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261" r:id="rId4"/>
    <p:sldId id="260" r:id="rId5"/>
    <p:sldId id="262" r:id="rId6"/>
    <p:sldId id="269" r:id="rId7"/>
    <p:sldId id="267" r:id="rId8"/>
    <p:sldId id="268" r:id="rId9"/>
    <p:sldId id="263" r:id="rId10"/>
    <p:sldId id="266" r:id="rId11"/>
    <p:sldId id="270" r:id="rId12"/>
    <p:sldId id="271" r:id="rId13"/>
    <p:sldId id="272" r:id="rId14"/>
    <p:sldId id="264" r:id="rId15"/>
    <p:sldId id="265" r:id="rId16"/>
    <p:sldId id="273" r:id="rId17"/>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7791" autoAdjust="0"/>
  </p:normalViewPr>
  <p:slideViewPr>
    <p:cSldViewPr snapToGrid="0">
      <p:cViewPr varScale="1">
        <p:scale>
          <a:sx n="88" d="100"/>
          <a:sy n="88" d="100"/>
        </p:scale>
        <p:origin x="73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218026-6C69-42F9-9BD1-4B4E7A806358}"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D96E842-36E9-4867-8D17-39336506DB61}">
      <dgm:prSet/>
      <dgm:spPr/>
      <dgm:t>
        <a:bodyPr/>
        <a:lstStyle/>
        <a:p>
          <a:r>
            <a:rPr lang="en-US"/>
            <a:t>Changes in time:</a:t>
          </a:r>
        </a:p>
      </dgm:t>
    </dgm:pt>
    <dgm:pt modelId="{BC930CA5-9118-497B-8554-073C73D47C89}" type="parTrans" cxnId="{DF3D8DCB-85E6-4F4A-BDA1-9DEE94321C91}">
      <dgm:prSet/>
      <dgm:spPr/>
      <dgm:t>
        <a:bodyPr/>
        <a:lstStyle/>
        <a:p>
          <a:endParaRPr lang="en-US"/>
        </a:p>
      </dgm:t>
    </dgm:pt>
    <dgm:pt modelId="{07E6414C-3419-4C57-9589-FC379E11D965}" type="sibTrans" cxnId="{DF3D8DCB-85E6-4F4A-BDA1-9DEE94321C91}">
      <dgm:prSet/>
      <dgm:spPr/>
      <dgm:t>
        <a:bodyPr/>
        <a:lstStyle/>
        <a:p>
          <a:endParaRPr lang="en-US"/>
        </a:p>
      </dgm:t>
    </dgm:pt>
    <dgm:pt modelId="{CB6ADF67-3735-4E21-8A6D-DD70740CCAFF}">
      <dgm:prSet/>
      <dgm:spPr/>
      <dgm:t>
        <a:bodyPr/>
        <a:lstStyle/>
        <a:p>
          <a:r>
            <a:rPr lang="en-US" dirty="0"/>
            <a:t>First, challenges of conducting a complete census must be borne in mind and year-to-year variations seem unavoidable and not inherently attributed to true change in population size.  </a:t>
          </a:r>
        </a:p>
      </dgm:t>
    </dgm:pt>
    <dgm:pt modelId="{63397BB3-8E26-4393-B9F1-9465261ADB72}" type="parTrans" cxnId="{7E456F03-94BA-4F17-AB11-97A602BDAB6B}">
      <dgm:prSet/>
      <dgm:spPr/>
      <dgm:t>
        <a:bodyPr/>
        <a:lstStyle/>
        <a:p>
          <a:endParaRPr lang="en-US"/>
        </a:p>
      </dgm:t>
    </dgm:pt>
    <dgm:pt modelId="{437027B9-A4DE-4ACD-9012-FC9C10A137ED}" type="sibTrans" cxnId="{7E456F03-94BA-4F17-AB11-97A602BDAB6B}">
      <dgm:prSet/>
      <dgm:spPr/>
      <dgm:t>
        <a:bodyPr/>
        <a:lstStyle/>
        <a:p>
          <a:endParaRPr lang="en-US"/>
        </a:p>
      </dgm:t>
    </dgm:pt>
    <dgm:pt modelId="{57C7598B-2DC5-4C84-A28D-EB32E027D409}">
      <dgm:prSet/>
      <dgm:spPr/>
      <dgm:t>
        <a:bodyPr/>
        <a:lstStyle/>
        <a:p>
          <a:r>
            <a:rPr lang="en-US" dirty="0"/>
            <a:t>We have increased both emergency and transitional beds in NWA since 2020.</a:t>
          </a:r>
        </a:p>
      </dgm:t>
    </dgm:pt>
    <dgm:pt modelId="{ECF77773-12D4-40DF-80E5-482E59775F3A}" type="parTrans" cxnId="{9383C025-9CA8-4E20-A8B6-6DB081882BD5}">
      <dgm:prSet/>
      <dgm:spPr/>
      <dgm:t>
        <a:bodyPr/>
        <a:lstStyle/>
        <a:p>
          <a:endParaRPr lang="en-US"/>
        </a:p>
      </dgm:t>
    </dgm:pt>
    <dgm:pt modelId="{2888DC0A-ACB2-468E-A122-E1EF4FD86274}" type="sibTrans" cxnId="{9383C025-9CA8-4E20-A8B6-6DB081882BD5}">
      <dgm:prSet/>
      <dgm:spPr/>
      <dgm:t>
        <a:bodyPr/>
        <a:lstStyle/>
        <a:p>
          <a:endParaRPr lang="en-US"/>
        </a:p>
      </dgm:t>
    </dgm:pt>
    <dgm:pt modelId="{BAB7C3A8-6CF6-4D35-B368-3CE5BE25811A}">
      <dgm:prSet/>
      <dgm:spPr/>
      <dgm:t>
        <a:bodyPr/>
        <a:lstStyle/>
        <a:p>
          <a:r>
            <a:rPr lang="en-US"/>
            <a:t>Racial and ethnic disparities</a:t>
          </a:r>
        </a:p>
      </dgm:t>
    </dgm:pt>
    <dgm:pt modelId="{D9C0EF32-A8B4-446B-85AA-5DFC788CD2E9}" type="parTrans" cxnId="{8969382D-174E-4FB8-B623-B33D61E88A77}">
      <dgm:prSet/>
      <dgm:spPr/>
      <dgm:t>
        <a:bodyPr/>
        <a:lstStyle/>
        <a:p>
          <a:endParaRPr lang="en-US"/>
        </a:p>
      </dgm:t>
    </dgm:pt>
    <dgm:pt modelId="{FE21DB07-83D7-4527-A3F0-3738CD2F9E21}" type="sibTrans" cxnId="{8969382D-174E-4FB8-B623-B33D61E88A77}">
      <dgm:prSet/>
      <dgm:spPr/>
      <dgm:t>
        <a:bodyPr/>
        <a:lstStyle/>
        <a:p>
          <a:endParaRPr lang="en-US"/>
        </a:p>
      </dgm:t>
    </dgm:pt>
    <dgm:pt modelId="{D353235E-0126-4AC1-BDDA-19A31F43C94C}">
      <dgm:prSet/>
      <dgm:spPr/>
      <dgm:t>
        <a:bodyPr/>
        <a:lstStyle/>
        <a:p>
          <a:r>
            <a:rPr lang="en-US"/>
            <a:t>Differences need to be examined based on types of homelessness (e.g., unsheltered vs. sheltered; individual vs. families).</a:t>
          </a:r>
        </a:p>
      </dgm:t>
    </dgm:pt>
    <dgm:pt modelId="{5D025978-B6F7-4C83-897A-25B69F5FCD59}" type="parTrans" cxnId="{FF9DDAF3-90B3-445D-B214-04627B17FE26}">
      <dgm:prSet/>
      <dgm:spPr/>
      <dgm:t>
        <a:bodyPr/>
        <a:lstStyle/>
        <a:p>
          <a:endParaRPr lang="en-US"/>
        </a:p>
      </dgm:t>
    </dgm:pt>
    <dgm:pt modelId="{0C35FCDF-831A-4F8A-9EC3-73BC7FE8FAEB}" type="sibTrans" cxnId="{FF9DDAF3-90B3-445D-B214-04627B17FE26}">
      <dgm:prSet/>
      <dgm:spPr/>
      <dgm:t>
        <a:bodyPr/>
        <a:lstStyle/>
        <a:p>
          <a:endParaRPr lang="en-US"/>
        </a:p>
      </dgm:t>
    </dgm:pt>
    <dgm:pt modelId="{985F822C-6D1B-4131-9A04-9328FAE4801A}">
      <dgm:prSet/>
      <dgm:spPr/>
      <dgm:t>
        <a:bodyPr/>
        <a:lstStyle/>
        <a:p>
          <a:r>
            <a:rPr lang="en-US"/>
            <a:t>African-Americans are the only group from our PIT data that have significant disparities (over-representation in emergency and transitional shelters).</a:t>
          </a:r>
        </a:p>
      </dgm:t>
    </dgm:pt>
    <dgm:pt modelId="{2D972B95-D105-4C63-A95B-F067129FB1F6}" type="parTrans" cxnId="{5B4A5E92-A0CE-4DC5-8C3B-5C8F3ACD34FD}">
      <dgm:prSet/>
      <dgm:spPr/>
      <dgm:t>
        <a:bodyPr/>
        <a:lstStyle/>
        <a:p>
          <a:endParaRPr lang="en-US"/>
        </a:p>
      </dgm:t>
    </dgm:pt>
    <dgm:pt modelId="{013488A7-8FE9-4C68-8624-702163F23E6C}" type="sibTrans" cxnId="{5B4A5E92-A0CE-4DC5-8C3B-5C8F3ACD34FD}">
      <dgm:prSet/>
      <dgm:spPr/>
      <dgm:t>
        <a:bodyPr/>
        <a:lstStyle/>
        <a:p>
          <a:endParaRPr lang="en-US"/>
        </a:p>
      </dgm:t>
    </dgm:pt>
    <dgm:pt modelId="{DF4605BC-9E10-409C-B90B-11FE83BCA1B4}">
      <dgm:prSet/>
      <dgm:spPr/>
      <dgm:t>
        <a:bodyPr/>
        <a:lstStyle/>
        <a:p>
          <a:r>
            <a:rPr lang="en-US"/>
            <a:t>Interestingly, in addition to African-Americans, members of the Latinx and Pacific Islander communities had quite large disparities in data from the schools. The reasons that we do not see the same patterns is worth considering.</a:t>
          </a:r>
        </a:p>
      </dgm:t>
    </dgm:pt>
    <dgm:pt modelId="{E26314C4-7BC3-445A-A34D-5F571D0BD76B}" type="parTrans" cxnId="{063CE8D1-9149-4CB9-BA67-1E1B7B57803A}">
      <dgm:prSet/>
      <dgm:spPr/>
      <dgm:t>
        <a:bodyPr/>
        <a:lstStyle/>
        <a:p>
          <a:endParaRPr lang="en-US"/>
        </a:p>
      </dgm:t>
    </dgm:pt>
    <dgm:pt modelId="{1EC95D6D-13B7-40F5-9433-7B0095BAAD39}" type="sibTrans" cxnId="{063CE8D1-9149-4CB9-BA67-1E1B7B57803A}">
      <dgm:prSet/>
      <dgm:spPr/>
      <dgm:t>
        <a:bodyPr/>
        <a:lstStyle/>
        <a:p>
          <a:endParaRPr lang="en-US"/>
        </a:p>
      </dgm:t>
    </dgm:pt>
    <dgm:pt modelId="{28F09E46-1FC6-49F3-B0B7-C285F89277C5}">
      <dgm:prSet/>
      <dgm:spPr/>
      <dgm:t>
        <a:bodyPr/>
        <a:lstStyle/>
        <a:p>
          <a:r>
            <a:rPr lang="en-US"/>
            <a:t>Impact of identity on services</a:t>
          </a:r>
        </a:p>
      </dgm:t>
    </dgm:pt>
    <dgm:pt modelId="{4A3FFC91-6522-490C-A9FE-B51D34F39B86}" type="parTrans" cxnId="{648060AC-F472-4EBD-AE84-D67710ADB225}">
      <dgm:prSet/>
      <dgm:spPr/>
      <dgm:t>
        <a:bodyPr/>
        <a:lstStyle/>
        <a:p>
          <a:endParaRPr lang="en-US"/>
        </a:p>
      </dgm:t>
    </dgm:pt>
    <dgm:pt modelId="{41D605A3-3B87-48C5-9163-96B176F70B7B}" type="sibTrans" cxnId="{648060AC-F472-4EBD-AE84-D67710ADB225}">
      <dgm:prSet/>
      <dgm:spPr/>
      <dgm:t>
        <a:bodyPr/>
        <a:lstStyle/>
        <a:p>
          <a:endParaRPr lang="en-US"/>
        </a:p>
      </dgm:t>
    </dgm:pt>
    <dgm:pt modelId="{3463B4E9-F37E-47A8-955B-12C3634AFAF5}">
      <dgm:prSet/>
      <dgm:spPr/>
      <dgm:t>
        <a:bodyPr/>
        <a:lstStyle/>
        <a:p>
          <a:r>
            <a:rPr lang="en-US"/>
            <a:t>Exact meaning unclear, but 25% of respondents endorsed it as affecting accessibility</a:t>
          </a:r>
        </a:p>
      </dgm:t>
    </dgm:pt>
    <dgm:pt modelId="{5C589FE8-8467-4C11-AB3D-4A21760C60E8}" type="parTrans" cxnId="{FADAE0A1-8ACE-4270-8432-E28A6B5F0578}">
      <dgm:prSet/>
      <dgm:spPr/>
      <dgm:t>
        <a:bodyPr/>
        <a:lstStyle/>
        <a:p>
          <a:endParaRPr lang="en-US"/>
        </a:p>
      </dgm:t>
    </dgm:pt>
    <dgm:pt modelId="{4E4BD0C4-7AA2-498F-997D-3DDA469AF07C}" type="sibTrans" cxnId="{FADAE0A1-8ACE-4270-8432-E28A6B5F0578}">
      <dgm:prSet/>
      <dgm:spPr/>
      <dgm:t>
        <a:bodyPr/>
        <a:lstStyle/>
        <a:p>
          <a:endParaRPr lang="en-US"/>
        </a:p>
      </dgm:t>
    </dgm:pt>
    <dgm:pt modelId="{4A700E10-69FA-4E45-9B5F-05C12F020CB5}">
      <dgm:prSet/>
      <dgm:spPr/>
      <dgm:t>
        <a:bodyPr/>
        <a:lstStyle/>
        <a:p>
          <a:r>
            <a:rPr lang="en-US"/>
            <a:t>The frequent identification of disability and criminal histories is noteworthy.</a:t>
          </a:r>
        </a:p>
      </dgm:t>
    </dgm:pt>
    <dgm:pt modelId="{886CA2B6-B55A-48D1-981F-B718037A6EB9}" type="parTrans" cxnId="{FDDB0C9B-752B-4FA5-B3CE-898F1D4A048A}">
      <dgm:prSet/>
      <dgm:spPr/>
      <dgm:t>
        <a:bodyPr/>
        <a:lstStyle/>
        <a:p>
          <a:endParaRPr lang="en-US"/>
        </a:p>
      </dgm:t>
    </dgm:pt>
    <dgm:pt modelId="{8330B6AD-A4B9-45C8-977A-B56FF25279A2}" type="sibTrans" cxnId="{FDDB0C9B-752B-4FA5-B3CE-898F1D4A048A}">
      <dgm:prSet/>
      <dgm:spPr/>
      <dgm:t>
        <a:bodyPr/>
        <a:lstStyle/>
        <a:p>
          <a:endParaRPr lang="en-US"/>
        </a:p>
      </dgm:t>
    </dgm:pt>
    <dgm:pt modelId="{04EF0849-46DF-47BD-A89D-870E56897E31}">
      <dgm:prSet/>
      <dgm:spPr/>
      <dgm:t>
        <a:bodyPr/>
        <a:lstStyle/>
        <a:p>
          <a:r>
            <a:rPr lang="en-US"/>
            <a:t>Importance of social and behavioral health factors:</a:t>
          </a:r>
        </a:p>
      </dgm:t>
    </dgm:pt>
    <dgm:pt modelId="{35CE4AC6-11B1-40FA-8B7F-A81CC454ACCF}" type="parTrans" cxnId="{9D77D8E2-9BD5-497D-AAB8-E93E081BEB54}">
      <dgm:prSet/>
      <dgm:spPr/>
      <dgm:t>
        <a:bodyPr/>
        <a:lstStyle/>
        <a:p>
          <a:endParaRPr lang="en-US"/>
        </a:p>
      </dgm:t>
    </dgm:pt>
    <dgm:pt modelId="{DA8C4086-BC83-49EB-B57E-8177A121E830}" type="sibTrans" cxnId="{9D77D8E2-9BD5-497D-AAB8-E93E081BEB54}">
      <dgm:prSet/>
      <dgm:spPr/>
      <dgm:t>
        <a:bodyPr/>
        <a:lstStyle/>
        <a:p>
          <a:endParaRPr lang="en-US"/>
        </a:p>
      </dgm:t>
    </dgm:pt>
    <dgm:pt modelId="{3CBDC213-6CAF-4700-996F-15A606CC5F35}">
      <dgm:prSet/>
      <dgm:spPr/>
      <dgm:t>
        <a:bodyPr/>
        <a:lstStyle/>
        <a:p>
          <a:r>
            <a:rPr lang="en-US"/>
            <a:t>Domestic violence, mental health, and substance use frequently involved in paths to homelessness.</a:t>
          </a:r>
        </a:p>
      </dgm:t>
    </dgm:pt>
    <dgm:pt modelId="{018FFC0F-F51F-42F0-9D72-B5B1D02A7379}" type="parTrans" cxnId="{71AC4AD6-8326-4ABE-BF53-7ACFA2A439DC}">
      <dgm:prSet/>
      <dgm:spPr/>
      <dgm:t>
        <a:bodyPr/>
        <a:lstStyle/>
        <a:p>
          <a:endParaRPr lang="en-US"/>
        </a:p>
      </dgm:t>
    </dgm:pt>
    <dgm:pt modelId="{20DC18E6-983E-42F7-98B1-B897011939C9}" type="sibTrans" cxnId="{71AC4AD6-8326-4ABE-BF53-7ACFA2A439DC}">
      <dgm:prSet/>
      <dgm:spPr/>
      <dgm:t>
        <a:bodyPr/>
        <a:lstStyle/>
        <a:p>
          <a:endParaRPr lang="en-US"/>
        </a:p>
      </dgm:t>
    </dgm:pt>
    <dgm:pt modelId="{1A248076-FB96-4462-8FE6-278FB73E87E5}">
      <dgm:prSet/>
      <dgm:spPr/>
      <dgm:t>
        <a:bodyPr/>
        <a:lstStyle/>
        <a:p>
          <a:r>
            <a:rPr lang="en-US"/>
            <a:t>This does not negate underlying macro economic factors such as housing/labor markets and response to individuals with disabilities in society.</a:t>
          </a:r>
        </a:p>
      </dgm:t>
    </dgm:pt>
    <dgm:pt modelId="{E45C24B3-2679-4371-909D-73FF7D9D6C84}" type="parTrans" cxnId="{94893543-04F0-40F1-AFA8-35C9B05CDF1C}">
      <dgm:prSet/>
      <dgm:spPr/>
      <dgm:t>
        <a:bodyPr/>
        <a:lstStyle/>
        <a:p>
          <a:endParaRPr lang="en-US"/>
        </a:p>
      </dgm:t>
    </dgm:pt>
    <dgm:pt modelId="{4D07EF15-F77B-4A87-A5D4-403933E1A9B4}" type="sibTrans" cxnId="{94893543-04F0-40F1-AFA8-35C9B05CDF1C}">
      <dgm:prSet/>
      <dgm:spPr/>
      <dgm:t>
        <a:bodyPr/>
        <a:lstStyle/>
        <a:p>
          <a:endParaRPr lang="en-US"/>
        </a:p>
      </dgm:t>
    </dgm:pt>
    <dgm:pt modelId="{83D40F61-FE78-4EB8-9E72-5FDBB11CE046}">
      <dgm:prSet/>
      <dgm:spPr/>
      <dgm:t>
        <a:bodyPr/>
        <a:lstStyle/>
        <a:p>
          <a:r>
            <a:rPr lang="en-US" dirty="0"/>
            <a:t>Consistent methods over time increase ability to track trends.</a:t>
          </a:r>
        </a:p>
      </dgm:t>
    </dgm:pt>
    <dgm:pt modelId="{FEA3AE8C-C27E-42D3-A84F-AE679842F622}" type="parTrans" cxnId="{28CF0925-6F9F-452F-95AC-917EE2894018}">
      <dgm:prSet/>
      <dgm:spPr/>
    </dgm:pt>
    <dgm:pt modelId="{D7F413F3-8C64-42F5-B845-2E2A345D6D77}" type="sibTrans" cxnId="{28CF0925-6F9F-452F-95AC-917EE2894018}">
      <dgm:prSet/>
      <dgm:spPr/>
    </dgm:pt>
    <dgm:pt modelId="{05E21624-7327-48B1-9CE6-E892244B290C}" type="pres">
      <dgm:prSet presAssocID="{D9218026-6C69-42F9-9BD1-4B4E7A806358}" presName="Name0" presStyleCnt="0">
        <dgm:presLayoutVars>
          <dgm:dir/>
          <dgm:animLvl val="lvl"/>
          <dgm:resizeHandles val="exact"/>
        </dgm:presLayoutVars>
      </dgm:prSet>
      <dgm:spPr/>
    </dgm:pt>
    <dgm:pt modelId="{E379A08E-5A91-488D-80EB-333362199F64}" type="pres">
      <dgm:prSet presAssocID="{1D96E842-36E9-4867-8D17-39336506DB61}" presName="composite" presStyleCnt="0"/>
      <dgm:spPr/>
    </dgm:pt>
    <dgm:pt modelId="{E88D921E-969A-463E-AF12-D43C672BAF2D}" type="pres">
      <dgm:prSet presAssocID="{1D96E842-36E9-4867-8D17-39336506DB61}" presName="parTx" presStyleLbl="alignNode1" presStyleIdx="0" presStyleCnt="4">
        <dgm:presLayoutVars>
          <dgm:chMax val="0"/>
          <dgm:chPref val="0"/>
          <dgm:bulletEnabled val="1"/>
        </dgm:presLayoutVars>
      </dgm:prSet>
      <dgm:spPr/>
    </dgm:pt>
    <dgm:pt modelId="{12827CAF-A020-4DE4-BDB3-06E28CF8DF9F}" type="pres">
      <dgm:prSet presAssocID="{1D96E842-36E9-4867-8D17-39336506DB61}" presName="desTx" presStyleLbl="alignAccFollowNode1" presStyleIdx="0" presStyleCnt="4">
        <dgm:presLayoutVars>
          <dgm:bulletEnabled val="1"/>
        </dgm:presLayoutVars>
      </dgm:prSet>
      <dgm:spPr/>
    </dgm:pt>
    <dgm:pt modelId="{9D1CBB9B-88C5-4D10-969B-06B11739AF1E}" type="pres">
      <dgm:prSet presAssocID="{07E6414C-3419-4C57-9589-FC379E11D965}" presName="space" presStyleCnt="0"/>
      <dgm:spPr/>
    </dgm:pt>
    <dgm:pt modelId="{A7EFD7AA-E40D-46E1-916E-8D05D35A3B28}" type="pres">
      <dgm:prSet presAssocID="{BAB7C3A8-6CF6-4D35-B368-3CE5BE25811A}" presName="composite" presStyleCnt="0"/>
      <dgm:spPr/>
    </dgm:pt>
    <dgm:pt modelId="{F9CF3B10-156E-4F39-A864-85DC177DD990}" type="pres">
      <dgm:prSet presAssocID="{BAB7C3A8-6CF6-4D35-B368-3CE5BE25811A}" presName="parTx" presStyleLbl="alignNode1" presStyleIdx="1" presStyleCnt="4">
        <dgm:presLayoutVars>
          <dgm:chMax val="0"/>
          <dgm:chPref val="0"/>
          <dgm:bulletEnabled val="1"/>
        </dgm:presLayoutVars>
      </dgm:prSet>
      <dgm:spPr/>
    </dgm:pt>
    <dgm:pt modelId="{3481BDFB-E7F9-4B2D-A001-B57C8637DC44}" type="pres">
      <dgm:prSet presAssocID="{BAB7C3A8-6CF6-4D35-B368-3CE5BE25811A}" presName="desTx" presStyleLbl="alignAccFollowNode1" presStyleIdx="1" presStyleCnt="4">
        <dgm:presLayoutVars>
          <dgm:bulletEnabled val="1"/>
        </dgm:presLayoutVars>
      </dgm:prSet>
      <dgm:spPr/>
    </dgm:pt>
    <dgm:pt modelId="{C1A43D6D-3B48-4A35-AD1D-E804C3AA2F39}" type="pres">
      <dgm:prSet presAssocID="{FE21DB07-83D7-4527-A3F0-3738CD2F9E21}" presName="space" presStyleCnt="0"/>
      <dgm:spPr/>
    </dgm:pt>
    <dgm:pt modelId="{8FE2F73A-AF26-453F-8CD0-4BB6D44E77BC}" type="pres">
      <dgm:prSet presAssocID="{28F09E46-1FC6-49F3-B0B7-C285F89277C5}" presName="composite" presStyleCnt="0"/>
      <dgm:spPr/>
    </dgm:pt>
    <dgm:pt modelId="{8A182A83-AB38-4A66-83B7-C6DBD1B45281}" type="pres">
      <dgm:prSet presAssocID="{28F09E46-1FC6-49F3-B0B7-C285F89277C5}" presName="parTx" presStyleLbl="alignNode1" presStyleIdx="2" presStyleCnt="4">
        <dgm:presLayoutVars>
          <dgm:chMax val="0"/>
          <dgm:chPref val="0"/>
          <dgm:bulletEnabled val="1"/>
        </dgm:presLayoutVars>
      </dgm:prSet>
      <dgm:spPr/>
    </dgm:pt>
    <dgm:pt modelId="{6DFE04F9-5528-4066-A394-32A5D1A5717A}" type="pres">
      <dgm:prSet presAssocID="{28F09E46-1FC6-49F3-B0B7-C285F89277C5}" presName="desTx" presStyleLbl="alignAccFollowNode1" presStyleIdx="2" presStyleCnt="4">
        <dgm:presLayoutVars>
          <dgm:bulletEnabled val="1"/>
        </dgm:presLayoutVars>
      </dgm:prSet>
      <dgm:spPr/>
    </dgm:pt>
    <dgm:pt modelId="{16B0A83E-1BEB-4587-A892-650D00FF29F0}" type="pres">
      <dgm:prSet presAssocID="{41D605A3-3B87-48C5-9163-96B176F70B7B}" presName="space" presStyleCnt="0"/>
      <dgm:spPr/>
    </dgm:pt>
    <dgm:pt modelId="{51338221-2DCA-452E-9938-933E474281AC}" type="pres">
      <dgm:prSet presAssocID="{04EF0849-46DF-47BD-A89D-870E56897E31}" presName="composite" presStyleCnt="0"/>
      <dgm:spPr/>
    </dgm:pt>
    <dgm:pt modelId="{BAF8ACBF-0240-4A28-BE59-96869BE73E52}" type="pres">
      <dgm:prSet presAssocID="{04EF0849-46DF-47BD-A89D-870E56897E31}" presName="parTx" presStyleLbl="alignNode1" presStyleIdx="3" presStyleCnt="4">
        <dgm:presLayoutVars>
          <dgm:chMax val="0"/>
          <dgm:chPref val="0"/>
          <dgm:bulletEnabled val="1"/>
        </dgm:presLayoutVars>
      </dgm:prSet>
      <dgm:spPr/>
    </dgm:pt>
    <dgm:pt modelId="{06F9CCD4-E3EA-41C9-AA96-724841CBA8CD}" type="pres">
      <dgm:prSet presAssocID="{04EF0849-46DF-47BD-A89D-870E56897E31}" presName="desTx" presStyleLbl="alignAccFollowNode1" presStyleIdx="3" presStyleCnt="4">
        <dgm:presLayoutVars>
          <dgm:bulletEnabled val="1"/>
        </dgm:presLayoutVars>
      </dgm:prSet>
      <dgm:spPr/>
    </dgm:pt>
  </dgm:ptLst>
  <dgm:cxnLst>
    <dgm:cxn modelId="{7E456F03-94BA-4F17-AB11-97A602BDAB6B}" srcId="{1D96E842-36E9-4867-8D17-39336506DB61}" destId="{CB6ADF67-3735-4E21-8A6D-DD70740CCAFF}" srcOrd="0" destOrd="0" parTransId="{63397BB3-8E26-4393-B9F1-9465261ADB72}" sibTransId="{437027B9-A4DE-4ACD-9012-FC9C10A137ED}"/>
    <dgm:cxn modelId="{28CF0925-6F9F-452F-95AC-917EE2894018}" srcId="{1D96E842-36E9-4867-8D17-39336506DB61}" destId="{83D40F61-FE78-4EB8-9E72-5FDBB11CE046}" srcOrd="1" destOrd="0" parTransId="{FEA3AE8C-C27E-42D3-A84F-AE679842F622}" sibTransId="{D7F413F3-8C64-42F5-B845-2E2A345D6D77}"/>
    <dgm:cxn modelId="{9383C025-9CA8-4E20-A8B6-6DB081882BD5}" srcId="{1D96E842-36E9-4867-8D17-39336506DB61}" destId="{57C7598B-2DC5-4C84-A28D-EB32E027D409}" srcOrd="2" destOrd="0" parTransId="{ECF77773-12D4-40DF-80E5-482E59775F3A}" sibTransId="{2888DC0A-ACB2-468E-A122-E1EF4FD86274}"/>
    <dgm:cxn modelId="{8969382D-174E-4FB8-B623-B33D61E88A77}" srcId="{D9218026-6C69-42F9-9BD1-4B4E7A806358}" destId="{BAB7C3A8-6CF6-4D35-B368-3CE5BE25811A}" srcOrd="1" destOrd="0" parTransId="{D9C0EF32-A8B4-446B-85AA-5DFC788CD2E9}" sibTransId="{FE21DB07-83D7-4527-A3F0-3738CD2F9E21}"/>
    <dgm:cxn modelId="{B42F2A31-73F1-4B48-BE6E-CC19AAA13250}" type="presOf" srcId="{4A700E10-69FA-4E45-9B5F-05C12F020CB5}" destId="{6DFE04F9-5528-4066-A394-32A5D1A5717A}" srcOrd="0" destOrd="1" presId="urn:microsoft.com/office/officeart/2005/8/layout/hList1"/>
    <dgm:cxn modelId="{D3340733-7573-4B4A-A095-B83F1FD64879}" type="presOf" srcId="{04EF0849-46DF-47BD-A89D-870E56897E31}" destId="{BAF8ACBF-0240-4A28-BE59-96869BE73E52}" srcOrd="0" destOrd="0" presId="urn:microsoft.com/office/officeart/2005/8/layout/hList1"/>
    <dgm:cxn modelId="{3B19B839-D07E-44A1-AC87-C4FA463CE1F9}" type="presOf" srcId="{3463B4E9-F37E-47A8-955B-12C3634AFAF5}" destId="{6DFE04F9-5528-4066-A394-32A5D1A5717A}" srcOrd="0" destOrd="0" presId="urn:microsoft.com/office/officeart/2005/8/layout/hList1"/>
    <dgm:cxn modelId="{58B62A3D-6A2F-4F3F-858A-A513C27E6354}" type="presOf" srcId="{CB6ADF67-3735-4E21-8A6D-DD70740CCAFF}" destId="{12827CAF-A020-4DE4-BDB3-06E28CF8DF9F}" srcOrd="0" destOrd="0" presId="urn:microsoft.com/office/officeart/2005/8/layout/hList1"/>
    <dgm:cxn modelId="{94893543-04F0-40F1-AFA8-35C9B05CDF1C}" srcId="{04EF0849-46DF-47BD-A89D-870E56897E31}" destId="{1A248076-FB96-4462-8FE6-278FB73E87E5}" srcOrd="1" destOrd="0" parTransId="{E45C24B3-2679-4371-909D-73FF7D9D6C84}" sibTransId="{4D07EF15-F77B-4A87-A5D4-403933E1A9B4}"/>
    <dgm:cxn modelId="{B5C39065-34EC-46D7-BF77-CD5E6BFDAC5B}" type="presOf" srcId="{83D40F61-FE78-4EB8-9E72-5FDBB11CE046}" destId="{12827CAF-A020-4DE4-BDB3-06E28CF8DF9F}" srcOrd="0" destOrd="1" presId="urn:microsoft.com/office/officeart/2005/8/layout/hList1"/>
    <dgm:cxn modelId="{166B2546-D5D7-455F-9CFA-8AD98AB48369}" type="presOf" srcId="{D353235E-0126-4AC1-BDDA-19A31F43C94C}" destId="{3481BDFB-E7F9-4B2D-A001-B57C8637DC44}" srcOrd="0" destOrd="0" presId="urn:microsoft.com/office/officeart/2005/8/layout/hList1"/>
    <dgm:cxn modelId="{E6D6CE4C-E327-4D77-A7A7-E3A5A3BCE4CC}" type="presOf" srcId="{D9218026-6C69-42F9-9BD1-4B4E7A806358}" destId="{05E21624-7327-48B1-9CE6-E892244B290C}" srcOrd="0" destOrd="0" presId="urn:microsoft.com/office/officeart/2005/8/layout/hList1"/>
    <dgm:cxn modelId="{D12D7B53-269E-4DCB-B0E1-B0D413CFD9FC}" type="presOf" srcId="{BAB7C3A8-6CF6-4D35-B368-3CE5BE25811A}" destId="{F9CF3B10-156E-4F39-A864-85DC177DD990}" srcOrd="0" destOrd="0" presId="urn:microsoft.com/office/officeart/2005/8/layout/hList1"/>
    <dgm:cxn modelId="{6A779586-A200-4D5F-BD55-FC92F090DDF0}" type="presOf" srcId="{1D96E842-36E9-4867-8D17-39336506DB61}" destId="{E88D921E-969A-463E-AF12-D43C672BAF2D}" srcOrd="0" destOrd="0" presId="urn:microsoft.com/office/officeart/2005/8/layout/hList1"/>
    <dgm:cxn modelId="{5B4A5E92-A0CE-4DC5-8C3B-5C8F3ACD34FD}" srcId="{BAB7C3A8-6CF6-4D35-B368-3CE5BE25811A}" destId="{985F822C-6D1B-4131-9A04-9328FAE4801A}" srcOrd="1" destOrd="0" parTransId="{2D972B95-D105-4C63-A95B-F067129FB1F6}" sibTransId="{013488A7-8FE9-4C68-8624-702163F23E6C}"/>
    <dgm:cxn modelId="{EC468396-B9B4-4C56-A40C-89A261E1B4BD}" type="presOf" srcId="{3CBDC213-6CAF-4700-996F-15A606CC5F35}" destId="{06F9CCD4-E3EA-41C9-AA96-724841CBA8CD}" srcOrd="0" destOrd="0" presId="urn:microsoft.com/office/officeart/2005/8/layout/hList1"/>
    <dgm:cxn modelId="{FDDB0C9B-752B-4FA5-B3CE-898F1D4A048A}" srcId="{28F09E46-1FC6-49F3-B0B7-C285F89277C5}" destId="{4A700E10-69FA-4E45-9B5F-05C12F020CB5}" srcOrd="1" destOrd="0" parTransId="{886CA2B6-B55A-48D1-981F-B718037A6EB9}" sibTransId="{8330B6AD-A4B9-45C8-977A-B56FF25279A2}"/>
    <dgm:cxn modelId="{FADAE0A1-8ACE-4270-8432-E28A6B5F0578}" srcId="{28F09E46-1FC6-49F3-B0B7-C285F89277C5}" destId="{3463B4E9-F37E-47A8-955B-12C3634AFAF5}" srcOrd="0" destOrd="0" parTransId="{5C589FE8-8467-4C11-AB3D-4A21760C60E8}" sibTransId="{4E4BD0C4-7AA2-498F-997D-3DDA469AF07C}"/>
    <dgm:cxn modelId="{A92C96A6-80B7-4AE9-801E-14755D561F3F}" type="presOf" srcId="{57C7598B-2DC5-4C84-A28D-EB32E027D409}" destId="{12827CAF-A020-4DE4-BDB3-06E28CF8DF9F}" srcOrd="0" destOrd="2" presId="urn:microsoft.com/office/officeart/2005/8/layout/hList1"/>
    <dgm:cxn modelId="{648060AC-F472-4EBD-AE84-D67710ADB225}" srcId="{D9218026-6C69-42F9-9BD1-4B4E7A806358}" destId="{28F09E46-1FC6-49F3-B0B7-C285F89277C5}" srcOrd="2" destOrd="0" parTransId="{4A3FFC91-6522-490C-A9FE-B51D34F39B86}" sibTransId="{41D605A3-3B87-48C5-9163-96B176F70B7B}"/>
    <dgm:cxn modelId="{9444A1B7-D221-40AB-94B7-E0BA37C3BC91}" type="presOf" srcId="{1A248076-FB96-4462-8FE6-278FB73E87E5}" destId="{06F9CCD4-E3EA-41C9-AA96-724841CBA8CD}" srcOrd="0" destOrd="1" presId="urn:microsoft.com/office/officeart/2005/8/layout/hList1"/>
    <dgm:cxn modelId="{4825C4C0-A82E-413F-A8C2-8D2525A06146}" type="presOf" srcId="{985F822C-6D1B-4131-9A04-9328FAE4801A}" destId="{3481BDFB-E7F9-4B2D-A001-B57C8637DC44}" srcOrd="0" destOrd="1" presId="urn:microsoft.com/office/officeart/2005/8/layout/hList1"/>
    <dgm:cxn modelId="{EFD768C5-B8DA-43D3-A733-81D645C5133E}" type="presOf" srcId="{28F09E46-1FC6-49F3-B0B7-C285F89277C5}" destId="{8A182A83-AB38-4A66-83B7-C6DBD1B45281}" srcOrd="0" destOrd="0" presId="urn:microsoft.com/office/officeart/2005/8/layout/hList1"/>
    <dgm:cxn modelId="{DF3D8DCB-85E6-4F4A-BDA1-9DEE94321C91}" srcId="{D9218026-6C69-42F9-9BD1-4B4E7A806358}" destId="{1D96E842-36E9-4867-8D17-39336506DB61}" srcOrd="0" destOrd="0" parTransId="{BC930CA5-9118-497B-8554-073C73D47C89}" sibTransId="{07E6414C-3419-4C57-9589-FC379E11D965}"/>
    <dgm:cxn modelId="{063CE8D1-9149-4CB9-BA67-1E1B7B57803A}" srcId="{BAB7C3A8-6CF6-4D35-B368-3CE5BE25811A}" destId="{DF4605BC-9E10-409C-B90B-11FE83BCA1B4}" srcOrd="2" destOrd="0" parTransId="{E26314C4-7BC3-445A-A34D-5F571D0BD76B}" sibTransId="{1EC95D6D-13B7-40F5-9433-7B0095BAAD39}"/>
    <dgm:cxn modelId="{E63871D5-C6C8-4285-9E65-5C045C1F8AD9}" type="presOf" srcId="{DF4605BC-9E10-409C-B90B-11FE83BCA1B4}" destId="{3481BDFB-E7F9-4B2D-A001-B57C8637DC44}" srcOrd="0" destOrd="2" presId="urn:microsoft.com/office/officeart/2005/8/layout/hList1"/>
    <dgm:cxn modelId="{71AC4AD6-8326-4ABE-BF53-7ACFA2A439DC}" srcId="{04EF0849-46DF-47BD-A89D-870E56897E31}" destId="{3CBDC213-6CAF-4700-996F-15A606CC5F35}" srcOrd="0" destOrd="0" parTransId="{018FFC0F-F51F-42F0-9D72-B5B1D02A7379}" sibTransId="{20DC18E6-983E-42F7-98B1-B897011939C9}"/>
    <dgm:cxn modelId="{9D77D8E2-9BD5-497D-AAB8-E93E081BEB54}" srcId="{D9218026-6C69-42F9-9BD1-4B4E7A806358}" destId="{04EF0849-46DF-47BD-A89D-870E56897E31}" srcOrd="3" destOrd="0" parTransId="{35CE4AC6-11B1-40FA-8B7F-A81CC454ACCF}" sibTransId="{DA8C4086-BC83-49EB-B57E-8177A121E830}"/>
    <dgm:cxn modelId="{FF9DDAF3-90B3-445D-B214-04627B17FE26}" srcId="{BAB7C3A8-6CF6-4D35-B368-3CE5BE25811A}" destId="{D353235E-0126-4AC1-BDDA-19A31F43C94C}" srcOrd="0" destOrd="0" parTransId="{5D025978-B6F7-4C83-897A-25B69F5FCD59}" sibTransId="{0C35FCDF-831A-4F8A-9EC3-73BC7FE8FAEB}"/>
    <dgm:cxn modelId="{B16F9B0F-BEF8-40D8-BFC4-49F9D7A4AF2F}" type="presParOf" srcId="{05E21624-7327-48B1-9CE6-E892244B290C}" destId="{E379A08E-5A91-488D-80EB-333362199F64}" srcOrd="0" destOrd="0" presId="urn:microsoft.com/office/officeart/2005/8/layout/hList1"/>
    <dgm:cxn modelId="{3164F9FF-1CB9-4753-8A4E-503D863378C2}" type="presParOf" srcId="{E379A08E-5A91-488D-80EB-333362199F64}" destId="{E88D921E-969A-463E-AF12-D43C672BAF2D}" srcOrd="0" destOrd="0" presId="urn:microsoft.com/office/officeart/2005/8/layout/hList1"/>
    <dgm:cxn modelId="{63B46A0B-B936-488D-B815-D93BC278EADC}" type="presParOf" srcId="{E379A08E-5A91-488D-80EB-333362199F64}" destId="{12827CAF-A020-4DE4-BDB3-06E28CF8DF9F}" srcOrd="1" destOrd="0" presId="urn:microsoft.com/office/officeart/2005/8/layout/hList1"/>
    <dgm:cxn modelId="{2AF71A0B-DBF4-4816-BA97-503B29604C78}" type="presParOf" srcId="{05E21624-7327-48B1-9CE6-E892244B290C}" destId="{9D1CBB9B-88C5-4D10-969B-06B11739AF1E}" srcOrd="1" destOrd="0" presId="urn:microsoft.com/office/officeart/2005/8/layout/hList1"/>
    <dgm:cxn modelId="{508520BE-036D-4F64-8D59-F0A373C597FA}" type="presParOf" srcId="{05E21624-7327-48B1-9CE6-E892244B290C}" destId="{A7EFD7AA-E40D-46E1-916E-8D05D35A3B28}" srcOrd="2" destOrd="0" presId="urn:microsoft.com/office/officeart/2005/8/layout/hList1"/>
    <dgm:cxn modelId="{95BFCD35-3BCC-460F-9EE5-C72F0E05A9AD}" type="presParOf" srcId="{A7EFD7AA-E40D-46E1-916E-8D05D35A3B28}" destId="{F9CF3B10-156E-4F39-A864-85DC177DD990}" srcOrd="0" destOrd="0" presId="urn:microsoft.com/office/officeart/2005/8/layout/hList1"/>
    <dgm:cxn modelId="{5C486708-7357-4B78-9389-97BC2BF7002A}" type="presParOf" srcId="{A7EFD7AA-E40D-46E1-916E-8D05D35A3B28}" destId="{3481BDFB-E7F9-4B2D-A001-B57C8637DC44}" srcOrd="1" destOrd="0" presId="urn:microsoft.com/office/officeart/2005/8/layout/hList1"/>
    <dgm:cxn modelId="{0DAF7B5F-9B36-4E2A-B6A2-34A91A41042B}" type="presParOf" srcId="{05E21624-7327-48B1-9CE6-E892244B290C}" destId="{C1A43D6D-3B48-4A35-AD1D-E804C3AA2F39}" srcOrd="3" destOrd="0" presId="urn:microsoft.com/office/officeart/2005/8/layout/hList1"/>
    <dgm:cxn modelId="{CCC089A5-FEC0-4B8D-8D6C-D021A0810A41}" type="presParOf" srcId="{05E21624-7327-48B1-9CE6-E892244B290C}" destId="{8FE2F73A-AF26-453F-8CD0-4BB6D44E77BC}" srcOrd="4" destOrd="0" presId="urn:microsoft.com/office/officeart/2005/8/layout/hList1"/>
    <dgm:cxn modelId="{B1CDAD8E-9F63-4D28-AD1A-9204E5EA3953}" type="presParOf" srcId="{8FE2F73A-AF26-453F-8CD0-4BB6D44E77BC}" destId="{8A182A83-AB38-4A66-83B7-C6DBD1B45281}" srcOrd="0" destOrd="0" presId="urn:microsoft.com/office/officeart/2005/8/layout/hList1"/>
    <dgm:cxn modelId="{38B10EE8-7FC6-4F9B-B32A-A22760B7E233}" type="presParOf" srcId="{8FE2F73A-AF26-453F-8CD0-4BB6D44E77BC}" destId="{6DFE04F9-5528-4066-A394-32A5D1A5717A}" srcOrd="1" destOrd="0" presId="urn:microsoft.com/office/officeart/2005/8/layout/hList1"/>
    <dgm:cxn modelId="{C4ADE284-4E11-4FCB-928D-785BCB63F530}" type="presParOf" srcId="{05E21624-7327-48B1-9CE6-E892244B290C}" destId="{16B0A83E-1BEB-4587-A892-650D00FF29F0}" srcOrd="5" destOrd="0" presId="urn:microsoft.com/office/officeart/2005/8/layout/hList1"/>
    <dgm:cxn modelId="{ADA13788-2BF9-4A4B-853E-64F9BA8F79AD}" type="presParOf" srcId="{05E21624-7327-48B1-9CE6-E892244B290C}" destId="{51338221-2DCA-452E-9938-933E474281AC}" srcOrd="6" destOrd="0" presId="urn:microsoft.com/office/officeart/2005/8/layout/hList1"/>
    <dgm:cxn modelId="{17270444-97DA-4700-A711-ADFF2BFEFAFB}" type="presParOf" srcId="{51338221-2DCA-452E-9938-933E474281AC}" destId="{BAF8ACBF-0240-4A28-BE59-96869BE73E52}" srcOrd="0" destOrd="0" presId="urn:microsoft.com/office/officeart/2005/8/layout/hList1"/>
    <dgm:cxn modelId="{623A23A2-04DC-4955-873C-B21D1C98D947}" type="presParOf" srcId="{51338221-2DCA-452E-9938-933E474281AC}" destId="{06F9CCD4-E3EA-41C9-AA96-724841CBA8C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8D921E-969A-463E-AF12-D43C672BAF2D}">
      <dsp:nvSpPr>
        <dsp:cNvPr id="0" name=""/>
        <dsp:cNvSpPr/>
      </dsp:nvSpPr>
      <dsp:spPr>
        <a:xfrm>
          <a:off x="3953" y="42087"/>
          <a:ext cx="2377306" cy="50589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Changes in time:</a:t>
          </a:r>
        </a:p>
      </dsp:txBody>
      <dsp:txXfrm>
        <a:off x="3953" y="42087"/>
        <a:ext cx="2377306" cy="505897"/>
      </dsp:txXfrm>
    </dsp:sp>
    <dsp:sp modelId="{12827CAF-A020-4DE4-BDB3-06E28CF8DF9F}">
      <dsp:nvSpPr>
        <dsp:cNvPr id="0" name=""/>
        <dsp:cNvSpPr/>
      </dsp:nvSpPr>
      <dsp:spPr>
        <a:xfrm>
          <a:off x="3953" y="547985"/>
          <a:ext cx="2377306" cy="42152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First, challenges of conducting a complete census must be borne in mind and year-to-year variations seem unavoidable and not inherently attributed to true change in population size.  </a:t>
          </a:r>
        </a:p>
        <a:p>
          <a:pPr marL="114300" lvl="1" indent="-114300" algn="l" defTabSz="622300">
            <a:lnSpc>
              <a:spcPct val="90000"/>
            </a:lnSpc>
            <a:spcBef>
              <a:spcPct val="0"/>
            </a:spcBef>
            <a:spcAft>
              <a:spcPct val="15000"/>
            </a:spcAft>
            <a:buChar char="•"/>
          </a:pPr>
          <a:r>
            <a:rPr lang="en-US" sz="1400" kern="1200" dirty="0"/>
            <a:t>Consistent methods over time increase ability to track trends.</a:t>
          </a:r>
        </a:p>
        <a:p>
          <a:pPr marL="114300" lvl="1" indent="-114300" algn="l" defTabSz="622300">
            <a:lnSpc>
              <a:spcPct val="90000"/>
            </a:lnSpc>
            <a:spcBef>
              <a:spcPct val="0"/>
            </a:spcBef>
            <a:spcAft>
              <a:spcPct val="15000"/>
            </a:spcAft>
            <a:buChar char="•"/>
          </a:pPr>
          <a:r>
            <a:rPr lang="en-US" sz="1400" kern="1200" dirty="0"/>
            <a:t>We have increased both emergency and transitional beds in NWA since 2020.</a:t>
          </a:r>
        </a:p>
      </dsp:txBody>
      <dsp:txXfrm>
        <a:off x="3953" y="547985"/>
        <a:ext cx="2377306" cy="4215290"/>
      </dsp:txXfrm>
    </dsp:sp>
    <dsp:sp modelId="{F9CF3B10-156E-4F39-A864-85DC177DD990}">
      <dsp:nvSpPr>
        <dsp:cNvPr id="0" name=""/>
        <dsp:cNvSpPr/>
      </dsp:nvSpPr>
      <dsp:spPr>
        <a:xfrm>
          <a:off x="2714082" y="42087"/>
          <a:ext cx="2377306" cy="50589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Racial and ethnic disparities</a:t>
          </a:r>
        </a:p>
      </dsp:txBody>
      <dsp:txXfrm>
        <a:off x="2714082" y="42087"/>
        <a:ext cx="2377306" cy="505897"/>
      </dsp:txXfrm>
    </dsp:sp>
    <dsp:sp modelId="{3481BDFB-E7F9-4B2D-A001-B57C8637DC44}">
      <dsp:nvSpPr>
        <dsp:cNvPr id="0" name=""/>
        <dsp:cNvSpPr/>
      </dsp:nvSpPr>
      <dsp:spPr>
        <a:xfrm>
          <a:off x="2714082" y="547985"/>
          <a:ext cx="2377306" cy="42152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Differences need to be examined based on types of homelessness (e.g., unsheltered vs. sheltered; individual vs. families).</a:t>
          </a:r>
        </a:p>
        <a:p>
          <a:pPr marL="114300" lvl="1" indent="-114300" algn="l" defTabSz="622300">
            <a:lnSpc>
              <a:spcPct val="90000"/>
            </a:lnSpc>
            <a:spcBef>
              <a:spcPct val="0"/>
            </a:spcBef>
            <a:spcAft>
              <a:spcPct val="15000"/>
            </a:spcAft>
            <a:buChar char="•"/>
          </a:pPr>
          <a:r>
            <a:rPr lang="en-US" sz="1400" kern="1200"/>
            <a:t>African-Americans are the only group from our PIT data that have significant disparities (over-representation in emergency and transitional shelters).</a:t>
          </a:r>
        </a:p>
        <a:p>
          <a:pPr marL="114300" lvl="1" indent="-114300" algn="l" defTabSz="622300">
            <a:lnSpc>
              <a:spcPct val="90000"/>
            </a:lnSpc>
            <a:spcBef>
              <a:spcPct val="0"/>
            </a:spcBef>
            <a:spcAft>
              <a:spcPct val="15000"/>
            </a:spcAft>
            <a:buChar char="•"/>
          </a:pPr>
          <a:r>
            <a:rPr lang="en-US" sz="1400" kern="1200"/>
            <a:t>Interestingly, in addition to African-Americans, members of the Latinx and Pacific Islander communities had quite large disparities in data from the schools. The reasons that we do not see the same patterns is worth considering.</a:t>
          </a:r>
        </a:p>
      </dsp:txBody>
      <dsp:txXfrm>
        <a:off x="2714082" y="547985"/>
        <a:ext cx="2377306" cy="4215290"/>
      </dsp:txXfrm>
    </dsp:sp>
    <dsp:sp modelId="{8A182A83-AB38-4A66-83B7-C6DBD1B45281}">
      <dsp:nvSpPr>
        <dsp:cNvPr id="0" name=""/>
        <dsp:cNvSpPr/>
      </dsp:nvSpPr>
      <dsp:spPr>
        <a:xfrm>
          <a:off x="5424211" y="42087"/>
          <a:ext cx="2377306" cy="50589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Impact of identity on services</a:t>
          </a:r>
        </a:p>
      </dsp:txBody>
      <dsp:txXfrm>
        <a:off x="5424211" y="42087"/>
        <a:ext cx="2377306" cy="505897"/>
      </dsp:txXfrm>
    </dsp:sp>
    <dsp:sp modelId="{6DFE04F9-5528-4066-A394-32A5D1A5717A}">
      <dsp:nvSpPr>
        <dsp:cNvPr id="0" name=""/>
        <dsp:cNvSpPr/>
      </dsp:nvSpPr>
      <dsp:spPr>
        <a:xfrm>
          <a:off x="5424211" y="547985"/>
          <a:ext cx="2377306" cy="42152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Exact meaning unclear, but 25% of respondents endorsed it as affecting accessibility</a:t>
          </a:r>
        </a:p>
        <a:p>
          <a:pPr marL="114300" lvl="1" indent="-114300" algn="l" defTabSz="622300">
            <a:lnSpc>
              <a:spcPct val="90000"/>
            </a:lnSpc>
            <a:spcBef>
              <a:spcPct val="0"/>
            </a:spcBef>
            <a:spcAft>
              <a:spcPct val="15000"/>
            </a:spcAft>
            <a:buChar char="•"/>
          </a:pPr>
          <a:r>
            <a:rPr lang="en-US" sz="1400" kern="1200"/>
            <a:t>The frequent identification of disability and criminal histories is noteworthy.</a:t>
          </a:r>
        </a:p>
      </dsp:txBody>
      <dsp:txXfrm>
        <a:off x="5424211" y="547985"/>
        <a:ext cx="2377306" cy="4215290"/>
      </dsp:txXfrm>
    </dsp:sp>
    <dsp:sp modelId="{BAF8ACBF-0240-4A28-BE59-96869BE73E52}">
      <dsp:nvSpPr>
        <dsp:cNvPr id="0" name=""/>
        <dsp:cNvSpPr/>
      </dsp:nvSpPr>
      <dsp:spPr>
        <a:xfrm>
          <a:off x="8134340" y="42087"/>
          <a:ext cx="2377306" cy="50589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Importance of social and behavioral health factors:</a:t>
          </a:r>
        </a:p>
      </dsp:txBody>
      <dsp:txXfrm>
        <a:off x="8134340" y="42087"/>
        <a:ext cx="2377306" cy="505897"/>
      </dsp:txXfrm>
    </dsp:sp>
    <dsp:sp modelId="{06F9CCD4-E3EA-41C9-AA96-724841CBA8CD}">
      <dsp:nvSpPr>
        <dsp:cNvPr id="0" name=""/>
        <dsp:cNvSpPr/>
      </dsp:nvSpPr>
      <dsp:spPr>
        <a:xfrm>
          <a:off x="8134340" y="547985"/>
          <a:ext cx="2377306" cy="42152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Domestic violence, mental health, and substance use frequently involved in paths to homelessness.</a:t>
          </a:r>
        </a:p>
        <a:p>
          <a:pPr marL="114300" lvl="1" indent="-114300" algn="l" defTabSz="622300">
            <a:lnSpc>
              <a:spcPct val="90000"/>
            </a:lnSpc>
            <a:spcBef>
              <a:spcPct val="0"/>
            </a:spcBef>
            <a:spcAft>
              <a:spcPct val="15000"/>
            </a:spcAft>
            <a:buChar char="•"/>
          </a:pPr>
          <a:r>
            <a:rPr lang="en-US" sz="1400" kern="1200"/>
            <a:t>This does not negate underlying macro economic factors such as housing/labor markets and response to individuals with disabilities in society.</a:t>
          </a:r>
        </a:p>
      </dsp:txBody>
      <dsp:txXfrm>
        <a:off x="8134340" y="547985"/>
        <a:ext cx="2377306" cy="421529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E2FC566-B96A-4C0C-82E1-0F4D4DCB30FD}" type="datetimeFigureOut">
              <a:rPr lang="en-US" smtClean="0"/>
              <a:t>5/31/2022</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15F84E56-E268-4CE5-9082-C99FDABD38AC}" type="slidenum">
              <a:rPr lang="en-US" smtClean="0"/>
              <a:t>‹#›</a:t>
            </a:fld>
            <a:endParaRPr lang="en-US"/>
          </a:p>
        </p:txBody>
      </p:sp>
    </p:spTree>
    <p:extLst>
      <p:ext uri="{BB962C8B-B14F-4D97-AF65-F5344CB8AC3E}">
        <p14:creationId xmlns:p14="http://schemas.microsoft.com/office/powerpoint/2010/main" val="3527176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1</a:t>
            </a:fld>
            <a:endParaRPr lang="en-US"/>
          </a:p>
        </p:txBody>
      </p:sp>
    </p:spTree>
    <p:extLst>
      <p:ext uri="{BB962C8B-B14F-4D97-AF65-F5344CB8AC3E}">
        <p14:creationId xmlns:p14="http://schemas.microsoft.com/office/powerpoint/2010/main" val="41348480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10</a:t>
            </a:fld>
            <a:endParaRPr lang="en-US"/>
          </a:p>
        </p:txBody>
      </p:sp>
    </p:spTree>
    <p:extLst>
      <p:ext uri="{BB962C8B-B14F-4D97-AF65-F5344CB8AC3E}">
        <p14:creationId xmlns:p14="http://schemas.microsoft.com/office/powerpoint/2010/main" val="134938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11</a:t>
            </a:fld>
            <a:endParaRPr lang="en-US"/>
          </a:p>
        </p:txBody>
      </p:sp>
    </p:spTree>
    <p:extLst>
      <p:ext uri="{BB962C8B-B14F-4D97-AF65-F5344CB8AC3E}">
        <p14:creationId xmlns:p14="http://schemas.microsoft.com/office/powerpoint/2010/main" val="4119690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Population estimates same as noted in slide 4.</a:t>
            </a:r>
          </a:p>
        </p:txBody>
      </p:sp>
      <p:sp>
        <p:nvSpPr>
          <p:cNvPr id="4" name="Slide Number Placeholder 3"/>
          <p:cNvSpPr>
            <a:spLocks noGrp="1"/>
          </p:cNvSpPr>
          <p:nvPr>
            <p:ph type="sldNum" sz="quarter" idx="5"/>
          </p:nvPr>
        </p:nvSpPr>
        <p:spPr/>
        <p:txBody>
          <a:bodyPr/>
          <a:lstStyle/>
          <a:p>
            <a:fld id="{15F84E56-E268-4CE5-9082-C99FDABD38AC}" type="slidenum">
              <a:rPr lang="en-US" smtClean="0"/>
              <a:t>12</a:t>
            </a:fld>
            <a:endParaRPr lang="en-US"/>
          </a:p>
        </p:txBody>
      </p:sp>
    </p:spTree>
    <p:extLst>
      <p:ext uri="{BB962C8B-B14F-4D97-AF65-F5344CB8AC3E}">
        <p14:creationId xmlns:p14="http://schemas.microsoft.com/office/powerpoint/2010/main" val="12256642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These data were presumably affected by COVID-19</a:t>
            </a:r>
          </a:p>
        </p:txBody>
      </p:sp>
      <p:sp>
        <p:nvSpPr>
          <p:cNvPr id="4" name="Slide Number Placeholder 3"/>
          <p:cNvSpPr>
            <a:spLocks noGrp="1"/>
          </p:cNvSpPr>
          <p:nvPr>
            <p:ph type="sldNum" sz="quarter" idx="5"/>
          </p:nvPr>
        </p:nvSpPr>
        <p:spPr/>
        <p:txBody>
          <a:bodyPr/>
          <a:lstStyle/>
          <a:p>
            <a:fld id="{15F84E56-E268-4CE5-9082-C99FDABD38AC}" type="slidenum">
              <a:rPr lang="en-US" smtClean="0"/>
              <a:t>13</a:t>
            </a:fld>
            <a:endParaRPr lang="en-US"/>
          </a:p>
        </p:txBody>
      </p:sp>
    </p:spTree>
    <p:extLst>
      <p:ext uri="{BB962C8B-B14F-4D97-AF65-F5344CB8AC3E}">
        <p14:creationId xmlns:p14="http://schemas.microsoft.com/office/powerpoint/2010/main" val="2224564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14</a:t>
            </a:fld>
            <a:endParaRPr lang="en-US"/>
          </a:p>
        </p:txBody>
      </p:sp>
    </p:spTree>
    <p:extLst>
      <p:ext uri="{BB962C8B-B14F-4D97-AF65-F5344CB8AC3E}">
        <p14:creationId xmlns:p14="http://schemas.microsoft.com/office/powerpoint/2010/main" val="19151574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15</a:t>
            </a:fld>
            <a:endParaRPr lang="en-US"/>
          </a:p>
        </p:txBody>
      </p:sp>
    </p:spTree>
    <p:extLst>
      <p:ext uri="{BB962C8B-B14F-4D97-AF65-F5344CB8AC3E}">
        <p14:creationId xmlns:p14="http://schemas.microsoft.com/office/powerpoint/2010/main" val="42227742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16</a:t>
            </a:fld>
            <a:endParaRPr lang="en-US"/>
          </a:p>
        </p:txBody>
      </p:sp>
    </p:spTree>
    <p:extLst>
      <p:ext uri="{BB962C8B-B14F-4D97-AF65-F5344CB8AC3E}">
        <p14:creationId xmlns:p14="http://schemas.microsoft.com/office/powerpoint/2010/main" val="3260260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Briefly discuss the 3 data sources</a:t>
            </a:r>
          </a:p>
          <a:p>
            <a:pPr marL="176679" indent="-176679">
              <a:buFont typeface="Arial" panose="020B0604020202020204" pitchFamily="34" charset="0"/>
              <a:buChar char="•"/>
            </a:pPr>
            <a:r>
              <a:rPr lang="en-US" dirty="0"/>
              <a:t>Generally, interviews best</a:t>
            </a:r>
          </a:p>
          <a:p>
            <a:pPr marL="176679" indent="-176679">
              <a:buFont typeface="Arial" panose="020B0604020202020204" pitchFamily="34" charset="0"/>
              <a:buChar char="•"/>
            </a:pPr>
            <a:r>
              <a:rPr lang="en-US" dirty="0"/>
              <a:t>Although agency data has a few advantages</a:t>
            </a:r>
          </a:p>
          <a:p>
            <a:pPr marL="176679" indent="-176679">
              <a:buFont typeface="Arial" panose="020B0604020202020204" pitchFamily="34" charset="0"/>
              <a:buChar char="•"/>
            </a:pPr>
            <a:r>
              <a:rPr lang="en-US" dirty="0"/>
              <a:t>Observation forms always a challenge</a:t>
            </a:r>
          </a:p>
          <a:p>
            <a:pPr marL="176679" indent="-176679">
              <a:buFont typeface="Arial" panose="020B0604020202020204" pitchFamily="34" charset="0"/>
              <a:buChar char="•"/>
            </a:pPr>
            <a:r>
              <a:rPr lang="en-US" dirty="0"/>
              <a:t>Missing data issues</a:t>
            </a:r>
          </a:p>
        </p:txBody>
      </p:sp>
      <p:sp>
        <p:nvSpPr>
          <p:cNvPr id="4" name="Slide Number Placeholder 3"/>
          <p:cNvSpPr>
            <a:spLocks noGrp="1"/>
          </p:cNvSpPr>
          <p:nvPr>
            <p:ph type="sldNum" sz="quarter" idx="5"/>
          </p:nvPr>
        </p:nvSpPr>
        <p:spPr/>
        <p:txBody>
          <a:bodyPr/>
          <a:lstStyle/>
          <a:p>
            <a:fld id="{15F84E56-E268-4CE5-9082-C99FDABD38AC}" type="slidenum">
              <a:rPr lang="en-US" smtClean="0"/>
              <a:t>2</a:t>
            </a:fld>
            <a:endParaRPr lang="en-US"/>
          </a:p>
        </p:txBody>
      </p:sp>
    </p:spTree>
    <p:extLst>
      <p:ext uri="{BB962C8B-B14F-4D97-AF65-F5344CB8AC3E}">
        <p14:creationId xmlns:p14="http://schemas.microsoft.com/office/powerpoint/2010/main" val="1557331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 Domestic violence refers to: 1) adult only and 2) reported DV led to current episode of homelessness or adult from one of the DV shelters.</a:t>
            </a:r>
          </a:p>
          <a:p>
            <a:endParaRPr lang="en-US" dirty="0"/>
          </a:p>
          <a:p>
            <a:r>
              <a:rPr lang="en-US" dirty="0"/>
              <a:t>Mental health and substance use</a:t>
            </a:r>
          </a:p>
          <a:p>
            <a:pPr marL="176679" indent="-176679">
              <a:buFont typeface="Arial" panose="020B0604020202020204" pitchFamily="34" charset="0"/>
              <a:buChar char="•"/>
            </a:pPr>
            <a:r>
              <a:rPr lang="en-US" dirty="0"/>
              <a:t>Captured differently from interviews and agency data. Fully excluded from observation forms. </a:t>
            </a:r>
          </a:p>
          <a:p>
            <a:pPr marL="176679" indent="-176679">
              <a:buFont typeface="Arial" panose="020B0604020202020204" pitchFamily="34" charset="0"/>
              <a:buChar char="•"/>
            </a:pPr>
            <a:r>
              <a:rPr lang="en-US" dirty="0"/>
              <a:t>Challenges in effectively assessing (both self-report and agency-report have pros/cons)</a:t>
            </a:r>
          </a:p>
          <a:p>
            <a:pPr marL="176679" indent="-176679">
              <a:buFont typeface="Arial" panose="020B0604020202020204" pitchFamily="34" charset="0"/>
              <a:buChar char="•"/>
            </a:pPr>
            <a:r>
              <a:rPr lang="en-US" dirty="0"/>
              <a:t>Despite those limits, have the following estimates of prevalence among the 263 adults in the data:</a:t>
            </a:r>
          </a:p>
          <a:p>
            <a:pPr marL="647824" lvl="1" indent="-176679">
              <a:buFont typeface="Arial" panose="020B0604020202020204" pitchFamily="34" charset="0"/>
              <a:buChar char="•"/>
            </a:pPr>
            <a:r>
              <a:rPr lang="en-US" dirty="0"/>
              <a:t>Mental health: 32%</a:t>
            </a:r>
          </a:p>
          <a:p>
            <a:pPr marL="647824" lvl="1" indent="-176679">
              <a:buFont typeface="Arial" panose="020B0604020202020204" pitchFamily="34" charset="0"/>
              <a:buChar char="•"/>
            </a:pPr>
            <a:r>
              <a:rPr lang="en-US" dirty="0"/>
              <a:t>Substance use: 15%</a:t>
            </a:r>
          </a:p>
        </p:txBody>
      </p:sp>
      <p:sp>
        <p:nvSpPr>
          <p:cNvPr id="4" name="Slide Number Placeholder 3"/>
          <p:cNvSpPr>
            <a:spLocks noGrp="1"/>
          </p:cNvSpPr>
          <p:nvPr>
            <p:ph type="sldNum" sz="quarter" idx="5"/>
          </p:nvPr>
        </p:nvSpPr>
        <p:spPr/>
        <p:txBody>
          <a:bodyPr/>
          <a:lstStyle/>
          <a:p>
            <a:fld id="{15F84E56-E268-4CE5-9082-C99FDABD38AC}" type="slidenum">
              <a:rPr lang="en-US" smtClean="0"/>
              <a:t>3</a:t>
            </a:fld>
            <a:endParaRPr lang="en-US"/>
          </a:p>
        </p:txBody>
      </p:sp>
    </p:spTree>
    <p:extLst>
      <p:ext uri="{BB962C8B-B14F-4D97-AF65-F5344CB8AC3E}">
        <p14:creationId xmlns:p14="http://schemas.microsoft.com/office/powerpoint/2010/main" val="3760680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r>
              <a:rPr lang="en-US" dirty="0"/>
              <a:t>*We had 3 gender categories other than male and female: Transgender, Gender non-singular F or M, and Questioning.  Individuals responded in the first and third. They are combined here for presentation.</a:t>
            </a:r>
          </a:p>
          <a:p>
            <a:r>
              <a:rPr lang="en-US" dirty="0"/>
              <a:t>** This includes some  (but not all) of the Hispanic-identifying individuals.</a:t>
            </a:r>
          </a:p>
          <a:p>
            <a:r>
              <a:rPr lang="en-US" dirty="0"/>
              <a:t>*** Identification as a member of the LGBTQ community was only asked of those who completed interview and responded (n=150). Thus, percentages are based on 150, not 343.</a:t>
            </a:r>
          </a:p>
          <a:p>
            <a:r>
              <a:rPr lang="en-US" dirty="0"/>
              <a:t>**** Source: U.S. Census Bureau, American Community Survey, 2020, 5-year estimates for 4 NWA Counties (summed and percentages calculated by Gallagher). Due to how handle multiple race individuals, sum to above 100%.</a:t>
            </a:r>
          </a:p>
        </p:txBody>
      </p:sp>
      <p:sp>
        <p:nvSpPr>
          <p:cNvPr id="4" name="Slide Number Placeholder 3"/>
          <p:cNvSpPr>
            <a:spLocks noGrp="1"/>
          </p:cNvSpPr>
          <p:nvPr>
            <p:ph type="sldNum" sz="quarter" idx="5"/>
          </p:nvPr>
        </p:nvSpPr>
        <p:spPr/>
        <p:txBody>
          <a:bodyPr/>
          <a:lstStyle/>
          <a:p>
            <a:fld id="{15F84E56-E268-4CE5-9082-C99FDABD38AC}" type="slidenum">
              <a:rPr lang="en-US" smtClean="0"/>
              <a:t>4</a:t>
            </a:fld>
            <a:endParaRPr lang="en-US"/>
          </a:p>
        </p:txBody>
      </p:sp>
    </p:spTree>
    <p:extLst>
      <p:ext uri="{BB962C8B-B14F-4D97-AF65-F5344CB8AC3E}">
        <p14:creationId xmlns:p14="http://schemas.microsoft.com/office/powerpoint/2010/main" val="2916754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5</a:t>
            </a:fld>
            <a:endParaRPr lang="en-US"/>
          </a:p>
        </p:txBody>
      </p:sp>
    </p:spTree>
    <p:extLst>
      <p:ext uri="{BB962C8B-B14F-4D97-AF65-F5344CB8AC3E}">
        <p14:creationId xmlns:p14="http://schemas.microsoft.com/office/powerpoint/2010/main" val="2806892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 Missing data all from shelter programs that provided bulk data. When shelter sites were known, Gallagher added county. But, when unknown or used scattered approach, did not. Presumably, the vast majority are in Washington and Benton Counties.</a:t>
            </a:r>
          </a:p>
          <a:p>
            <a:endParaRPr lang="en-US" dirty="0"/>
          </a:p>
          <a:p>
            <a:r>
              <a:rPr lang="en-US" dirty="0"/>
              <a:t>Note efforts made for Madison County</a:t>
            </a:r>
          </a:p>
        </p:txBody>
      </p:sp>
      <p:sp>
        <p:nvSpPr>
          <p:cNvPr id="4" name="Slide Number Placeholder 3"/>
          <p:cNvSpPr>
            <a:spLocks noGrp="1"/>
          </p:cNvSpPr>
          <p:nvPr>
            <p:ph type="sldNum" sz="quarter" idx="5"/>
          </p:nvPr>
        </p:nvSpPr>
        <p:spPr/>
        <p:txBody>
          <a:bodyPr/>
          <a:lstStyle/>
          <a:p>
            <a:fld id="{15F84E56-E268-4CE5-9082-C99FDABD38AC}" type="slidenum">
              <a:rPr lang="en-US" smtClean="0"/>
              <a:t>6</a:t>
            </a:fld>
            <a:endParaRPr lang="en-US"/>
          </a:p>
        </p:txBody>
      </p:sp>
    </p:spTree>
    <p:extLst>
      <p:ext uri="{BB962C8B-B14F-4D97-AF65-F5344CB8AC3E}">
        <p14:creationId xmlns:p14="http://schemas.microsoft.com/office/powerpoint/2010/main" val="1387258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r>
              <a:rPr lang="en-US" dirty="0"/>
              <a:t>* This question was only posed to those completing the full interview and not answered by all. We received responses from 153 individuals.</a:t>
            </a:r>
          </a:p>
          <a:p>
            <a:endParaRPr lang="en-US" dirty="0"/>
          </a:p>
          <a:p>
            <a:r>
              <a:rPr lang="en-US" dirty="0"/>
              <a:t>Briefly talk about limits of this:</a:t>
            </a:r>
          </a:p>
          <a:p>
            <a:r>
              <a:rPr lang="en-US" dirty="0"/>
              <a:t>No idea how defining, time period of reference, etc.</a:t>
            </a:r>
          </a:p>
        </p:txBody>
      </p:sp>
      <p:sp>
        <p:nvSpPr>
          <p:cNvPr id="4" name="Slide Number Placeholder 3"/>
          <p:cNvSpPr>
            <a:spLocks noGrp="1"/>
          </p:cNvSpPr>
          <p:nvPr>
            <p:ph type="sldNum" sz="quarter" idx="5"/>
          </p:nvPr>
        </p:nvSpPr>
        <p:spPr/>
        <p:txBody>
          <a:bodyPr/>
          <a:lstStyle/>
          <a:p>
            <a:fld id="{15F84E56-E268-4CE5-9082-C99FDABD38AC}" type="slidenum">
              <a:rPr lang="en-US" smtClean="0"/>
              <a:t>7</a:t>
            </a:fld>
            <a:endParaRPr lang="en-US"/>
          </a:p>
        </p:txBody>
      </p:sp>
    </p:spTree>
    <p:extLst>
      <p:ext uri="{BB962C8B-B14F-4D97-AF65-F5344CB8AC3E}">
        <p14:creationId xmlns:p14="http://schemas.microsoft.com/office/powerpoint/2010/main" val="1743526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This question was only posed to those completing the full interview and not answered by all. We received responses from 142 individuals, with 36 indicating that there was an impact.</a:t>
            </a:r>
          </a:p>
          <a:p>
            <a:endParaRPr lang="en-US" dirty="0"/>
          </a:p>
          <a:p>
            <a:r>
              <a:rPr lang="en-US" dirty="0"/>
              <a:t>Individuals were able to specify more than one identity.</a:t>
            </a:r>
          </a:p>
          <a:p>
            <a:endParaRPr lang="en-US" dirty="0"/>
          </a:p>
          <a:p>
            <a:r>
              <a:rPr lang="en-US" dirty="0"/>
              <a:t>Point out the bidirectional nature of the item.  </a:t>
            </a:r>
          </a:p>
          <a:p>
            <a:pPr marL="176679" indent="-176679">
              <a:buFont typeface="Arial" panose="020B0604020202020204" pitchFamily="34" charset="0"/>
              <a:buChar char="•"/>
            </a:pPr>
            <a:r>
              <a:rPr lang="en-US" dirty="0"/>
              <a:t>Reasonable to assume normally thought of as a negative, but not always.</a:t>
            </a:r>
          </a:p>
          <a:p>
            <a:pPr marL="176679" indent="-176679">
              <a:buFont typeface="Arial" panose="020B0604020202020204" pitchFamily="34" charset="0"/>
              <a:buChar char="•"/>
            </a:pPr>
            <a:r>
              <a:rPr lang="en-US" dirty="0"/>
              <a:t>Will improve item(s) next year to remove this ambiguity.</a:t>
            </a:r>
          </a:p>
        </p:txBody>
      </p:sp>
      <p:sp>
        <p:nvSpPr>
          <p:cNvPr id="4" name="Slide Number Placeholder 3"/>
          <p:cNvSpPr>
            <a:spLocks noGrp="1"/>
          </p:cNvSpPr>
          <p:nvPr>
            <p:ph type="sldNum" sz="quarter" idx="5"/>
          </p:nvPr>
        </p:nvSpPr>
        <p:spPr/>
        <p:txBody>
          <a:bodyPr/>
          <a:lstStyle/>
          <a:p>
            <a:fld id="{15F84E56-E268-4CE5-9082-C99FDABD38AC}" type="slidenum">
              <a:rPr lang="en-US" smtClean="0"/>
              <a:t>8</a:t>
            </a:fld>
            <a:endParaRPr lang="en-US"/>
          </a:p>
        </p:txBody>
      </p:sp>
    </p:spTree>
    <p:extLst>
      <p:ext uri="{BB962C8B-B14F-4D97-AF65-F5344CB8AC3E}">
        <p14:creationId xmlns:p14="http://schemas.microsoft.com/office/powerpoint/2010/main" val="31992765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Like many CoCs nationwide, the NWA CoC was granted permission by HUD to forgo the unsheltered count in 2021 due to the COVID-19 pandemic.</a:t>
            </a:r>
          </a:p>
        </p:txBody>
      </p:sp>
      <p:sp>
        <p:nvSpPr>
          <p:cNvPr id="4" name="Slide Number Placeholder 3"/>
          <p:cNvSpPr>
            <a:spLocks noGrp="1"/>
          </p:cNvSpPr>
          <p:nvPr>
            <p:ph type="sldNum" sz="quarter" idx="5"/>
          </p:nvPr>
        </p:nvSpPr>
        <p:spPr/>
        <p:txBody>
          <a:bodyPr/>
          <a:lstStyle/>
          <a:p>
            <a:fld id="{15F84E56-E268-4CE5-9082-C99FDABD38AC}" type="slidenum">
              <a:rPr lang="en-US" smtClean="0"/>
              <a:t>9</a:t>
            </a:fld>
            <a:endParaRPr lang="en-US"/>
          </a:p>
        </p:txBody>
      </p:sp>
    </p:spTree>
    <p:extLst>
      <p:ext uri="{BB962C8B-B14F-4D97-AF65-F5344CB8AC3E}">
        <p14:creationId xmlns:p14="http://schemas.microsoft.com/office/powerpoint/2010/main" val="3306340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B80B4-D0B5-6514-A460-3A524D8F7A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48724E-63D0-E3DC-C415-B3A1834F21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CAD798-7E0E-C400-D931-D058D6D24AC3}"/>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5" name="Footer Placeholder 4">
            <a:extLst>
              <a:ext uri="{FF2B5EF4-FFF2-40B4-BE49-F238E27FC236}">
                <a16:creationId xmlns:a16="http://schemas.microsoft.com/office/drawing/2014/main" id="{BCE1DD41-F293-5B46-E2FF-2E01108AE0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2596AC-8F49-D2CE-E517-21CFAE8B1CBF}"/>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135843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FA18F-01B6-2EC8-85A5-A21F6614B4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36A3DC-4B45-87F2-51B4-4E6CE7F28A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B649D0-CD43-69C9-24CD-9E15F65EED44}"/>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5" name="Footer Placeholder 4">
            <a:extLst>
              <a:ext uri="{FF2B5EF4-FFF2-40B4-BE49-F238E27FC236}">
                <a16:creationId xmlns:a16="http://schemas.microsoft.com/office/drawing/2014/main" id="{B6C03DE9-8659-68E4-53BE-FE6B7A2A38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3AD5E-C275-01F4-1585-F96E18066C0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3329665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0DAB92-C23E-9AF6-1F32-FBF2D6A91F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019884-3E03-16F1-8259-4560C4675F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04C3-52D5-BE5F-AD94-4EBD8A919198}"/>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5" name="Footer Placeholder 4">
            <a:extLst>
              <a:ext uri="{FF2B5EF4-FFF2-40B4-BE49-F238E27FC236}">
                <a16:creationId xmlns:a16="http://schemas.microsoft.com/office/drawing/2014/main" id="{566BED69-0CEB-A3CD-68A2-6280EB0F02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FA5FD-27AC-BAC2-94C4-5F12A8697D79}"/>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390923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DE7C4-F1E8-141E-E2B3-1113C79566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FF9840-1CE3-6863-E887-AC0FC6F6EE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BF05E0-ED7E-65B4-880D-B1CB79AF551F}"/>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5" name="Footer Placeholder 4">
            <a:extLst>
              <a:ext uri="{FF2B5EF4-FFF2-40B4-BE49-F238E27FC236}">
                <a16:creationId xmlns:a16="http://schemas.microsoft.com/office/drawing/2014/main" id="{9B8E97E5-BE47-0C91-6F4F-0E8D2278EC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45CB35-6A36-131D-91FC-CA047E776E12}"/>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426031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4AAD5-91FA-7E20-DB3A-51B2906D15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015E8A4-453B-8B04-9F57-CCE4940873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695226-265C-DDCB-B3FA-2A1AC4853304}"/>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5" name="Footer Placeholder 4">
            <a:extLst>
              <a:ext uri="{FF2B5EF4-FFF2-40B4-BE49-F238E27FC236}">
                <a16:creationId xmlns:a16="http://schemas.microsoft.com/office/drawing/2014/main" id="{3895196C-B118-4F8B-C532-04858E5F99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9F650-840D-1D87-BF62-C1A112F3579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736299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59C29-A6BD-A30B-2291-DA30000A74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E5E0AD-02C1-74CD-5009-3C0113E229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0BAE25-11D3-57E3-3DDB-97222FD4B7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E7A1EF-B6A1-FE96-4055-D54F7480140E}"/>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6" name="Footer Placeholder 5">
            <a:extLst>
              <a:ext uri="{FF2B5EF4-FFF2-40B4-BE49-F238E27FC236}">
                <a16:creationId xmlns:a16="http://schemas.microsoft.com/office/drawing/2014/main" id="{26D58421-7C6C-0B03-B6E6-8EC62E0A57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9BE260-4DB0-EF01-E263-139611909EB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677534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58232-9E05-E939-0A3F-B445D76F63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C20BF5-6664-6D93-925B-64E4008D26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CE3FD0-8FB3-38D6-0BEC-5F7CC06141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6634A0-A702-BCC7-8F06-A4818CE784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5B24EC-A94B-B304-F40F-34D739D1EE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4CB137-B33A-C9B8-9C3C-6B295216FA76}"/>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8" name="Footer Placeholder 7">
            <a:extLst>
              <a:ext uri="{FF2B5EF4-FFF2-40B4-BE49-F238E27FC236}">
                <a16:creationId xmlns:a16="http://schemas.microsoft.com/office/drawing/2014/main" id="{04DFD97D-3513-D75A-6951-1352EB7783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A290ADB-0851-9761-C447-DF3622B3BD18}"/>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492607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BCBB2-087A-B0B5-7777-90ACF2EF8C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C395A1-7776-208F-0516-5C4E305CDFA5}"/>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4" name="Footer Placeholder 3">
            <a:extLst>
              <a:ext uri="{FF2B5EF4-FFF2-40B4-BE49-F238E27FC236}">
                <a16:creationId xmlns:a16="http://schemas.microsoft.com/office/drawing/2014/main" id="{192C9D7C-468F-37A4-5183-2EB3430A07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84C902-DB89-4161-B7BF-7E056C569972}"/>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416296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F838CF-7F8E-2010-BD2D-E91946C16645}"/>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3" name="Footer Placeholder 2">
            <a:extLst>
              <a:ext uri="{FF2B5EF4-FFF2-40B4-BE49-F238E27FC236}">
                <a16:creationId xmlns:a16="http://schemas.microsoft.com/office/drawing/2014/main" id="{83AD1C77-E3BA-EF74-6174-77921F7043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374BA2-C03C-6A69-58CD-BF58B02AC350}"/>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3091196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D04C9-8CF4-524B-0D10-4ABCC1DD86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37FECB-35BE-DE6A-E589-E53CA5B406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200F06-777F-986D-3959-604138E60A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57DDFE-4251-77B9-C950-59B73CC0D8A4}"/>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6" name="Footer Placeholder 5">
            <a:extLst>
              <a:ext uri="{FF2B5EF4-FFF2-40B4-BE49-F238E27FC236}">
                <a16:creationId xmlns:a16="http://schemas.microsoft.com/office/drawing/2014/main" id="{C550B41C-637F-E926-DBF3-FEF8FDFD58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60705F-74B3-299E-73BA-FED72B78F734}"/>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310716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EACA7-07FD-4B82-69CD-1C82D5BFB2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E9308B-98DE-5FA1-7155-24F09CFB53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2B9358-3847-47D9-6B23-90D6FEC585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D76767-B976-B564-09E1-7EB1FE8C2F05}"/>
              </a:ext>
            </a:extLst>
          </p:cNvPr>
          <p:cNvSpPr>
            <a:spLocks noGrp="1"/>
          </p:cNvSpPr>
          <p:nvPr>
            <p:ph type="dt" sz="half" idx="10"/>
          </p:nvPr>
        </p:nvSpPr>
        <p:spPr/>
        <p:txBody>
          <a:bodyPr/>
          <a:lstStyle/>
          <a:p>
            <a:fld id="{4394B070-5D44-447F-9247-3A33C012E820}" type="datetimeFigureOut">
              <a:rPr lang="en-US" smtClean="0"/>
              <a:t>5/31/2022</a:t>
            </a:fld>
            <a:endParaRPr lang="en-US"/>
          </a:p>
        </p:txBody>
      </p:sp>
      <p:sp>
        <p:nvSpPr>
          <p:cNvPr id="6" name="Footer Placeholder 5">
            <a:extLst>
              <a:ext uri="{FF2B5EF4-FFF2-40B4-BE49-F238E27FC236}">
                <a16:creationId xmlns:a16="http://schemas.microsoft.com/office/drawing/2014/main" id="{18D71909-DF6B-C1FE-787B-026CD48D2D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26B48C-B317-D435-D279-549D77CFDBA5}"/>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179309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E48066-1529-8356-9955-F1FE144E3A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386BBE-1012-6F01-1FD9-6BD803E12A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FF65F-F236-56EB-2A2C-83D42F28C6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4B070-5D44-447F-9247-3A33C012E820}" type="datetimeFigureOut">
              <a:rPr lang="en-US" smtClean="0"/>
              <a:t>5/31/2022</a:t>
            </a:fld>
            <a:endParaRPr lang="en-US"/>
          </a:p>
        </p:txBody>
      </p:sp>
      <p:sp>
        <p:nvSpPr>
          <p:cNvPr id="5" name="Footer Placeholder 4">
            <a:extLst>
              <a:ext uri="{FF2B5EF4-FFF2-40B4-BE49-F238E27FC236}">
                <a16:creationId xmlns:a16="http://schemas.microsoft.com/office/drawing/2014/main" id="{38DFC0C0-D3C4-B395-9845-DA705E0E19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3B15FF-FC2C-DDC5-461F-351CFB044F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ECA22C-C7DE-4F4C-B509-80007B5B44FD}" type="slidenum">
              <a:rPr lang="en-US" smtClean="0"/>
              <a:t>‹#›</a:t>
            </a:fld>
            <a:endParaRPr lang="en-US"/>
          </a:p>
        </p:txBody>
      </p:sp>
    </p:spTree>
    <p:extLst>
      <p:ext uri="{BB962C8B-B14F-4D97-AF65-F5344CB8AC3E}">
        <p14:creationId xmlns:p14="http://schemas.microsoft.com/office/powerpoint/2010/main" val="2459121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jmgallag@uark.edu"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mailto:pam.hutcheson@nwacoc.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0" name="Straight Connector 9">
            <a:extLst>
              <a:ext uri="{FF2B5EF4-FFF2-40B4-BE49-F238E27FC236}">
                <a16:creationId xmlns:a16="http://schemas.microsoft.com/office/drawing/2014/main" id="{911DBBF1-3229-4BD9-B3D1-B4CA571E74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843625"/>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5BC87C3E-1040-4EE4-9BDB-9537F7A1B3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968282"/>
            <a:ext cx="12188824" cy="49469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811431-EE3D-4122-847A-4AB935A21CA2}"/>
              </a:ext>
            </a:extLst>
          </p:cNvPr>
          <p:cNvSpPr>
            <a:spLocks noGrp="1"/>
          </p:cNvSpPr>
          <p:nvPr>
            <p:ph type="ctrTitle"/>
          </p:nvPr>
        </p:nvSpPr>
        <p:spPr>
          <a:xfrm>
            <a:off x="795338" y="1566473"/>
            <a:ext cx="10601325" cy="2166723"/>
          </a:xfrm>
        </p:spPr>
        <p:txBody>
          <a:bodyPr>
            <a:normAutofit/>
          </a:bodyPr>
          <a:lstStyle/>
          <a:p>
            <a:r>
              <a:rPr lang="en-US" sz="6600"/>
              <a:t>Northwest Arkansas CoC</a:t>
            </a:r>
            <a:br>
              <a:rPr lang="en-US" sz="6600"/>
            </a:br>
            <a:r>
              <a:rPr lang="en-US" sz="6600"/>
              <a:t>2022 Point-in-Time Count</a:t>
            </a:r>
          </a:p>
        </p:txBody>
      </p:sp>
      <p:sp>
        <p:nvSpPr>
          <p:cNvPr id="3" name="Subtitle 2">
            <a:extLst>
              <a:ext uri="{FF2B5EF4-FFF2-40B4-BE49-F238E27FC236}">
                <a16:creationId xmlns:a16="http://schemas.microsoft.com/office/drawing/2014/main" id="{5C90CF50-21ED-B871-BFD1-3DEA1FA3C625}"/>
              </a:ext>
            </a:extLst>
          </p:cNvPr>
          <p:cNvSpPr>
            <a:spLocks noGrp="1"/>
          </p:cNvSpPr>
          <p:nvPr>
            <p:ph type="subTitle" idx="1"/>
          </p:nvPr>
        </p:nvSpPr>
        <p:spPr>
          <a:xfrm>
            <a:off x="795338" y="4092320"/>
            <a:ext cx="10601325" cy="1144884"/>
          </a:xfrm>
        </p:spPr>
        <p:txBody>
          <a:bodyPr>
            <a:normAutofit/>
          </a:bodyPr>
          <a:lstStyle/>
          <a:p>
            <a:r>
              <a:rPr lang="en-US" sz="1900"/>
              <a:t>Prepared by John Gallagher, PhD, LMSW</a:t>
            </a:r>
          </a:p>
          <a:p>
            <a:r>
              <a:rPr lang="en-US" sz="1900"/>
              <a:t>University of Arkansas, School of Social Work</a:t>
            </a:r>
          </a:p>
          <a:p>
            <a:r>
              <a:rPr lang="en-US" sz="1900"/>
              <a:t>Assisted by Cohen Murry and Pam Hutcheson</a:t>
            </a:r>
          </a:p>
        </p:txBody>
      </p:sp>
      <p:cxnSp>
        <p:nvCxnSpPr>
          <p:cNvPr id="21" name="Straight Connector 13">
            <a:extLst>
              <a:ext uri="{FF2B5EF4-FFF2-40B4-BE49-F238E27FC236}">
                <a16:creationId xmlns:a16="http://schemas.microsoft.com/office/drawing/2014/main" id="{42CDBECE-872A-4C73-9DC1-BB4E805E2C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3894594"/>
            <a:ext cx="27432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15">
            <a:extLst>
              <a:ext uri="{FF2B5EF4-FFF2-40B4-BE49-F238E27FC236}">
                <a16:creationId xmlns:a16="http://schemas.microsoft.com/office/drawing/2014/main" id="{F5CD5A0B-CDD7-427C-AA42-2EECFDFA18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6028863"/>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1107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6102721-D181-078C-9A35-699036502D7B}"/>
              </a:ext>
            </a:extLst>
          </p:cNvPr>
          <p:cNvSpPr>
            <a:spLocks noGrp="1"/>
          </p:cNvSpPr>
          <p:nvPr>
            <p:ph type="title"/>
          </p:nvPr>
        </p:nvSpPr>
        <p:spPr>
          <a:xfrm>
            <a:off x="524256" y="516804"/>
            <a:ext cx="6594189" cy="1625210"/>
          </a:xfrm>
        </p:spPr>
        <p:txBody>
          <a:bodyPr>
            <a:normAutofit/>
          </a:bodyPr>
          <a:lstStyle/>
          <a:p>
            <a:r>
              <a:rPr lang="en-US">
                <a:solidFill>
                  <a:srgbClr val="FFFFFF"/>
                </a:solidFill>
              </a:rPr>
              <a:t>Reports from school districts and charters</a:t>
            </a:r>
          </a:p>
        </p:txBody>
      </p:sp>
      <p:sp>
        <p:nvSpPr>
          <p:cNvPr id="42" name="Rectangle 10">
            <a:extLst>
              <a:ext uri="{FF2B5EF4-FFF2-40B4-BE49-F238E27FC236}">
                <a16:creationId xmlns:a16="http://schemas.microsoft.com/office/drawing/2014/main" id="{36D30126-6314-4A93-B27E-5C66CF781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4" y="2432305"/>
            <a:ext cx="7056669" cy="4102852"/>
          </a:xfrm>
          <a:prstGeom prst="rect">
            <a:avLst/>
          </a:prstGeom>
          <a:solidFill>
            <a:srgbClr val="7F7F7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1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E24F89D-704A-445D-1080-015745A20F54}"/>
              </a:ext>
            </a:extLst>
          </p:cNvPr>
          <p:cNvSpPr>
            <a:spLocks noGrp="1"/>
          </p:cNvSpPr>
          <p:nvPr>
            <p:ph idx="1"/>
          </p:nvPr>
        </p:nvSpPr>
        <p:spPr>
          <a:xfrm>
            <a:off x="8029319" y="917725"/>
            <a:ext cx="3424739" cy="4852362"/>
          </a:xfrm>
        </p:spPr>
        <p:txBody>
          <a:bodyPr anchor="ctr">
            <a:normAutofit/>
          </a:bodyPr>
          <a:lstStyle/>
          <a:p>
            <a:r>
              <a:rPr lang="en-US" sz="2000">
                <a:solidFill>
                  <a:srgbClr val="FFFFFF"/>
                </a:solidFill>
              </a:rPr>
              <a:t>Districts/charters are required to track students experiencing homelessness, using a more liberal definition. </a:t>
            </a:r>
          </a:p>
          <a:p>
            <a:r>
              <a:rPr lang="en-US" sz="2000">
                <a:solidFill>
                  <a:srgbClr val="FFFFFF"/>
                </a:solidFill>
              </a:rPr>
              <a:t>Each year, we request data from all districts/charters in the 4 NWA counties.  This year, we received data from the following entities.</a:t>
            </a:r>
          </a:p>
          <a:p>
            <a:endParaRPr lang="en-US" sz="2000">
              <a:solidFill>
                <a:srgbClr val="FFFFFF"/>
              </a:solidFill>
            </a:endParaRPr>
          </a:p>
        </p:txBody>
      </p:sp>
      <p:graphicFrame>
        <p:nvGraphicFramePr>
          <p:cNvPr id="4" name="Table 4">
            <a:extLst>
              <a:ext uri="{FF2B5EF4-FFF2-40B4-BE49-F238E27FC236}">
                <a16:creationId xmlns:a16="http://schemas.microsoft.com/office/drawing/2014/main" id="{3E57FE65-9D70-E912-F877-EB320CC099C3}"/>
              </a:ext>
            </a:extLst>
          </p:cNvPr>
          <p:cNvGraphicFramePr>
            <a:graphicFrameLocks noGrp="1"/>
          </p:cNvGraphicFramePr>
          <p:nvPr>
            <p:extLst>
              <p:ext uri="{D42A27DB-BD31-4B8C-83A1-F6EECF244321}">
                <p14:modId xmlns:p14="http://schemas.microsoft.com/office/powerpoint/2010/main" val="3960219221"/>
              </p:ext>
            </p:extLst>
          </p:nvPr>
        </p:nvGraphicFramePr>
        <p:xfrm>
          <a:off x="566744" y="3005967"/>
          <a:ext cx="6579911" cy="2955528"/>
        </p:xfrm>
        <a:graphic>
          <a:graphicData uri="http://schemas.openxmlformats.org/drawingml/2006/table">
            <a:tbl>
              <a:tblPr firstRow="1" bandRow="1">
                <a:tableStyleId>{5C22544A-7EE6-4342-B048-85BDC9FD1C3A}</a:tableStyleId>
              </a:tblPr>
              <a:tblGrid>
                <a:gridCol w="1398080">
                  <a:extLst>
                    <a:ext uri="{9D8B030D-6E8A-4147-A177-3AD203B41FA5}">
                      <a16:colId xmlns:a16="http://schemas.microsoft.com/office/drawing/2014/main" val="631396552"/>
                    </a:ext>
                  </a:extLst>
                </a:gridCol>
                <a:gridCol w="1398080">
                  <a:extLst>
                    <a:ext uri="{9D8B030D-6E8A-4147-A177-3AD203B41FA5}">
                      <a16:colId xmlns:a16="http://schemas.microsoft.com/office/drawing/2014/main" val="1899049657"/>
                    </a:ext>
                  </a:extLst>
                </a:gridCol>
                <a:gridCol w="1204909">
                  <a:extLst>
                    <a:ext uri="{9D8B030D-6E8A-4147-A177-3AD203B41FA5}">
                      <a16:colId xmlns:a16="http://schemas.microsoft.com/office/drawing/2014/main" val="3389122057"/>
                    </a:ext>
                  </a:extLst>
                </a:gridCol>
                <a:gridCol w="1241128">
                  <a:extLst>
                    <a:ext uri="{9D8B030D-6E8A-4147-A177-3AD203B41FA5}">
                      <a16:colId xmlns:a16="http://schemas.microsoft.com/office/drawing/2014/main" val="4250389134"/>
                    </a:ext>
                  </a:extLst>
                </a:gridCol>
                <a:gridCol w="1337714">
                  <a:extLst>
                    <a:ext uri="{9D8B030D-6E8A-4147-A177-3AD203B41FA5}">
                      <a16:colId xmlns:a16="http://schemas.microsoft.com/office/drawing/2014/main" val="2326389905"/>
                    </a:ext>
                  </a:extLst>
                </a:gridCol>
              </a:tblGrid>
              <a:tr h="643262">
                <a:tc>
                  <a:txBody>
                    <a:bodyPr/>
                    <a:lstStyle/>
                    <a:p>
                      <a:r>
                        <a:rPr lang="en-US" sz="1700" b="0"/>
                        <a:t>Bentonville</a:t>
                      </a:r>
                    </a:p>
                  </a:txBody>
                  <a:tcPr marL="86927" marR="86927" marT="43464" marB="43464"/>
                </a:tc>
                <a:tc>
                  <a:txBody>
                    <a:bodyPr/>
                    <a:lstStyle/>
                    <a:p>
                      <a:r>
                        <a:rPr lang="en-US" sz="1700" b="0"/>
                        <a:t>Berryville</a:t>
                      </a:r>
                    </a:p>
                  </a:txBody>
                  <a:tcPr marL="86927" marR="86927" marT="43464" marB="43464"/>
                </a:tc>
                <a:tc>
                  <a:txBody>
                    <a:bodyPr/>
                    <a:lstStyle/>
                    <a:p>
                      <a:r>
                        <a:rPr lang="en-US" sz="1700" b="0"/>
                        <a:t>Decatur</a:t>
                      </a:r>
                    </a:p>
                  </a:txBody>
                  <a:tcPr marL="86927" marR="86927" marT="43464" marB="43464"/>
                </a:tc>
                <a:tc>
                  <a:txBody>
                    <a:bodyPr/>
                    <a:lstStyle/>
                    <a:p>
                      <a:r>
                        <a:rPr lang="en-US" sz="1700" b="0"/>
                        <a:t>Elkins</a:t>
                      </a:r>
                    </a:p>
                  </a:txBody>
                  <a:tcPr marL="86927" marR="86927" marT="43464" marB="43464"/>
                </a:tc>
                <a:tc>
                  <a:txBody>
                    <a:bodyPr/>
                    <a:lstStyle/>
                    <a:p>
                      <a:r>
                        <a:rPr lang="en-US" sz="1700" b="0"/>
                        <a:t>Eureka Springs</a:t>
                      </a:r>
                    </a:p>
                  </a:txBody>
                  <a:tcPr marL="86927" marR="86927" marT="43464" marB="43464"/>
                </a:tc>
                <a:extLst>
                  <a:ext uri="{0D108BD9-81ED-4DB2-BD59-A6C34878D82A}">
                    <a16:rowId xmlns:a16="http://schemas.microsoft.com/office/drawing/2014/main" val="1868419099"/>
                  </a:ext>
                </a:extLst>
              </a:tr>
              <a:tr h="643262">
                <a:tc>
                  <a:txBody>
                    <a:bodyPr/>
                    <a:lstStyle/>
                    <a:p>
                      <a:r>
                        <a:rPr lang="en-US" sz="1700"/>
                        <a:t>Farmington</a:t>
                      </a:r>
                    </a:p>
                  </a:txBody>
                  <a:tcPr marL="86927" marR="86927" marT="43464" marB="43464"/>
                </a:tc>
                <a:tc>
                  <a:txBody>
                    <a:bodyPr/>
                    <a:lstStyle/>
                    <a:p>
                      <a:r>
                        <a:rPr lang="en-US" sz="1700"/>
                        <a:t>Fayetteville</a:t>
                      </a:r>
                    </a:p>
                  </a:txBody>
                  <a:tcPr marL="86927" marR="86927" marT="43464" marB="43464"/>
                </a:tc>
                <a:tc>
                  <a:txBody>
                    <a:bodyPr/>
                    <a:lstStyle/>
                    <a:p>
                      <a:r>
                        <a:rPr lang="en-US" sz="1700"/>
                        <a:t>Gentry</a:t>
                      </a:r>
                    </a:p>
                  </a:txBody>
                  <a:tcPr marL="86927" marR="86927" marT="43464" marB="43464"/>
                </a:tc>
                <a:tc>
                  <a:txBody>
                    <a:bodyPr/>
                    <a:lstStyle/>
                    <a:p>
                      <a:r>
                        <a:rPr lang="en-US" sz="1700"/>
                        <a:t>Gravette</a:t>
                      </a:r>
                    </a:p>
                  </a:txBody>
                  <a:tcPr marL="86927" marR="86927" marT="43464" marB="43464"/>
                </a:tc>
                <a:tc>
                  <a:txBody>
                    <a:bodyPr/>
                    <a:lstStyle/>
                    <a:p>
                      <a:r>
                        <a:rPr lang="en-US" sz="1700"/>
                        <a:t>Green Forest</a:t>
                      </a:r>
                    </a:p>
                  </a:txBody>
                  <a:tcPr marL="86927" marR="86927" marT="43464" marB="43464"/>
                </a:tc>
                <a:extLst>
                  <a:ext uri="{0D108BD9-81ED-4DB2-BD59-A6C34878D82A}">
                    <a16:rowId xmlns:a16="http://schemas.microsoft.com/office/drawing/2014/main" val="3384745913"/>
                  </a:ext>
                </a:extLst>
              </a:tr>
              <a:tr h="643262">
                <a:tc>
                  <a:txBody>
                    <a:bodyPr/>
                    <a:lstStyle/>
                    <a:p>
                      <a:r>
                        <a:rPr lang="en-US" sz="1700"/>
                        <a:t>Greenland</a:t>
                      </a:r>
                    </a:p>
                  </a:txBody>
                  <a:tcPr marL="86927" marR="86927" marT="43464" marB="43464"/>
                </a:tc>
                <a:tc>
                  <a:txBody>
                    <a:bodyPr/>
                    <a:lstStyle/>
                    <a:p>
                      <a:r>
                        <a:rPr lang="en-US" sz="1700"/>
                        <a:t>Haas Hall</a:t>
                      </a:r>
                    </a:p>
                  </a:txBody>
                  <a:tcPr marL="86927" marR="86927" marT="43464" marB="43464"/>
                </a:tc>
                <a:tc>
                  <a:txBody>
                    <a:bodyPr/>
                    <a:lstStyle/>
                    <a:p>
                      <a:r>
                        <a:rPr lang="en-US" sz="1700"/>
                        <a:t>Hope Academy</a:t>
                      </a:r>
                    </a:p>
                  </a:txBody>
                  <a:tcPr marL="86927" marR="86927" marT="43464" marB="43464"/>
                </a:tc>
                <a:tc>
                  <a:txBody>
                    <a:bodyPr/>
                    <a:lstStyle/>
                    <a:p>
                      <a:r>
                        <a:rPr lang="en-US" sz="1700"/>
                        <a:t>Huntsville</a:t>
                      </a:r>
                    </a:p>
                  </a:txBody>
                  <a:tcPr marL="86927" marR="86927" marT="43464" marB="43464"/>
                </a:tc>
                <a:tc>
                  <a:txBody>
                    <a:bodyPr/>
                    <a:lstStyle/>
                    <a:p>
                      <a:r>
                        <a:rPr lang="en-US" sz="1700"/>
                        <a:t>Lincoln</a:t>
                      </a:r>
                    </a:p>
                  </a:txBody>
                  <a:tcPr marL="86927" marR="86927" marT="43464" marB="43464"/>
                </a:tc>
                <a:extLst>
                  <a:ext uri="{0D108BD9-81ED-4DB2-BD59-A6C34878D82A}">
                    <a16:rowId xmlns:a16="http://schemas.microsoft.com/office/drawing/2014/main" val="1464288251"/>
                  </a:ext>
                </a:extLst>
              </a:tr>
              <a:tr h="643262">
                <a:tc>
                  <a:txBody>
                    <a:bodyPr/>
                    <a:lstStyle/>
                    <a:p>
                      <a:r>
                        <a:rPr lang="en-US" sz="1700"/>
                        <a:t>Pea Ridge</a:t>
                      </a:r>
                    </a:p>
                  </a:txBody>
                  <a:tcPr marL="86927" marR="86927" marT="43464" marB="43464"/>
                </a:tc>
                <a:tc>
                  <a:txBody>
                    <a:bodyPr/>
                    <a:lstStyle/>
                    <a:p>
                      <a:r>
                        <a:rPr lang="en-US" sz="1700"/>
                        <a:t>Prairie Grove</a:t>
                      </a:r>
                    </a:p>
                  </a:txBody>
                  <a:tcPr marL="86927" marR="86927" marT="43464" marB="43464"/>
                </a:tc>
                <a:tc>
                  <a:txBody>
                    <a:bodyPr/>
                    <a:lstStyle/>
                    <a:p>
                      <a:r>
                        <a:rPr lang="en-US" sz="1700"/>
                        <a:t>Rogers</a:t>
                      </a:r>
                    </a:p>
                  </a:txBody>
                  <a:tcPr marL="86927" marR="86927" marT="43464" marB="43464"/>
                </a:tc>
                <a:tc>
                  <a:txBody>
                    <a:bodyPr/>
                    <a:lstStyle/>
                    <a:p>
                      <a:r>
                        <a:rPr lang="en-US" sz="1700"/>
                        <a:t>Siloam Springs</a:t>
                      </a:r>
                    </a:p>
                  </a:txBody>
                  <a:tcPr marL="86927" marR="86927" marT="43464" marB="43464"/>
                </a:tc>
                <a:tc>
                  <a:txBody>
                    <a:bodyPr/>
                    <a:lstStyle/>
                    <a:p>
                      <a:r>
                        <a:rPr lang="en-US" sz="1700"/>
                        <a:t>Springdale</a:t>
                      </a:r>
                    </a:p>
                  </a:txBody>
                  <a:tcPr marL="86927" marR="86927" marT="43464" marB="43464"/>
                </a:tc>
                <a:extLst>
                  <a:ext uri="{0D108BD9-81ED-4DB2-BD59-A6C34878D82A}">
                    <a16:rowId xmlns:a16="http://schemas.microsoft.com/office/drawing/2014/main" val="387619384"/>
                  </a:ext>
                </a:extLst>
              </a:tr>
              <a:tr h="382480">
                <a:tc>
                  <a:txBody>
                    <a:bodyPr/>
                    <a:lstStyle/>
                    <a:p>
                      <a:r>
                        <a:rPr lang="en-US" sz="1700"/>
                        <a:t>West Fork</a:t>
                      </a:r>
                    </a:p>
                  </a:txBody>
                  <a:tcPr marL="86927" marR="86927" marT="43464" marB="43464"/>
                </a:tc>
                <a:tc>
                  <a:txBody>
                    <a:bodyPr/>
                    <a:lstStyle/>
                    <a:p>
                      <a:endParaRPr lang="en-US" sz="1700"/>
                    </a:p>
                  </a:txBody>
                  <a:tcPr marL="86927" marR="86927" marT="43464" marB="43464"/>
                </a:tc>
                <a:tc>
                  <a:txBody>
                    <a:bodyPr/>
                    <a:lstStyle/>
                    <a:p>
                      <a:endParaRPr lang="en-US" sz="1700"/>
                    </a:p>
                  </a:txBody>
                  <a:tcPr marL="86927" marR="86927" marT="43464" marB="43464"/>
                </a:tc>
                <a:tc>
                  <a:txBody>
                    <a:bodyPr/>
                    <a:lstStyle/>
                    <a:p>
                      <a:endParaRPr lang="en-US" sz="1700"/>
                    </a:p>
                  </a:txBody>
                  <a:tcPr marL="86927" marR="86927" marT="43464" marB="43464"/>
                </a:tc>
                <a:tc>
                  <a:txBody>
                    <a:bodyPr/>
                    <a:lstStyle/>
                    <a:p>
                      <a:endParaRPr lang="en-US" sz="1700"/>
                    </a:p>
                  </a:txBody>
                  <a:tcPr marL="86927" marR="86927" marT="43464" marB="43464"/>
                </a:tc>
                <a:extLst>
                  <a:ext uri="{0D108BD9-81ED-4DB2-BD59-A6C34878D82A}">
                    <a16:rowId xmlns:a16="http://schemas.microsoft.com/office/drawing/2014/main" val="3021305758"/>
                  </a:ext>
                </a:extLst>
              </a:tr>
            </a:tbl>
          </a:graphicData>
        </a:graphic>
      </p:graphicFrame>
    </p:spTree>
    <p:extLst>
      <p:ext uri="{BB962C8B-B14F-4D97-AF65-F5344CB8AC3E}">
        <p14:creationId xmlns:p14="http://schemas.microsoft.com/office/powerpoint/2010/main" val="3968052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0E7AFD7-FA2F-A501-D107-466733DBF701}"/>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School district data: By grade and status</a:t>
            </a:r>
          </a:p>
        </p:txBody>
      </p:sp>
      <p:graphicFrame>
        <p:nvGraphicFramePr>
          <p:cNvPr id="7" name="Content Placeholder 6">
            <a:extLst>
              <a:ext uri="{FF2B5EF4-FFF2-40B4-BE49-F238E27FC236}">
                <a16:creationId xmlns:a16="http://schemas.microsoft.com/office/drawing/2014/main" id="{E345236B-E439-D915-8703-47557274D263}"/>
              </a:ext>
            </a:extLst>
          </p:cNvPr>
          <p:cNvGraphicFramePr>
            <a:graphicFrameLocks noGrp="1"/>
          </p:cNvGraphicFramePr>
          <p:nvPr>
            <p:ph idx="1"/>
            <p:extLst>
              <p:ext uri="{D42A27DB-BD31-4B8C-83A1-F6EECF244321}">
                <p14:modId xmlns:p14="http://schemas.microsoft.com/office/powerpoint/2010/main" val="4078552131"/>
              </p:ext>
            </p:extLst>
          </p:nvPr>
        </p:nvGraphicFramePr>
        <p:xfrm>
          <a:off x="644056" y="2140128"/>
          <a:ext cx="10927834" cy="4137712"/>
        </p:xfrm>
        <a:graphic>
          <a:graphicData uri="http://schemas.openxmlformats.org/drawingml/2006/table">
            <a:tbl>
              <a:tblPr firstRow="1" firstCol="1" bandRow="1">
                <a:tableStyleId>{5C22544A-7EE6-4342-B048-85BDC9FD1C3A}</a:tableStyleId>
              </a:tblPr>
              <a:tblGrid>
                <a:gridCol w="1706765">
                  <a:extLst>
                    <a:ext uri="{9D8B030D-6E8A-4147-A177-3AD203B41FA5}">
                      <a16:colId xmlns:a16="http://schemas.microsoft.com/office/drawing/2014/main" val="1759151694"/>
                    </a:ext>
                  </a:extLst>
                </a:gridCol>
                <a:gridCol w="1416262">
                  <a:extLst>
                    <a:ext uri="{9D8B030D-6E8A-4147-A177-3AD203B41FA5}">
                      <a16:colId xmlns:a16="http://schemas.microsoft.com/office/drawing/2014/main" val="2013805700"/>
                    </a:ext>
                  </a:extLst>
                </a:gridCol>
                <a:gridCol w="1598737">
                  <a:extLst>
                    <a:ext uri="{9D8B030D-6E8A-4147-A177-3AD203B41FA5}">
                      <a16:colId xmlns:a16="http://schemas.microsoft.com/office/drawing/2014/main" val="437372453"/>
                    </a:ext>
                  </a:extLst>
                </a:gridCol>
                <a:gridCol w="2023077">
                  <a:extLst>
                    <a:ext uri="{9D8B030D-6E8A-4147-A177-3AD203B41FA5}">
                      <a16:colId xmlns:a16="http://schemas.microsoft.com/office/drawing/2014/main" val="12276732"/>
                    </a:ext>
                  </a:extLst>
                </a:gridCol>
                <a:gridCol w="1116174">
                  <a:extLst>
                    <a:ext uri="{9D8B030D-6E8A-4147-A177-3AD203B41FA5}">
                      <a16:colId xmlns:a16="http://schemas.microsoft.com/office/drawing/2014/main" val="3186118935"/>
                    </a:ext>
                  </a:extLst>
                </a:gridCol>
                <a:gridCol w="1634990">
                  <a:extLst>
                    <a:ext uri="{9D8B030D-6E8A-4147-A177-3AD203B41FA5}">
                      <a16:colId xmlns:a16="http://schemas.microsoft.com/office/drawing/2014/main" val="3631407647"/>
                    </a:ext>
                  </a:extLst>
                </a:gridCol>
                <a:gridCol w="1431829">
                  <a:extLst>
                    <a:ext uri="{9D8B030D-6E8A-4147-A177-3AD203B41FA5}">
                      <a16:colId xmlns:a16="http://schemas.microsoft.com/office/drawing/2014/main" val="3754002336"/>
                    </a:ext>
                  </a:extLst>
                </a:gridCol>
              </a:tblGrid>
              <a:tr h="258607">
                <a:tc>
                  <a:txBody>
                    <a:bodyPr/>
                    <a:lstStyle/>
                    <a:p>
                      <a:pPr marL="0" marR="0">
                        <a:lnSpc>
                          <a:spcPct val="107000"/>
                        </a:lnSpc>
                        <a:spcBef>
                          <a:spcPts val="0"/>
                        </a:spcBef>
                        <a:spcAft>
                          <a:spcPts val="0"/>
                        </a:spcAft>
                      </a:pPr>
                      <a:r>
                        <a:rPr lang="en-US" sz="1500">
                          <a:effectLst/>
                        </a:rPr>
                        <a:t> </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Shelters</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Doubled-up</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Unaccompanied</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Hotel</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Unsheltered</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Total</a:t>
                      </a:r>
                      <a:endParaRPr lang="en-US" sz="1500">
                        <a:effectLst/>
                        <a:latin typeface="Times New Roman" panose="02020603050405020304" pitchFamily="18" charset="0"/>
                        <a:ea typeface="Calibri" panose="020F0502020204030204" pitchFamily="34" charset="0"/>
                      </a:endParaRPr>
                    </a:p>
                  </a:txBody>
                  <a:tcPr marL="63419" marR="63419" marT="0" marB="0"/>
                </a:tc>
                <a:extLst>
                  <a:ext uri="{0D108BD9-81ED-4DB2-BD59-A6C34878D82A}">
                    <a16:rowId xmlns:a16="http://schemas.microsoft.com/office/drawing/2014/main" val="818673114"/>
                  </a:ext>
                </a:extLst>
              </a:tr>
              <a:tr h="258607">
                <a:tc>
                  <a:txBody>
                    <a:bodyPr/>
                    <a:lstStyle/>
                    <a:p>
                      <a:pPr marL="0" marR="0">
                        <a:lnSpc>
                          <a:spcPct val="107000"/>
                        </a:lnSpc>
                        <a:spcBef>
                          <a:spcPts val="0"/>
                        </a:spcBef>
                        <a:spcAft>
                          <a:spcPts val="0"/>
                        </a:spcAft>
                      </a:pPr>
                      <a:r>
                        <a:rPr lang="en-US" sz="1500">
                          <a:effectLst/>
                        </a:rPr>
                        <a:t>Kindergarten</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5</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206</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3</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23</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237</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4220833543"/>
                  </a:ext>
                </a:extLst>
              </a:tr>
              <a:tr h="258607">
                <a:tc>
                  <a:txBody>
                    <a:bodyPr/>
                    <a:lstStyle/>
                    <a:p>
                      <a:pPr marL="0" marR="0">
                        <a:lnSpc>
                          <a:spcPct val="107000"/>
                        </a:lnSpc>
                        <a:spcBef>
                          <a:spcPts val="0"/>
                        </a:spcBef>
                        <a:spcAft>
                          <a:spcPts val="0"/>
                        </a:spcAft>
                      </a:pPr>
                      <a:r>
                        <a:rPr lang="en-US" sz="1500">
                          <a:effectLst/>
                        </a:rPr>
                        <a:t>1</a:t>
                      </a:r>
                      <a:r>
                        <a:rPr lang="en-US" sz="1500" baseline="30000">
                          <a:effectLst/>
                        </a:rPr>
                        <a:t>st</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10</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139</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4</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27</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4</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180</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2662384563"/>
                  </a:ext>
                </a:extLst>
              </a:tr>
              <a:tr h="258607">
                <a:tc>
                  <a:txBody>
                    <a:bodyPr/>
                    <a:lstStyle/>
                    <a:p>
                      <a:pPr marL="0" marR="0">
                        <a:lnSpc>
                          <a:spcPct val="107000"/>
                        </a:lnSpc>
                        <a:spcBef>
                          <a:spcPts val="0"/>
                        </a:spcBef>
                        <a:spcAft>
                          <a:spcPts val="0"/>
                        </a:spcAft>
                      </a:pPr>
                      <a:r>
                        <a:rPr lang="en-US" sz="1500">
                          <a:effectLst/>
                        </a:rPr>
                        <a:t>2</a:t>
                      </a:r>
                      <a:r>
                        <a:rPr lang="en-US" sz="1500" baseline="30000">
                          <a:effectLst/>
                        </a:rPr>
                        <a:t>nd</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8</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155</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5</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20</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188</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3295330870"/>
                  </a:ext>
                </a:extLst>
              </a:tr>
              <a:tr h="258607">
                <a:tc>
                  <a:txBody>
                    <a:bodyPr/>
                    <a:lstStyle/>
                    <a:p>
                      <a:pPr marL="0" marR="0">
                        <a:lnSpc>
                          <a:spcPct val="107000"/>
                        </a:lnSpc>
                        <a:spcBef>
                          <a:spcPts val="0"/>
                        </a:spcBef>
                        <a:spcAft>
                          <a:spcPts val="0"/>
                        </a:spcAft>
                      </a:pPr>
                      <a:r>
                        <a:rPr lang="en-US" sz="1500">
                          <a:effectLst/>
                        </a:rPr>
                        <a:t>3</a:t>
                      </a:r>
                      <a:r>
                        <a:rPr lang="en-US" sz="1500" baseline="30000">
                          <a:effectLst/>
                        </a:rPr>
                        <a:t>rd</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9</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155</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4</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18</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186</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927697749"/>
                  </a:ext>
                </a:extLst>
              </a:tr>
              <a:tr h="258607">
                <a:tc>
                  <a:txBody>
                    <a:bodyPr/>
                    <a:lstStyle/>
                    <a:p>
                      <a:pPr marL="0" marR="0">
                        <a:lnSpc>
                          <a:spcPct val="107000"/>
                        </a:lnSpc>
                        <a:spcBef>
                          <a:spcPts val="0"/>
                        </a:spcBef>
                        <a:spcAft>
                          <a:spcPts val="0"/>
                        </a:spcAft>
                      </a:pPr>
                      <a:r>
                        <a:rPr lang="en-US" sz="1500">
                          <a:effectLst/>
                        </a:rPr>
                        <a:t>4</a:t>
                      </a:r>
                      <a:r>
                        <a:rPr lang="en-US" sz="1500" baseline="30000">
                          <a:effectLst/>
                        </a:rPr>
                        <a:t>th</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9</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156</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4</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29</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3</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198</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945794731"/>
                  </a:ext>
                </a:extLst>
              </a:tr>
              <a:tr h="258607">
                <a:tc>
                  <a:txBody>
                    <a:bodyPr/>
                    <a:lstStyle/>
                    <a:p>
                      <a:pPr marL="0" marR="0">
                        <a:lnSpc>
                          <a:spcPct val="107000"/>
                        </a:lnSpc>
                        <a:spcBef>
                          <a:spcPts val="0"/>
                        </a:spcBef>
                        <a:spcAft>
                          <a:spcPts val="0"/>
                        </a:spcAft>
                      </a:pPr>
                      <a:r>
                        <a:rPr lang="en-US" sz="1500">
                          <a:effectLst/>
                        </a:rPr>
                        <a:t>5</a:t>
                      </a:r>
                      <a:r>
                        <a:rPr lang="en-US" sz="1500" baseline="30000">
                          <a:effectLst/>
                        </a:rPr>
                        <a:t>th</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7</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156</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5</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19</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3</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187</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1465257808"/>
                  </a:ext>
                </a:extLst>
              </a:tr>
              <a:tr h="258607">
                <a:tc>
                  <a:txBody>
                    <a:bodyPr/>
                    <a:lstStyle/>
                    <a:p>
                      <a:pPr marL="0" marR="0">
                        <a:lnSpc>
                          <a:spcPct val="107000"/>
                        </a:lnSpc>
                        <a:spcBef>
                          <a:spcPts val="0"/>
                        </a:spcBef>
                        <a:spcAft>
                          <a:spcPts val="0"/>
                        </a:spcAft>
                      </a:pPr>
                      <a:r>
                        <a:rPr lang="en-US" sz="1500">
                          <a:effectLst/>
                        </a:rPr>
                        <a:t>6</a:t>
                      </a:r>
                      <a:r>
                        <a:rPr lang="en-US" sz="1500" baseline="30000">
                          <a:effectLst/>
                        </a:rPr>
                        <a:t>th</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4</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121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7</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24</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156</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4006479144"/>
                  </a:ext>
                </a:extLst>
              </a:tr>
              <a:tr h="258607">
                <a:tc>
                  <a:txBody>
                    <a:bodyPr/>
                    <a:lstStyle/>
                    <a:p>
                      <a:pPr marL="0" marR="0">
                        <a:lnSpc>
                          <a:spcPct val="107000"/>
                        </a:lnSpc>
                        <a:spcBef>
                          <a:spcPts val="0"/>
                        </a:spcBef>
                        <a:spcAft>
                          <a:spcPts val="0"/>
                        </a:spcAft>
                      </a:pPr>
                      <a:r>
                        <a:rPr lang="en-US" sz="1500">
                          <a:effectLst/>
                        </a:rPr>
                        <a:t>7</a:t>
                      </a:r>
                      <a:r>
                        <a:rPr lang="en-US" sz="1500" baseline="30000">
                          <a:effectLst/>
                        </a:rPr>
                        <a:t>th</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11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135</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4</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26</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176</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3349414699"/>
                  </a:ext>
                </a:extLst>
              </a:tr>
              <a:tr h="258607">
                <a:tc>
                  <a:txBody>
                    <a:bodyPr/>
                    <a:lstStyle/>
                    <a:p>
                      <a:pPr marL="0" marR="0">
                        <a:lnSpc>
                          <a:spcPct val="107000"/>
                        </a:lnSpc>
                        <a:spcBef>
                          <a:spcPts val="0"/>
                        </a:spcBef>
                        <a:spcAft>
                          <a:spcPts val="0"/>
                        </a:spcAft>
                      </a:pPr>
                      <a:r>
                        <a:rPr lang="en-US" sz="1500">
                          <a:effectLst/>
                        </a:rPr>
                        <a:t>8</a:t>
                      </a:r>
                      <a:r>
                        <a:rPr lang="en-US" sz="1500" baseline="30000">
                          <a:effectLst/>
                        </a:rPr>
                        <a:t>th</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6</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133</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9</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20</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168</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1948512440"/>
                  </a:ext>
                </a:extLst>
              </a:tr>
              <a:tr h="258607">
                <a:tc>
                  <a:txBody>
                    <a:bodyPr/>
                    <a:lstStyle/>
                    <a:p>
                      <a:pPr marL="0" marR="0">
                        <a:lnSpc>
                          <a:spcPct val="107000"/>
                        </a:lnSpc>
                        <a:spcBef>
                          <a:spcPts val="0"/>
                        </a:spcBef>
                        <a:spcAft>
                          <a:spcPts val="0"/>
                        </a:spcAft>
                      </a:pPr>
                      <a:r>
                        <a:rPr lang="en-US" sz="1500">
                          <a:effectLst/>
                        </a:rPr>
                        <a:t>9</a:t>
                      </a:r>
                      <a:r>
                        <a:rPr lang="en-US" sz="1500" baseline="30000">
                          <a:effectLst/>
                        </a:rPr>
                        <a:t>th</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10</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131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10</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20</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171</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834725146"/>
                  </a:ext>
                </a:extLst>
              </a:tr>
              <a:tr h="258607">
                <a:tc>
                  <a:txBody>
                    <a:bodyPr/>
                    <a:lstStyle/>
                    <a:p>
                      <a:pPr marL="0" marR="0">
                        <a:lnSpc>
                          <a:spcPct val="107000"/>
                        </a:lnSpc>
                        <a:spcBef>
                          <a:spcPts val="0"/>
                        </a:spcBef>
                        <a:spcAft>
                          <a:spcPts val="0"/>
                        </a:spcAft>
                      </a:pPr>
                      <a:r>
                        <a:rPr lang="en-US" sz="1500">
                          <a:effectLst/>
                        </a:rPr>
                        <a:t>10</a:t>
                      </a:r>
                      <a:r>
                        <a:rPr lang="en-US" sz="1500" baseline="30000">
                          <a:effectLst/>
                        </a:rPr>
                        <a:t>th</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11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86</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7</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14</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118</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2491481688"/>
                  </a:ext>
                </a:extLst>
              </a:tr>
              <a:tr h="258607">
                <a:tc>
                  <a:txBody>
                    <a:bodyPr/>
                    <a:lstStyle/>
                    <a:p>
                      <a:pPr marL="0" marR="0">
                        <a:lnSpc>
                          <a:spcPct val="107000"/>
                        </a:lnSpc>
                        <a:spcBef>
                          <a:spcPts val="0"/>
                        </a:spcBef>
                        <a:spcAft>
                          <a:spcPts val="0"/>
                        </a:spcAft>
                      </a:pPr>
                      <a:r>
                        <a:rPr lang="en-US" sz="1500">
                          <a:effectLst/>
                        </a:rPr>
                        <a:t>11</a:t>
                      </a:r>
                      <a:r>
                        <a:rPr lang="en-US" sz="1500" baseline="30000">
                          <a:effectLst/>
                        </a:rPr>
                        <a:t>th</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8</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98</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13</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13</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132</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2572100998"/>
                  </a:ext>
                </a:extLst>
              </a:tr>
              <a:tr h="258607">
                <a:tc>
                  <a:txBody>
                    <a:bodyPr/>
                    <a:lstStyle/>
                    <a:p>
                      <a:pPr marL="0" marR="0">
                        <a:lnSpc>
                          <a:spcPct val="107000"/>
                        </a:lnSpc>
                        <a:spcBef>
                          <a:spcPts val="0"/>
                        </a:spcBef>
                        <a:spcAft>
                          <a:spcPts val="0"/>
                        </a:spcAft>
                      </a:pPr>
                      <a:r>
                        <a:rPr lang="en-US" sz="1500">
                          <a:effectLst/>
                        </a:rPr>
                        <a:t>12</a:t>
                      </a:r>
                      <a:r>
                        <a:rPr lang="en-US" sz="1500" baseline="30000">
                          <a:effectLst/>
                        </a:rPr>
                        <a:t>th</a:t>
                      </a:r>
                      <a:r>
                        <a:rPr lang="en-US" sz="1500">
                          <a:effectLst/>
                        </a:rPr>
                        <a:t> grade</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6</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101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3</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131</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746038968"/>
                  </a:ext>
                </a:extLst>
              </a:tr>
              <a:tr h="258607">
                <a:tc>
                  <a:txBody>
                    <a:bodyPr/>
                    <a:lstStyle/>
                    <a:p>
                      <a:pPr marL="0" marR="0">
                        <a:lnSpc>
                          <a:spcPct val="107000"/>
                        </a:lnSpc>
                        <a:spcBef>
                          <a:spcPts val="0"/>
                        </a:spcBef>
                        <a:spcAft>
                          <a:spcPts val="0"/>
                        </a:spcAft>
                      </a:pPr>
                      <a:r>
                        <a:rPr lang="en-US" sz="1500">
                          <a:effectLst/>
                        </a:rPr>
                        <a:t>Ungraded</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0</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16</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18</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3833826879"/>
                  </a:ext>
                </a:extLst>
              </a:tr>
              <a:tr h="258607">
                <a:tc>
                  <a:txBody>
                    <a:bodyPr/>
                    <a:lstStyle/>
                    <a:p>
                      <a:pPr marL="0" marR="0">
                        <a:lnSpc>
                          <a:spcPct val="107000"/>
                        </a:lnSpc>
                        <a:spcBef>
                          <a:spcPts val="0"/>
                        </a:spcBef>
                        <a:spcAft>
                          <a:spcPts val="0"/>
                        </a:spcAft>
                      </a:pPr>
                      <a:r>
                        <a:rPr lang="en-US" sz="1500">
                          <a:effectLst/>
                        </a:rPr>
                        <a:t>Total</a:t>
                      </a:r>
                      <a:endParaRPr lang="en-US" sz="1500">
                        <a:effectLst/>
                        <a:latin typeface="Times New Roman" panose="02020603050405020304" pitchFamily="18" charset="0"/>
                        <a:ea typeface="Calibri" panose="020F0502020204030204" pitchFamily="34" charset="0"/>
                      </a:endParaRPr>
                    </a:p>
                  </a:txBody>
                  <a:tcPr marL="63419" marR="63419" marT="0" marB="0"/>
                </a:tc>
                <a:tc>
                  <a:txBody>
                    <a:bodyPr/>
                    <a:lstStyle/>
                    <a:p>
                      <a:pPr marL="0" marR="0" algn="ctr">
                        <a:lnSpc>
                          <a:spcPct val="107000"/>
                        </a:lnSpc>
                        <a:spcBef>
                          <a:spcPts val="0"/>
                        </a:spcBef>
                        <a:spcAft>
                          <a:spcPts val="0"/>
                        </a:spcAft>
                      </a:pPr>
                      <a:r>
                        <a:rPr lang="en-US" sz="1500">
                          <a:effectLst/>
                        </a:rPr>
                        <a:t>104</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1,788</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97</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257</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22</a:t>
                      </a:r>
                      <a:endParaRPr lang="en-US" sz="1500">
                        <a:effectLst/>
                        <a:latin typeface="Times New Roman" panose="02020603050405020304" pitchFamily="18" charset="0"/>
                        <a:ea typeface="Calibri" panose="020F0502020204030204" pitchFamily="34" charset="0"/>
                      </a:endParaRPr>
                    </a:p>
                  </a:txBody>
                  <a:tcPr marL="63419" marR="63419" marT="0" marB="0" anchor="b"/>
                </a:tc>
                <a:tc>
                  <a:txBody>
                    <a:bodyPr/>
                    <a:lstStyle/>
                    <a:p>
                      <a:pPr marL="0" marR="0" algn="ctr">
                        <a:lnSpc>
                          <a:spcPct val="107000"/>
                        </a:lnSpc>
                        <a:spcBef>
                          <a:spcPts val="0"/>
                        </a:spcBef>
                        <a:spcAft>
                          <a:spcPts val="0"/>
                        </a:spcAft>
                      </a:pPr>
                      <a:r>
                        <a:rPr lang="en-US" sz="1500">
                          <a:effectLst/>
                        </a:rPr>
                        <a:t>2,268</a:t>
                      </a:r>
                      <a:endParaRPr lang="en-US" sz="1500">
                        <a:effectLst/>
                        <a:latin typeface="Times New Roman" panose="02020603050405020304" pitchFamily="18" charset="0"/>
                        <a:ea typeface="Calibri" panose="020F0502020204030204" pitchFamily="34" charset="0"/>
                      </a:endParaRPr>
                    </a:p>
                  </a:txBody>
                  <a:tcPr marL="63419" marR="63419" marT="0" marB="0" anchor="b"/>
                </a:tc>
                <a:extLst>
                  <a:ext uri="{0D108BD9-81ED-4DB2-BD59-A6C34878D82A}">
                    <a16:rowId xmlns:a16="http://schemas.microsoft.com/office/drawing/2014/main" val="3883067030"/>
                  </a:ext>
                </a:extLst>
              </a:tr>
            </a:tbl>
          </a:graphicData>
        </a:graphic>
      </p:graphicFrame>
    </p:spTree>
    <p:extLst>
      <p:ext uri="{BB962C8B-B14F-4D97-AF65-F5344CB8AC3E}">
        <p14:creationId xmlns:p14="http://schemas.microsoft.com/office/powerpoint/2010/main" val="3147682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AD3D26-54DD-39D1-D88C-F119A6829A4D}"/>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School district data: By race and ethnicity</a:t>
            </a:r>
          </a:p>
        </p:txBody>
      </p:sp>
      <p:graphicFrame>
        <p:nvGraphicFramePr>
          <p:cNvPr id="7" name="Table 7">
            <a:extLst>
              <a:ext uri="{FF2B5EF4-FFF2-40B4-BE49-F238E27FC236}">
                <a16:creationId xmlns:a16="http://schemas.microsoft.com/office/drawing/2014/main" id="{C3BAEBEE-2B4F-7706-59F9-B3477E697999}"/>
              </a:ext>
            </a:extLst>
          </p:cNvPr>
          <p:cNvGraphicFramePr>
            <a:graphicFrameLocks noGrp="1"/>
          </p:cNvGraphicFramePr>
          <p:nvPr>
            <p:ph idx="1"/>
            <p:extLst>
              <p:ext uri="{D42A27DB-BD31-4B8C-83A1-F6EECF244321}">
                <p14:modId xmlns:p14="http://schemas.microsoft.com/office/powerpoint/2010/main" val="2243730365"/>
              </p:ext>
            </p:extLst>
          </p:nvPr>
        </p:nvGraphicFramePr>
        <p:xfrm>
          <a:off x="644056" y="2264916"/>
          <a:ext cx="10927832" cy="3888131"/>
        </p:xfrm>
        <a:graphic>
          <a:graphicData uri="http://schemas.openxmlformats.org/drawingml/2006/table">
            <a:tbl>
              <a:tblPr firstRow="1" bandRow="1">
                <a:tableStyleId>{5C22544A-7EE6-4342-B048-85BDC9FD1C3A}</a:tableStyleId>
              </a:tblPr>
              <a:tblGrid>
                <a:gridCol w="1293699">
                  <a:extLst>
                    <a:ext uri="{9D8B030D-6E8A-4147-A177-3AD203B41FA5}">
                      <a16:colId xmlns:a16="http://schemas.microsoft.com/office/drawing/2014/main" val="2786144529"/>
                    </a:ext>
                  </a:extLst>
                </a:gridCol>
                <a:gridCol w="1116291">
                  <a:extLst>
                    <a:ext uri="{9D8B030D-6E8A-4147-A177-3AD203B41FA5}">
                      <a16:colId xmlns:a16="http://schemas.microsoft.com/office/drawing/2014/main" val="1649583086"/>
                    </a:ext>
                  </a:extLst>
                </a:gridCol>
                <a:gridCol w="1184577">
                  <a:extLst>
                    <a:ext uri="{9D8B030D-6E8A-4147-A177-3AD203B41FA5}">
                      <a16:colId xmlns:a16="http://schemas.microsoft.com/office/drawing/2014/main" val="3715753967"/>
                    </a:ext>
                  </a:extLst>
                </a:gridCol>
                <a:gridCol w="1418816">
                  <a:extLst>
                    <a:ext uri="{9D8B030D-6E8A-4147-A177-3AD203B41FA5}">
                      <a16:colId xmlns:a16="http://schemas.microsoft.com/office/drawing/2014/main" val="503463825"/>
                    </a:ext>
                  </a:extLst>
                </a:gridCol>
                <a:gridCol w="1883535">
                  <a:extLst>
                    <a:ext uri="{9D8B030D-6E8A-4147-A177-3AD203B41FA5}">
                      <a16:colId xmlns:a16="http://schemas.microsoft.com/office/drawing/2014/main" val="3806813286"/>
                    </a:ext>
                  </a:extLst>
                </a:gridCol>
                <a:gridCol w="1116609">
                  <a:extLst>
                    <a:ext uri="{9D8B030D-6E8A-4147-A177-3AD203B41FA5}">
                      <a16:colId xmlns:a16="http://schemas.microsoft.com/office/drawing/2014/main" val="879297739"/>
                    </a:ext>
                  </a:extLst>
                </a:gridCol>
                <a:gridCol w="1504996">
                  <a:extLst>
                    <a:ext uri="{9D8B030D-6E8A-4147-A177-3AD203B41FA5}">
                      <a16:colId xmlns:a16="http://schemas.microsoft.com/office/drawing/2014/main" val="1056820398"/>
                    </a:ext>
                  </a:extLst>
                </a:gridCol>
                <a:gridCol w="1409309">
                  <a:extLst>
                    <a:ext uri="{9D8B030D-6E8A-4147-A177-3AD203B41FA5}">
                      <a16:colId xmlns:a16="http://schemas.microsoft.com/office/drawing/2014/main" val="2281555018"/>
                    </a:ext>
                  </a:extLst>
                </a:gridCol>
              </a:tblGrid>
              <a:tr h="401591">
                <a:tc>
                  <a:txBody>
                    <a:bodyPr/>
                    <a:lstStyle/>
                    <a:p>
                      <a:endParaRPr lang="en-US" sz="1800"/>
                    </a:p>
                  </a:txBody>
                  <a:tcPr marL="91271" marR="91271" marT="45635" marB="45635"/>
                </a:tc>
                <a:tc>
                  <a:txBody>
                    <a:bodyPr/>
                    <a:lstStyle/>
                    <a:p>
                      <a:pPr algn="ctr"/>
                      <a:r>
                        <a:rPr lang="en-US" sz="1800"/>
                        <a:t>Pop. Est.</a:t>
                      </a:r>
                    </a:p>
                  </a:txBody>
                  <a:tcPr marL="91271" marR="91271" marT="45635" marB="45635"/>
                </a:tc>
                <a:tc>
                  <a:txBody>
                    <a:bodyPr/>
                    <a:lstStyle/>
                    <a:p>
                      <a:pPr algn="ctr"/>
                      <a:r>
                        <a:rPr lang="en-US" sz="1800"/>
                        <a:t>Shelter</a:t>
                      </a:r>
                    </a:p>
                  </a:txBody>
                  <a:tcPr marL="91271" marR="91271" marT="45635" marB="45635"/>
                </a:tc>
                <a:tc>
                  <a:txBody>
                    <a:bodyPr/>
                    <a:lstStyle/>
                    <a:p>
                      <a:pPr algn="ctr"/>
                      <a:r>
                        <a:rPr lang="en-US" sz="1800"/>
                        <a:t>Doubled-up</a:t>
                      </a:r>
                    </a:p>
                  </a:txBody>
                  <a:tcPr marL="91271" marR="91271" marT="45635" marB="45635"/>
                </a:tc>
                <a:tc>
                  <a:txBody>
                    <a:bodyPr/>
                    <a:lstStyle/>
                    <a:p>
                      <a:pPr algn="ctr"/>
                      <a:r>
                        <a:rPr lang="en-US" sz="1800"/>
                        <a:t>Unaccompanied </a:t>
                      </a:r>
                    </a:p>
                  </a:txBody>
                  <a:tcPr marL="91271" marR="91271" marT="45635" marB="45635"/>
                </a:tc>
                <a:tc>
                  <a:txBody>
                    <a:bodyPr/>
                    <a:lstStyle/>
                    <a:p>
                      <a:pPr algn="ctr"/>
                      <a:r>
                        <a:rPr lang="en-US" sz="1800"/>
                        <a:t>Hotel</a:t>
                      </a:r>
                    </a:p>
                  </a:txBody>
                  <a:tcPr marL="91271" marR="91271" marT="45635" marB="45635"/>
                </a:tc>
                <a:tc>
                  <a:txBody>
                    <a:bodyPr/>
                    <a:lstStyle/>
                    <a:p>
                      <a:pPr algn="ctr"/>
                      <a:r>
                        <a:rPr lang="en-US" sz="1800"/>
                        <a:t>Unsheltered</a:t>
                      </a:r>
                    </a:p>
                  </a:txBody>
                  <a:tcPr marL="91271" marR="91271" marT="45635" marB="45635"/>
                </a:tc>
                <a:tc>
                  <a:txBody>
                    <a:bodyPr/>
                    <a:lstStyle/>
                    <a:p>
                      <a:pPr algn="ctr"/>
                      <a:r>
                        <a:rPr lang="en-US" sz="1800"/>
                        <a:t>Total</a:t>
                      </a:r>
                    </a:p>
                  </a:txBody>
                  <a:tcPr marL="91271" marR="91271" marT="45635" marB="45635"/>
                </a:tc>
                <a:extLst>
                  <a:ext uri="{0D108BD9-81ED-4DB2-BD59-A6C34878D82A}">
                    <a16:rowId xmlns:a16="http://schemas.microsoft.com/office/drawing/2014/main" val="2290930313"/>
                  </a:ext>
                </a:extLst>
              </a:tr>
              <a:tr h="401591">
                <a:tc>
                  <a:txBody>
                    <a:bodyPr/>
                    <a:lstStyle/>
                    <a:p>
                      <a:r>
                        <a:rPr lang="en-US" sz="1800"/>
                        <a:t>Asian</a:t>
                      </a:r>
                    </a:p>
                  </a:txBody>
                  <a:tcPr marL="91271" marR="91271" marT="45635" marB="45635"/>
                </a:tc>
                <a:tc>
                  <a:txBody>
                    <a:bodyPr/>
                    <a:lstStyle/>
                    <a:p>
                      <a:pPr algn="ctr"/>
                      <a:r>
                        <a:rPr lang="en-US" sz="1800"/>
                        <a:t>4%</a:t>
                      </a:r>
                    </a:p>
                  </a:txBody>
                  <a:tcPr marL="91271" marR="91271" marT="45635" marB="45635"/>
                </a:tc>
                <a:tc>
                  <a:txBody>
                    <a:bodyPr/>
                    <a:lstStyle/>
                    <a:p>
                      <a:pPr algn="ctr"/>
                      <a:r>
                        <a:rPr lang="en-US" sz="1800"/>
                        <a:t>10%</a:t>
                      </a:r>
                    </a:p>
                  </a:txBody>
                  <a:tcPr marL="91271" marR="91271" marT="45635" marB="45635"/>
                </a:tc>
                <a:tc>
                  <a:txBody>
                    <a:bodyPr/>
                    <a:lstStyle/>
                    <a:p>
                      <a:pPr algn="ctr"/>
                      <a:r>
                        <a:rPr lang="en-US" sz="1800"/>
                        <a:t>2%</a:t>
                      </a:r>
                    </a:p>
                  </a:txBody>
                  <a:tcPr marL="91271" marR="91271" marT="45635" marB="45635"/>
                </a:tc>
                <a:tc>
                  <a:txBody>
                    <a:bodyPr/>
                    <a:lstStyle/>
                    <a:p>
                      <a:pPr algn="ctr"/>
                      <a:r>
                        <a:rPr lang="en-US" sz="1800"/>
                        <a:t>0%</a:t>
                      </a:r>
                    </a:p>
                  </a:txBody>
                  <a:tcPr marL="91271" marR="91271" marT="45635" marB="4563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91271" marR="91271" marT="45635" marB="4563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a:txBody>
                  <a:tcPr marL="91271" marR="91271" marT="45635" marB="45635"/>
                </a:tc>
                <a:tc>
                  <a:txBody>
                    <a:bodyPr/>
                    <a:lstStyle/>
                    <a:p>
                      <a:pPr algn="ctr"/>
                      <a:r>
                        <a:rPr lang="en-US" sz="1800"/>
                        <a:t>51 (2%)</a:t>
                      </a:r>
                    </a:p>
                  </a:txBody>
                  <a:tcPr marL="91271" marR="91271" marT="45635" marB="45635"/>
                </a:tc>
                <a:extLst>
                  <a:ext uri="{0D108BD9-81ED-4DB2-BD59-A6C34878D82A}">
                    <a16:rowId xmlns:a16="http://schemas.microsoft.com/office/drawing/2014/main" val="202257310"/>
                  </a:ext>
                </a:extLst>
              </a:tr>
              <a:tr h="401591">
                <a:tc>
                  <a:txBody>
                    <a:bodyPr/>
                    <a:lstStyle/>
                    <a:p>
                      <a:r>
                        <a:rPr lang="en-US" sz="1800"/>
                        <a:t>AI/AN</a:t>
                      </a:r>
                    </a:p>
                  </a:txBody>
                  <a:tcPr marL="91271" marR="91271" marT="45635" marB="45635"/>
                </a:tc>
                <a:tc>
                  <a:txBody>
                    <a:bodyPr/>
                    <a:lstStyle/>
                    <a:p>
                      <a:pPr algn="ctr"/>
                      <a:r>
                        <a:rPr lang="en-US" sz="1800"/>
                        <a:t>3%</a:t>
                      </a:r>
                    </a:p>
                  </a:txBody>
                  <a:tcPr marL="91271" marR="91271" marT="45635" marB="45635"/>
                </a:tc>
                <a:tc>
                  <a:txBody>
                    <a:bodyPr/>
                    <a:lstStyle/>
                    <a:p>
                      <a:pPr algn="ctr"/>
                      <a:r>
                        <a:rPr lang="en-US" sz="1800"/>
                        <a:t>2%</a:t>
                      </a:r>
                    </a:p>
                  </a:txBody>
                  <a:tcPr marL="91271" marR="91271" marT="45635" marB="45635"/>
                </a:tc>
                <a:tc>
                  <a:txBody>
                    <a:bodyPr/>
                    <a:lstStyle/>
                    <a:p>
                      <a:pPr algn="ctr"/>
                      <a:r>
                        <a:rPr lang="en-US" sz="1800"/>
                        <a:t>2%</a:t>
                      </a:r>
                    </a:p>
                  </a:txBody>
                  <a:tcPr marL="91271" marR="91271" marT="45635" marB="45635"/>
                </a:tc>
                <a:tc>
                  <a:txBody>
                    <a:bodyPr/>
                    <a:lstStyle/>
                    <a:p>
                      <a:pPr algn="ctr"/>
                      <a:r>
                        <a:rPr lang="en-US" sz="1800"/>
                        <a:t>4%</a:t>
                      </a:r>
                    </a:p>
                  </a:txBody>
                  <a:tcPr marL="91271" marR="91271" marT="45635" marB="45635"/>
                </a:tc>
                <a:tc>
                  <a:txBody>
                    <a:bodyPr/>
                    <a:lstStyle/>
                    <a:p>
                      <a:pPr algn="ctr"/>
                      <a:r>
                        <a:rPr lang="en-US" sz="1800"/>
                        <a:t>2%</a:t>
                      </a:r>
                    </a:p>
                  </a:txBody>
                  <a:tcPr marL="91271" marR="91271" marT="45635" marB="4563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91271" marR="91271" marT="45635" marB="45635"/>
                </a:tc>
                <a:tc>
                  <a:txBody>
                    <a:bodyPr/>
                    <a:lstStyle/>
                    <a:p>
                      <a:pPr algn="ctr"/>
                      <a:r>
                        <a:rPr lang="en-US" sz="1800"/>
                        <a:t>52 (2%)</a:t>
                      </a:r>
                    </a:p>
                  </a:txBody>
                  <a:tcPr marL="91271" marR="91271" marT="45635" marB="45635"/>
                </a:tc>
                <a:extLst>
                  <a:ext uri="{0D108BD9-81ED-4DB2-BD59-A6C34878D82A}">
                    <a16:rowId xmlns:a16="http://schemas.microsoft.com/office/drawing/2014/main" val="1021432069"/>
                  </a:ext>
                </a:extLst>
              </a:tr>
              <a:tr h="401591">
                <a:tc>
                  <a:txBody>
                    <a:bodyPr/>
                    <a:lstStyle/>
                    <a:p>
                      <a:r>
                        <a:rPr lang="en-US" sz="1800"/>
                        <a:t>Black/AA</a:t>
                      </a:r>
                    </a:p>
                  </a:txBody>
                  <a:tcPr marL="91271" marR="91271" marT="45635" marB="45635"/>
                </a:tc>
                <a:tc>
                  <a:txBody>
                    <a:bodyPr/>
                    <a:lstStyle/>
                    <a:p>
                      <a:pPr algn="ctr"/>
                      <a:r>
                        <a:rPr lang="en-US" sz="1800"/>
                        <a:t>3%</a:t>
                      </a:r>
                    </a:p>
                  </a:txBody>
                  <a:tcPr marL="91271" marR="91271" marT="45635" marB="45635"/>
                </a:tc>
                <a:tc>
                  <a:txBody>
                    <a:bodyPr/>
                    <a:lstStyle/>
                    <a:p>
                      <a:pPr algn="ctr"/>
                      <a:r>
                        <a:rPr lang="en-US" sz="1800"/>
                        <a:t>12%</a:t>
                      </a:r>
                    </a:p>
                  </a:txBody>
                  <a:tcPr marL="91271" marR="91271" marT="45635" marB="45635"/>
                </a:tc>
                <a:tc>
                  <a:txBody>
                    <a:bodyPr/>
                    <a:lstStyle/>
                    <a:p>
                      <a:pPr algn="ctr"/>
                      <a:r>
                        <a:rPr lang="en-US" sz="1800"/>
                        <a:t>5%</a:t>
                      </a:r>
                    </a:p>
                  </a:txBody>
                  <a:tcPr marL="91271" marR="91271" marT="45635" marB="45635"/>
                </a:tc>
                <a:tc>
                  <a:txBody>
                    <a:bodyPr/>
                    <a:lstStyle/>
                    <a:p>
                      <a:pPr algn="ctr"/>
                      <a:r>
                        <a:rPr lang="en-US" sz="1800"/>
                        <a:t>16%</a:t>
                      </a:r>
                    </a:p>
                  </a:txBody>
                  <a:tcPr marL="91271" marR="91271" marT="45635" marB="45635"/>
                </a:tc>
                <a:tc>
                  <a:txBody>
                    <a:bodyPr/>
                    <a:lstStyle/>
                    <a:p>
                      <a:pPr algn="ctr"/>
                      <a:r>
                        <a:rPr lang="en-US" sz="1800"/>
                        <a:t>5%</a:t>
                      </a:r>
                    </a:p>
                  </a:txBody>
                  <a:tcPr marL="91271" marR="91271" marT="45635" marB="4563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91271" marR="91271" marT="45635" marB="45635"/>
                </a:tc>
                <a:tc>
                  <a:txBody>
                    <a:bodyPr/>
                    <a:lstStyle/>
                    <a:p>
                      <a:pPr algn="ctr"/>
                      <a:r>
                        <a:rPr lang="en-US" sz="1800"/>
                        <a:t>131 (6%)</a:t>
                      </a:r>
                    </a:p>
                  </a:txBody>
                  <a:tcPr marL="91271" marR="91271" marT="45635" marB="45635"/>
                </a:tc>
                <a:extLst>
                  <a:ext uri="{0D108BD9-81ED-4DB2-BD59-A6C34878D82A}">
                    <a16:rowId xmlns:a16="http://schemas.microsoft.com/office/drawing/2014/main" val="102438972"/>
                  </a:ext>
                </a:extLst>
              </a:tr>
              <a:tr h="401591">
                <a:tc>
                  <a:txBody>
                    <a:bodyPr/>
                    <a:lstStyle/>
                    <a:p>
                      <a:r>
                        <a:rPr lang="en-US" sz="1800"/>
                        <a:t>Pacific Isl.</a:t>
                      </a:r>
                    </a:p>
                  </a:txBody>
                  <a:tcPr marL="91271" marR="91271" marT="45635" marB="45635"/>
                </a:tc>
                <a:tc>
                  <a:txBody>
                    <a:bodyPr/>
                    <a:lstStyle/>
                    <a:p>
                      <a:pPr algn="ctr"/>
                      <a:r>
                        <a:rPr lang="en-US" sz="1800"/>
                        <a:t>2%</a:t>
                      </a:r>
                    </a:p>
                  </a:txBody>
                  <a:tcPr marL="91271" marR="91271" marT="45635" marB="45635"/>
                </a:tc>
                <a:tc>
                  <a:txBody>
                    <a:bodyPr/>
                    <a:lstStyle/>
                    <a:p>
                      <a:pPr algn="ctr"/>
                      <a:r>
                        <a:rPr lang="en-US" sz="1800"/>
                        <a:t>7%</a:t>
                      </a:r>
                    </a:p>
                  </a:txBody>
                  <a:tcPr marL="91271" marR="91271" marT="45635" marB="45635"/>
                </a:tc>
                <a:tc>
                  <a:txBody>
                    <a:bodyPr/>
                    <a:lstStyle/>
                    <a:p>
                      <a:pPr algn="ctr"/>
                      <a:r>
                        <a:rPr lang="en-US" sz="1800"/>
                        <a:t>13%</a:t>
                      </a:r>
                    </a:p>
                  </a:txBody>
                  <a:tcPr marL="91271" marR="91271" marT="45635" marB="45635"/>
                </a:tc>
                <a:tc>
                  <a:txBody>
                    <a:bodyPr/>
                    <a:lstStyle/>
                    <a:p>
                      <a:pPr algn="ctr"/>
                      <a:r>
                        <a:rPr lang="en-US" sz="1800"/>
                        <a:t>12%</a:t>
                      </a:r>
                    </a:p>
                  </a:txBody>
                  <a:tcPr marL="91271" marR="91271" marT="45635" marB="45635"/>
                </a:tc>
                <a:tc>
                  <a:txBody>
                    <a:bodyPr/>
                    <a:lstStyle/>
                    <a:p>
                      <a:pPr algn="ctr"/>
                      <a:r>
                        <a:rPr lang="en-US" sz="1800"/>
                        <a:t>27%</a:t>
                      </a:r>
                    </a:p>
                  </a:txBody>
                  <a:tcPr marL="91271" marR="91271" marT="45635" marB="4563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a:txBody>
                  <a:tcPr marL="91271" marR="91271" marT="45635" marB="45635"/>
                </a:tc>
                <a:tc>
                  <a:txBody>
                    <a:bodyPr/>
                    <a:lstStyle/>
                    <a:p>
                      <a:pPr algn="ctr"/>
                      <a:r>
                        <a:rPr lang="en-US" sz="1800"/>
                        <a:t>315 (14%)</a:t>
                      </a:r>
                    </a:p>
                  </a:txBody>
                  <a:tcPr marL="91271" marR="91271" marT="45635" marB="45635"/>
                </a:tc>
                <a:extLst>
                  <a:ext uri="{0D108BD9-81ED-4DB2-BD59-A6C34878D82A}">
                    <a16:rowId xmlns:a16="http://schemas.microsoft.com/office/drawing/2014/main" val="1821883952"/>
                  </a:ext>
                </a:extLst>
              </a:tr>
              <a:tr h="675403">
                <a:tc>
                  <a:txBody>
                    <a:bodyPr/>
                    <a:lstStyle/>
                    <a:p>
                      <a:r>
                        <a:rPr lang="en-US" sz="1800"/>
                        <a:t>White</a:t>
                      </a:r>
                    </a:p>
                  </a:txBody>
                  <a:tcPr marL="91271" marR="91271" marT="45635" marB="45635"/>
                </a:tc>
                <a:tc>
                  <a:txBody>
                    <a:bodyPr/>
                    <a:lstStyle/>
                    <a:p>
                      <a:pPr algn="ctr"/>
                      <a:r>
                        <a:rPr lang="en-US" sz="1800"/>
                        <a:t>86%</a:t>
                      </a:r>
                    </a:p>
                  </a:txBody>
                  <a:tcPr marL="91271" marR="91271" marT="45635" marB="45635"/>
                </a:tc>
                <a:tc>
                  <a:txBody>
                    <a:bodyPr/>
                    <a:lstStyle/>
                    <a:p>
                      <a:pPr algn="ctr"/>
                      <a:r>
                        <a:rPr lang="en-US" sz="1800"/>
                        <a:t>51%</a:t>
                      </a:r>
                    </a:p>
                  </a:txBody>
                  <a:tcPr marL="91271" marR="91271" marT="45635" marB="45635"/>
                </a:tc>
                <a:tc>
                  <a:txBody>
                    <a:bodyPr/>
                    <a:lstStyle/>
                    <a:p>
                      <a:pPr algn="ctr"/>
                      <a:r>
                        <a:rPr lang="en-US" sz="1800"/>
                        <a:t>47%</a:t>
                      </a:r>
                    </a:p>
                  </a:txBody>
                  <a:tcPr marL="91271" marR="91271" marT="45635" marB="45635"/>
                </a:tc>
                <a:tc>
                  <a:txBody>
                    <a:bodyPr/>
                    <a:lstStyle/>
                    <a:p>
                      <a:pPr algn="ctr"/>
                      <a:r>
                        <a:rPr lang="en-US" sz="1800"/>
                        <a:t>49%</a:t>
                      </a:r>
                    </a:p>
                  </a:txBody>
                  <a:tcPr marL="91271" marR="91271" marT="45635" marB="45635"/>
                </a:tc>
                <a:tc>
                  <a:txBody>
                    <a:bodyPr/>
                    <a:lstStyle/>
                    <a:p>
                      <a:pPr algn="ctr"/>
                      <a:r>
                        <a:rPr lang="en-US" sz="1800"/>
                        <a:t>46%</a:t>
                      </a:r>
                    </a:p>
                  </a:txBody>
                  <a:tcPr marL="91271" marR="91271" marT="45635" marB="45635"/>
                </a:tc>
                <a:tc>
                  <a:txBody>
                    <a:bodyPr/>
                    <a:lstStyle/>
                    <a:p>
                      <a:pPr algn="ctr"/>
                      <a:r>
                        <a:rPr lang="en-US" sz="1800"/>
                        <a:t>77%</a:t>
                      </a:r>
                    </a:p>
                  </a:txBody>
                  <a:tcPr marL="91271" marR="91271" marT="45635" marB="45635"/>
                </a:tc>
                <a:tc>
                  <a:txBody>
                    <a:bodyPr/>
                    <a:lstStyle/>
                    <a:p>
                      <a:pPr algn="ctr"/>
                      <a:r>
                        <a:rPr lang="en-US" sz="1800"/>
                        <a:t>1,082 (48%)</a:t>
                      </a:r>
                    </a:p>
                  </a:txBody>
                  <a:tcPr marL="91271" marR="91271" marT="45635" marB="45635"/>
                </a:tc>
                <a:extLst>
                  <a:ext uri="{0D108BD9-81ED-4DB2-BD59-A6C34878D82A}">
                    <a16:rowId xmlns:a16="http://schemas.microsoft.com/office/drawing/2014/main" val="2531417531"/>
                  </a:ext>
                </a:extLst>
              </a:tr>
              <a:tr h="401591">
                <a:tc>
                  <a:txBody>
                    <a:bodyPr/>
                    <a:lstStyle/>
                    <a:p>
                      <a:r>
                        <a:rPr lang="en-US" sz="1800"/>
                        <a:t>Multiracial</a:t>
                      </a:r>
                    </a:p>
                  </a:txBody>
                  <a:tcPr marL="91271" marR="91271" marT="45635" marB="45635"/>
                </a:tc>
                <a:tc>
                  <a:txBody>
                    <a:bodyPr/>
                    <a:lstStyle/>
                    <a:p>
                      <a:pPr algn="ctr"/>
                      <a:r>
                        <a:rPr lang="en-US" sz="1800"/>
                        <a:t>--</a:t>
                      </a:r>
                    </a:p>
                  </a:txBody>
                  <a:tcPr marL="91271" marR="91271" marT="45635" marB="45635"/>
                </a:tc>
                <a:tc>
                  <a:txBody>
                    <a:bodyPr/>
                    <a:lstStyle/>
                    <a:p>
                      <a:pPr algn="ctr"/>
                      <a:r>
                        <a:rPr lang="en-US" sz="1800"/>
                        <a:t>9%</a:t>
                      </a:r>
                    </a:p>
                  </a:txBody>
                  <a:tcPr marL="91271" marR="91271" marT="45635" marB="45635"/>
                </a:tc>
                <a:tc>
                  <a:txBody>
                    <a:bodyPr/>
                    <a:lstStyle/>
                    <a:p>
                      <a:pPr algn="ctr"/>
                      <a:r>
                        <a:rPr lang="en-US" sz="1800"/>
                        <a:t>6%</a:t>
                      </a:r>
                    </a:p>
                  </a:txBody>
                  <a:tcPr marL="91271" marR="91271" marT="45635" marB="45635"/>
                </a:tc>
                <a:tc>
                  <a:txBody>
                    <a:bodyPr/>
                    <a:lstStyle/>
                    <a:p>
                      <a:pPr algn="ctr"/>
                      <a:r>
                        <a:rPr lang="en-US" sz="1800"/>
                        <a:t>7%</a:t>
                      </a:r>
                    </a:p>
                  </a:txBody>
                  <a:tcPr marL="91271" marR="91271" marT="45635" marB="45635"/>
                </a:tc>
                <a:tc>
                  <a:txBody>
                    <a:bodyPr/>
                    <a:lstStyle/>
                    <a:p>
                      <a:pPr algn="ctr"/>
                      <a:r>
                        <a:rPr lang="en-US" sz="1800"/>
                        <a:t>7%</a:t>
                      </a:r>
                    </a:p>
                  </a:txBody>
                  <a:tcPr marL="91271" marR="91271" marT="45635" marB="45635"/>
                </a:tc>
                <a:tc>
                  <a:txBody>
                    <a:bodyPr/>
                    <a:lstStyle/>
                    <a:p>
                      <a:pPr algn="ctr"/>
                      <a:r>
                        <a:rPr lang="en-US" sz="1800"/>
                        <a:t>23%</a:t>
                      </a:r>
                    </a:p>
                  </a:txBody>
                  <a:tcPr marL="91271" marR="91271" marT="45635" marB="45635"/>
                </a:tc>
                <a:tc>
                  <a:txBody>
                    <a:bodyPr/>
                    <a:lstStyle/>
                    <a:p>
                      <a:pPr algn="ctr"/>
                      <a:r>
                        <a:rPr lang="en-US" sz="1800"/>
                        <a:t>139 (6%)</a:t>
                      </a:r>
                    </a:p>
                  </a:txBody>
                  <a:tcPr marL="91271" marR="91271" marT="45635" marB="45635"/>
                </a:tc>
                <a:extLst>
                  <a:ext uri="{0D108BD9-81ED-4DB2-BD59-A6C34878D82A}">
                    <a16:rowId xmlns:a16="http://schemas.microsoft.com/office/drawing/2014/main" val="2723708774"/>
                  </a:ext>
                </a:extLst>
              </a:tr>
              <a:tr h="401591">
                <a:tc>
                  <a:txBody>
                    <a:bodyPr/>
                    <a:lstStyle/>
                    <a:p>
                      <a:r>
                        <a:rPr lang="en-US" sz="1800"/>
                        <a:t>Hispanic</a:t>
                      </a:r>
                    </a:p>
                  </a:txBody>
                  <a:tcPr marL="91271" marR="91271" marT="45635" marB="45635"/>
                </a:tc>
                <a:tc>
                  <a:txBody>
                    <a:bodyPr/>
                    <a:lstStyle/>
                    <a:p>
                      <a:pPr algn="ctr"/>
                      <a:r>
                        <a:rPr lang="en-US" sz="1800"/>
                        <a:t>16%</a:t>
                      </a:r>
                    </a:p>
                  </a:txBody>
                  <a:tcPr marL="91271" marR="91271" marT="45635" marB="45635"/>
                </a:tc>
                <a:tc>
                  <a:txBody>
                    <a:bodyPr/>
                    <a:lstStyle/>
                    <a:p>
                      <a:pPr algn="ctr"/>
                      <a:r>
                        <a:rPr lang="en-US" sz="1800"/>
                        <a:t>10%</a:t>
                      </a:r>
                    </a:p>
                  </a:txBody>
                  <a:tcPr marL="91271" marR="91271" marT="45635" marB="45635"/>
                </a:tc>
                <a:tc>
                  <a:txBody>
                    <a:bodyPr/>
                    <a:lstStyle/>
                    <a:p>
                      <a:pPr algn="ctr"/>
                      <a:r>
                        <a:rPr lang="en-US" sz="1800"/>
                        <a:t>25%</a:t>
                      </a:r>
                    </a:p>
                  </a:txBody>
                  <a:tcPr marL="91271" marR="91271" marT="45635" marB="45635"/>
                </a:tc>
                <a:tc>
                  <a:txBody>
                    <a:bodyPr/>
                    <a:lstStyle/>
                    <a:p>
                      <a:pPr algn="ctr"/>
                      <a:r>
                        <a:rPr lang="en-US" sz="1800"/>
                        <a:t>12%</a:t>
                      </a:r>
                    </a:p>
                  </a:txBody>
                  <a:tcPr marL="91271" marR="91271" marT="45635" marB="45635"/>
                </a:tc>
                <a:tc>
                  <a:txBody>
                    <a:bodyPr/>
                    <a:lstStyle/>
                    <a:p>
                      <a:pPr algn="ctr"/>
                      <a:r>
                        <a:rPr lang="en-US" sz="1800"/>
                        <a:t>13%</a:t>
                      </a:r>
                    </a:p>
                  </a:txBody>
                  <a:tcPr marL="91271" marR="91271" marT="45635" marB="45635"/>
                </a:tc>
                <a:tc>
                  <a:txBody>
                    <a:bodyPr/>
                    <a:lstStyle/>
                    <a:p>
                      <a:pPr algn="ctr"/>
                      <a:r>
                        <a:rPr lang="en-US" sz="1800"/>
                        <a:t>0%</a:t>
                      </a:r>
                    </a:p>
                  </a:txBody>
                  <a:tcPr marL="91271" marR="91271" marT="45635" marB="45635"/>
                </a:tc>
                <a:tc>
                  <a:txBody>
                    <a:bodyPr/>
                    <a:lstStyle/>
                    <a:p>
                      <a:pPr algn="ctr"/>
                      <a:r>
                        <a:rPr lang="en-US" sz="1800"/>
                        <a:t>498 (22%)</a:t>
                      </a:r>
                    </a:p>
                  </a:txBody>
                  <a:tcPr marL="91271" marR="91271" marT="45635" marB="45635"/>
                </a:tc>
                <a:extLst>
                  <a:ext uri="{0D108BD9-81ED-4DB2-BD59-A6C34878D82A}">
                    <a16:rowId xmlns:a16="http://schemas.microsoft.com/office/drawing/2014/main" val="3371931544"/>
                  </a:ext>
                </a:extLst>
              </a:tr>
              <a:tr h="401591">
                <a:tc>
                  <a:txBody>
                    <a:bodyPr/>
                    <a:lstStyle/>
                    <a:p>
                      <a:r>
                        <a:rPr lang="en-US" sz="1800"/>
                        <a:t>Total</a:t>
                      </a:r>
                    </a:p>
                  </a:txBody>
                  <a:tcPr marL="91271" marR="91271" marT="45635" marB="45635"/>
                </a:tc>
                <a:tc>
                  <a:txBody>
                    <a:bodyPr/>
                    <a:lstStyle/>
                    <a:p>
                      <a:pPr algn="ctr"/>
                      <a:r>
                        <a:rPr lang="en-US" sz="1800"/>
                        <a:t>--</a:t>
                      </a:r>
                    </a:p>
                  </a:txBody>
                  <a:tcPr marL="91271" marR="91271" marT="45635" marB="45635"/>
                </a:tc>
                <a:tc>
                  <a:txBody>
                    <a:bodyPr/>
                    <a:lstStyle/>
                    <a:p>
                      <a:pPr algn="ctr"/>
                      <a:r>
                        <a:rPr lang="en-US" sz="1800"/>
                        <a:t>105</a:t>
                      </a:r>
                    </a:p>
                  </a:txBody>
                  <a:tcPr marL="91271" marR="91271" marT="45635" marB="45635"/>
                </a:tc>
                <a:tc>
                  <a:txBody>
                    <a:bodyPr/>
                    <a:lstStyle/>
                    <a:p>
                      <a:pPr algn="ctr"/>
                      <a:r>
                        <a:rPr lang="en-US" sz="1800"/>
                        <a:t>1,791</a:t>
                      </a:r>
                    </a:p>
                  </a:txBody>
                  <a:tcPr marL="91271" marR="91271" marT="45635" marB="45635"/>
                </a:tc>
                <a:tc>
                  <a:txBody>
                    <a:bodyPr/>
                    <a:lstStyle/>
                    <a:p>
                      <a:pPr algn="ctr"/>
                      <a:r>
                        <a:rPr lang="en-US" sz="1800"/>
                        <a:t>95</a:t>
                      </a:r>
                    </a:p>
                  </a:txBody>
                  <a:tcPr marL="91271" marR="91271" marT="45635" marB="45635"/>
                </a:tc>
                <a:tc>
                  <a:txBody>
                    <a:bodyPr/>
                    <a:lstStyle/>
                    <a:p>
                      <a:pPr algn="ctr"/>
                      <a:r>
                        <a:rPr lang="en-US" sz="1800"/>
                        <a:t>255</a:t>
                      </a:r>
                    </a:p>
                  </a:txBody>
                  <a:tcPr marL="91271" marR="91271" marT="45635" marB="45635"/>
                </a:tc>
                <a:tc>
                  <a:txBody>
                    <a:bodyPr/>
                    <a:lstStyle/>
                    <a:p>
                      <a:pPr algn="ctr"/>
                      <a:r>
                        <a:rPr lang="en-US" sz="1800"/>
                        <a:t>22</a:t>
                      </a:r>
                    </a:p>
                  </a:txBody>
                  <a:tcPr marL="91271" marR="91271" marT="45635" marB="45635"/>
                </a:tc>
                <a:tc>
                  <a:txBody>
                    <a:bodyPr/>
                    <a:lstStyle/>
                    <a:p>
                      <a:pPr algn="ctr"/>
                      <a:r>
                        <a:rPr lang="en-US" sz="1800"/>
                        <a:t>2,268</a:t>
                      </a:r>
                    </a:p>
                  </a:txBody>
                  <a:tcPr marL="91271" marR="91271" marT="45635" marB="45635"/>
                </a:tc>
                <a:extLst>
                  <a:ext uri="{0D108BD9-81ED-4DB2-BD59-A6C34878D82A}">
                    <a16:rowId xmlns:a16="http://schemas.microsoft.com/office/drawing/2014/main" val="1759861587"/>
                  </a:ext>
                </a:extLst>
              </a:tr>
            </a:tbl>
          </a:graphicData>
        </a:graphic>
      </p:graphicFrame>
    </p:spTree>
    <p:extLst>
      <p:ext uri="{BB962C8B-B14F-4D97-AF65-F5344CB8AC3E}">
        <p14:creationId xmlns:p14="http://schemas.microsoft.com/office/powerpoint/2010/main" val="2556998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9194E5-A2E2-4DE4-B144-3FC38AE495A9}"/>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School district data: Trends over time</a:t>
            </a:r>
          </a:p>
        </p:txBody>
      </p:sp>
      <p:graphicFrame>
        <p:nvGraphicFramePr>
          <p:cNvPr id="4" name="Table 4">
            <a:extLst>
              <a:ext uri="{FF2B5EF4-FFF2-40B4-BE49-F238E27FC236}">
                <a16:creationId xmlns:a16="http://schemas.microsoft.com/office/drawing/2014/main" id="{0583538D-097B-6C7F-7CD3-D0A8000D0410}"/>
              </a:ext>
            </a:extLst>
          </p:cNvPr>
          <p:cNvGraphicFramePr>
            <a:graphicFrameLocks noGrp="1"/>
          </p:cNvGraphicFramePr>
          <p:nvPr>
            <p:ph idx="1"/>
            <p:extLst>
              <p:ext uri="{D42A27DB-BD31-4B8C-83A1-F6EECF244321}">
                <p14:modId xmlns:p14="http://schemas.microsoft.com/office/powerpoint/2010/main" val="1568987621"/>
              </p:ext>
            </p:extLst>
          </p:nvPr>
        </p:nvGraphicFramePr>
        <p:xfrm>
          <a:off x="1099221" y="2112579"/>
          <a:ext cx="10017500" cy="4192811"/>
        </p:xfrm>
        <a:graphic>
          <a:graphicData uri="http://schemas.openxmlformats.org/drawingml/2006/table">
            <a:tbl>
              <a:tblPr firstRow="1" bandRow="1">
                <a:tableStyleId>{5C22544A-7EE6-4342-B048-85BDC9FD1C3A}</a:tableStyleId>
              </a:tblPr>
              <a:tblGrid>
                <a:gridCol w="3913739">
                  <a:extLst>
                    <a:ext uri="{9D8B030D-6E8A-4147-A177-3AD203B41FA5}">
                      <a16:colId xmlns:a16="http://schemas.microsoft.com/office/drawing/2014/main" val="2796650167"/>
                    </a:ext>
                  </a:extLst>
                </a:gridCol>
                <a:gridCol w="1989974">
                  <a:extLst>
                    <a:ext uri="{9D8B030D-6E8A-4147-A177-3AD203B41FA5}">
                      <a16:colId xmlns:a16="http://schemas.microsoft.com/office/drawing/2014/main" val="245301330"/>
                    </a:ext>
                  </a:extLst>
                </a:gridCol>
                <a:gridCol w="2123813">
                  <a:extLst>
                    <a:ext uri="{9D8B030D-6E8A-4147-A177-3AD203B41FA5}">
                      <a16:colId xmlns:a16="http://schemas.microsoft.com/office/drawing/2014/main" val="2653263667"/>
                    </a:ext>
                  </a:extLst>
                </a:gridCol>
                <a:gridCol w="1989974">
                  <a:extLst>
                    <a:ext uri="{9D8B030D-6E8A-4147-A177-3AD203B41FA5}">
                      <a16:colId xmlns:a16="http://schemas.microsoft.com/office/drawing/2014/main" val="1166669009"/>
                    </a:ext>
                  </a:extLst>
                </a:gridCol>
              </a:tblGrid>
              <a:tr h="598973">
                <a:tc>
                  <a:txBody>
                    <a:bodyPr/>
                    <a:lstStyle/>
                    <a:p>
                      <a:endParaRPr lang="en-US" sz="2700"/>
                    </a:p>
                  </a:txBody>
                  <a:tcPr marL="136130" marR="136130" marT="68065" marB="68065"/>
                </a:tc>
                <a:tc>
                  <a:txBody>
                    <a:bodyPr/>
                    <a:lstStyle/>
                    <a:p>
                      <a:pPr algn="ctr"/>
                      <a:r>
                        <a:rPr lang="en-US" sz="2700"/>
                        <a:t>2020</a:t>
                      </a:r>
                    </a:p>
                  </a:txBody>
                  <a:tcPr marL="136130" marR="136130" marT="68065" marB="68065"/>
                </a:tc>
                <a:tc>
                  <a:txBody>
                    <a:bodyPr/>
                    <a:lstStyle/>
                    <a:p>
                      <a:pPr algn="ctr"/>
                      <a:r>
                        <a:rPr lang="en-US" sz="2700"/>
                        <a:t>2021*</a:t>
                      </a:r>
                    </a:p>
                  </a:txBody>
                  <a:tcPr marL="136130" marR="136130" marT="68065" marB="68065"/>
                </a:tc>
                <a:tc>
                  <a:txBody>
                    <a:bodyPr/>
                    <a:lstStyle/>
                    <a:p>
                      <a:pPr algn="ctr"/>
                      <a:r>
                        <a:rPr lang="en-US" sz="2700"/>
                        <a:t>2022</a:t>
                      </a:r>
                    </a:p>
                  </a:txBody>
                  <a:tcPr marL="136130" marR="136130" marT="68065" marB="68065"/>
                </a:tc>
                <a:extLst>
                  <a:ext uri="{0D108BD9-81ED-4DB2-BD59-A6C34878D82A}">
                    <a16:rowId xmlns:a16="http://schemas.microsoft.com/office/drawing/2014/main" val="2872141934"/>
                  </a:ext>
                </a:extLst>
              </a:tr>
              <a:tr h="598973">
                <a:tc>
                  <a:txBody>
                    <a:bodyPr/>
                    <a:lstStyle/>
                    <a:p>
                      <a:r>
                        <a:rPr lang="en-US" sz="2700"/>
                        <a:t>Sheltered</a:t>
                      </a:r>
                    </a:p>
                  </a:txBody>
                  <a:tcPr marL="136130" marR="136130" marT="68065" marB="68065"/>
                </a:tc>
                <a:tc>
                  <a:txBody>
                    <a:bodyPr/>
                    <a:lstStyle/>
                    <a:p>
                      <a:pPr algn="ctr"/>
                      <a:r>
                        <a:rPr lang="en-US" sz="2700"/>
                        <a:t>113</a:t>
                      </a:r>
                    </a:p>
                  </a:txBody>
                  <a:tcPr marL="136130" marR="136130" marT="68065" marB="68065"/>
                </a:tc>
                <a:tc>
                  <a:txBody>
                    <a:bodyPr/>
                    <a:lstStyle/>
                    <a:p>
                      <a:pPr algn="ctr"/>
                      <a:r>
                        <a:rPr lang="en-US" sz="2700"/>
                        <a:t>11</a:t>
                      </a:r>
                    </a:p>
                  </a:txBody>
                  <a:tcPr marL="136130" marR="136130" marT="68065" marB="68065"/>
                </a:tc>
                <a:tc>
                  <a:txBody>
                    <a:bodyPr/>
                    <a:lstStyle/>
                    <a:p>
                      <a:pPr algn="ctr"/>
                      <a:r>
                        <a:rPr lang="en-US" sz="2700"/>
                        <a:t>105</a:t>
                      </a:r>
                    </a:p>
                  </a:txBody>
                  <a:tcPr marL="136130" marR="136130" marT="68065" marB="68065"/>
                </a:tc>
                <a:extLst>
                  <a:ext uri="{0D108BD9-81ED-4DB2-BD59-A6C34878D82A}">
                    <a16:rowId xmlns:a16="http://schemas.microsoft.com/office/drawing/2014/main" val="505486056"/>
                  </a:ext>
                </a:extLst>
              </a:tr>
              <a:tr h="598973">
                <a:tc>
                  <a:txBody>
                    <a:bodyPr/>
                    <a:lstStyle/>
                    <a:p>
                      <a:r>
                        <a:rPr lang="en-US" sz="2700"/>
                        <a:t>Doubled-up</a:t>
                      </a:r>
                    </a:p>
                  </a:txBody>
                  <a:tcPr marL="136130" marR="136130" marT="68065" marB="68065"/>
                </a:tc>
                <a:tc>
                  <a:txBody>
                    <a:bodyPr/>
                    <a:lstStyle/>
                    <a:p>
                      <a:pPr algn="ctr"/>
                      <a:r>
                        <a:rPr lang="en-US" sz="2700"/>
                        <a:t>1,813</a:t>
                      </a:r>
                    </a:p>
                  </a:txBody>
                  <a:tcPr marL="136130" marR="136130" marT="68065" marB="68065"/>
                </a:tc>
                <a:tc>
                  <a:txBody>
                    <a:bodyPr/>
                    <a:lstStyle/>
                    <a:p>
                      <a:pPr algn="ctr"/>
                      <a:r>
                        <a:rPr lang="en-US" sz="2700"/>
                        <a:t>466</a:t>
                      </a:r>
                    </a:p>
                  </a:txBody>
                  <a:tcPr marL="136130" marR="136130" marT="68065" marB="68065"/>
                </a:tc>
                <a:tc>
                  <a:txBody>
                    <a:bodyPr/>
                    <a:lstStyle/>
                    <a:p>
                      <a:pPr algn="ctr"/>
                      <a:r>
                        <a:rPr lang="en-US" sz="2700"/>
                        <a:t>1,791</a:t>
                      </a:r>
                    </a:p>
                  </a:txBody>
                  <a:tcPr marL="136130" marR="136130" marT="68065" marB="68065"/>
                </a:tc>
                <a:extLst>
                  <a:ext uri="{0D108BD9-81ED-4DB2-BD59-A6C34878D82A}">
                    <a16:rowId xmlns:a16="http://schemas.microsoft.com/office/drawing/2014/main" val="461517891"/>
                  </a:ext>
                </a:extLst>
              </a:tr>
              <a:tr h="598973">
                <a:tc>
                  <a:txBody>
                    <a:bodyPr/>
                    <a:lstStyle/>
                    <a:p>
                      <a:r>
                        <a:rPr lang="en-US" sz="2700"/>
                        <a:t>Unaccompanied youth</a:t>
                      </a:r>
                    </a:p>
                  </a:txBody>
                  <a:tcPr marL="136130" marR="136130" marT="68065" marB="68065"/>
                </a:tc>
                <a:tc>
                  <a:txBody>
                    <a:bodyPr/>
                    <a:lstStyle/>
                    <a:p>
                      <a:pPr algn="ctr"/>
                      <a:r>
                        <a:rPr lang="en-US" sz="2700"/>
                        <a:t>50</a:t>
                      </a:r>
                    </a:p>
                  </a:txBody>
                  <a:tcPr marL="136130" marR="136130" marT="68065" marB="68065"/>
                </a:tc>
                <a:tc>
                  <a:txBody>
                    <a:bodyPr/>
                    <a:lstStyle/>
                    <a:p>
                      <a:pPr algn="ctr"/>
                      <a:r>
                        <a:rPr lang="en-US" sz="2700"/>
                        <a:t>12</a:t>
                      </a:r>
                    </a:p>
                  </a:txBody>
                  <a:tcPr marL="136130" marR="136130" marT="68065" marB="68065"/>
                </a:tc>
                <a:tc>
                  <a:txBody>
                    <a:bodyPr/>
                    <a:lstStyle/>
                    <a:p>
                      <a:pPr algn="ctr"/>
                      <a:r>
                        <a:rPr lang="en-US" sz="2700"/>
                        <a:t>95</a:t>
                      </a:r>
                    </a:p>
                  </a:txBody>
                  <a:tcPr marL="136130" marR="136130" marT="68065" marB="68065"/>
                </a:tc>
                <a:extLst>
                  <a:ext uri="{0D108BD9-81ED-4DB2-BD59-A6C34878D82A}">
                    <a16:rowId xmlns:a16="http://schemas.microsoft.com/office/drawing/2014/main" val="3017737192"/>
                  </a:ext>
                </a:extLst>
              </a:tr>
              <a:tr h="598973">
                <a:tc>
                  <a:txBody>
                    <a:bodyPr/>
                    <a:lstStyle/>
                    <a:p>
                      <a:r>
                        <a:rPr lang="en-US" sz="2700"/>
                        <a:t>Motel</a:t>
                      </a:r>
                    </a:p>
                  </a:txBody>
                  <a:tcPr marL="136130" marR="136130" marT="68065" marB="68065"/>
                </a:tc>
                <a:tc>
                  <a:txBody>
                    <a:bodyPr/>
                    <a:lstStyle/>
                    <a:p>
                      <a:pPr algn="ctr"/>
                      <a:r>
                        <a:rPr lang="en-US" sz="2700"/>
                        <a:t>189</a:t>
                      </a:r>
                    </a:p>
                  </a:txBody>
                  <a:tcPr marL="136130" marR="136130" marT="68065" marB="68065"/>
                </a:tc>
                <a:tc>
                  <a:txBody>
                    <a:bodyPr/>
                    <a:lstStyle/>
                    <a:p>
                      <a:pPr algn="ctr"/>
                      <a:r>
                        <a:rPr lang="en-US" sz="2700"/>
                        <a:t>58</a:t>
                      </a:r>
                    </a:p>
                  </a:txBody>
                  <a:tcPr marL="136130" marR="136130" marT="68065" marB="68065"/>
                </a:tc>
                <a:tc>
                  <a:txBody>
                    <a:bodyPr/>
                    <a:lstStyle/>
                    <a:p>
                      <a:pPr algn="ctr"/>
                      <a:r>
                        <a:rPr lang="en-US" sz="2700"/>
                        <a:t>255</a:t>
                      </a:r>
                    </a:p>
                  </a:txBody>
                  <a:tcPr marL="136130" marR="136130" marT="68065" marB="68065"/>
                </a:tc>
                <a:extLst>
                  <a:ext uri="{0D108BD9-81ED-4DB2-BD59-A6C34878D82A}">
                    <a16:rowId xmlns:a16="http://schemas.microsoft.com/office/drawing/2014/main" val="2451659975"/>
                  </a:ext>
                </a:extLst>
              </a:tr>
              <a:tr h="598973">
                <a:tc>
                  <a:txBody>
                    <a:bodyPr/>
                    <a:lstStyle/>
                    <a:p>
                      <a:r>
                        <a:rPr lang="en-US" sz="2700"/>
                        <a:t>Unsheltered</a:t>
                      </a:r>
                    </a:p>
                  </a:txBody>
                  <a:tcPr marL="136130" marR="136130" marT="68065" marB="68065"/>
                </a:tc>
                <a:tc>
                  <a:txBody>
                    <a:bodyPr/>
                    <a:lstStyle/>
                    <a:p>
                      <a:pPr algn="ctr"/>
                      <a:r>
                        <a:rPr lang="en-US" sz="2700"/>
                        <a:t>23</a:t>
                      </a:r>
                    </a:p>
                  </a:txBody>
                  <a:tcPr marL="136130" marR="136130" marT="68065" marB="68065"/>
                </a:tc>
                <a:tc>
                  <a:txBody>
                    <a:bodyPr/>
                    <a:lstStyle/>
                    <a:p>
                      <a:pPr algn="ctr"/>
                      <a:r>
                        <a:rPr lang="en-US" sz="2700"/>
                        <a:t>--</a:t>
                      </a:r>
                    </a:p>
                  </a:txBody>
                  <a:tcPr marL="136130" marR="136130" marT="68065" marB="68065"/>
                </a:tc>
                <a:tc>
                  <a:txBody>
                    <a:bodyPr/>
                    <a:lstStyle/>
                    <a:p>
                      <a:pPr algn="ctr"/>
                      <a:r>
                        <a:rPr lang="en-US" sz="2700"/>
                        <a:t>22</a:t>
                      </a:r>
                    </a:p>
                  </a:txBody>
                  <a:tcPr marL="136130" marR="136130" marT="68065" marB="68065"/>
                </a:tc>
                <a:extLst>
                  <a:ext uri="{0D108BD9-81ED-4DB2-BD59-A6C34878D82A}">
                    <a16:rowId xmlns:a16="http://schemas.microsoft.com/office/drawing/2014/main" val="2511316299"/>
                  </a:ext>
                </a:extLst>
              </a:tr>
              <a:tr h="598973">
                <a:tc>
                  <a:txBody>
                    <a:bodyPr/>
                    <a:lstStyle/>
                    <a:p>
                      <a:r>
                        <a:rPr lang="en-US" sz="2700" b="1"/>
                        <a:t>Total</a:t>
                      </a:r>
                    </a:p>
                  </a:txBody>
                  <a:tcPr marL="136130" marR="136130" marT="68065" marB="68065"/>
                </a:tc>
                <a:tc>
                  <a:txBody>
                    <a:bodyPr/>
                    <a:lstStyle/>
                    <a:p>
                      <a:pPr algn="ctr"/>
                      <a:r>
                        <a:rPr lang="en-US" sz="2700" b="1"/>
                        <a:t>2,188</a:t>
                      </a:r>
                    </a:p>
                  </a:txBody>
                  <a:tcPr marL="136130" marR="136130" marT="68065" marB="68065"/>
                </a:tc>
                <a:tc>
                  <a:txBody>
                    <a:bodyPr/>
                    <a:lstStyle/>
                    <a:p>
                      <a:pPr algn="ctr"/>
                      <a:r>
                        <a:rPr lang="en-US" sz="2700" b="1"/>
                        <a:t>547</a:t>
                      </a:r>
                    </a:p>
                  </a:txBody>
                  <a:tcPr marL="136130" marR="136130" marT="68065" marB="68065"/>
                </a:tc>
                <a:tc>
                  <a:txBody>
                    <a:bodyPr/>
                    <a:lstStyle/>
                    <a:p>
                      <a:pPr algn="ctr"/>
                      <a:r>
                        <a:rPr lang="en-US" sz="2700" b="1"/>
                        <a:t>2,268</a:t>
                      </a:r>
                    </a:p>
                  </a:txBody>
                  <a:tcPr marL="136130" marR="136130" marT="68065" marB="68065"/>
                </a:tc>
                <a:extLst>
                  <a:ext uri="{0D108BD9-81ED-4DB2-BD59-A6C34878D82A}">
                    <a16:rowId xmlns:a16="http://schemas.microsoft.com/office/drawing/2014/main" val="2077317167"/>
                  </a:ext>
                </a:extLst>
              </a:tr>
            </a:tbl>
          </a:graphicData>
        </a:graphic>
      </p:graphicFrame>
    </p:spTree>
    <p:extLst>
      <p:ext uri="{BB962C8B-B14F-4D97-AF65-F5344CB8AC3E}">
        <p14:creationId xmlns:p14="http://schemas.microsoft.com/office/powerpoint/2010/main" val="745220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AB411-B6B6-6A2D-9E46-400D01929E28}"/>
              </a:ext>
            </a:extLst>
          </p:cNvPr>
          <p:cNvSpPr>
            <a:spLocks noGrp="1"/>
          </p:cNvSpPr>
          <p:nvPr>
            <p:ph type="title"/>
          </p:nvPr>
        </p:nvSpPr>
        <p:spPr>
          <a:xfrm>
            <a:off x="838200" y="365125"/>
            <a:ext cx="10515600" cy="1006475"/>
          </a:xfrm>
        </p:spPr>
        <p:txBody>
          <a:bodyPr/>
          <a:lstStyle/>
          <a:p>
            <a:r>
              <a:rPr lang="en-US"/>
              <a:t>Discussion, summary, key points</a:t>
            </a:r>
            <a:endParaRPr lang="en-US" dirty="0"/>
          </a:p>
        </p:txBody>
      </p:sp>
      <p:graphicFrame>
        <p:nvGraphicFramePr>
          <p:cNvPr id="5" name="Content Placeholder 2">
            <a:extLst>
              <a:ext uri="{FF2B5EF4-FFF2-40B4-BE49-F238E27FC236}">
                <a16:creationId xmlns:a16="http://schemas.microsoft.com/office/drawing/2014/main" id="{84219B0C-051E-964D-4978-BA6A4C1B8145}"/>
              </a:ext>
            </a:extLst>
          </p:cNvPr>
          <p:cNvGraphicFramePr>
            <a:graphicFrameLocks noGrp="1"/>
          </p:cNvGraphicFramePr>
          <p:nvPr>
            <p:ph idx="1"/>
            <p:extLst>
              <p:ext uri="{D42A27DB-BD31-4B8C-83A1-F6EECF244321}">
                <p14:modId xmlns:p14="http://schemas.microsoft.com/office/powerpoint/2010/main" val="3645909275"/>
              </p:ext>
            </p:extLst>
          </p:nvPr>
        </p:nvGraphicFramePr>
        <p:xfrm>
          <a:off x="838200" y="1371600"/>
          <a:ext cx="10515600" cy="4805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85788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73816-ACBC-1C21-FB1C-23961D6285CE}"/>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Next steps</a:t>
            </a:r>
          </a:p>
        </p:txBody>
      </p:sp>
      <p:sp>
        <p:nvSpPr>
          <p:cNvPr id="3" name="Content Placeholder 2">
            <a:extLst>
              <a:ext uri="{FF2B5EF4-FFF2-40B4-BE49-F238E27FC236}">
                <a16:creationId xmlns:a16="http://schemas.microsoft.com/office/drawing/2014/main" id="{0D18CE6C-04E4-83CF-276C-DBE7F8D936DC}"/>
              </a:ext>
            </a:extLst>
          </p:cNvPr>
          <p:cNvSpPr>
            <a:spLocks noGrp="1"/>
          </p:cNvSpPr>
          <p:nvPr>
            <p:ph idx="1"/>
          </p:nvPr>
        </p:nvSpPr>
        <p:spPr>
          <a:xfrm>
            <a:off x="1371599" y="2318197"/>
            <a:ext cx="9724031" cy="3683358"/>
          </a:xfrm>
        </p:spPr>
        <p:txBody>
          <a:bodyPr anchor="ctr">
            <a:normAutofit/>
          </a:bodyPr>
          <a:lstStyle/>
          <a:p>
            <a:r>
              <a:rPr lang="en-US" sz="2000"/>
              <a:t>The School of Social Work will continue coordinating the PIT.</a:t>
            </a:r>
          </a:p>
          <a:p>
            <a:r>
              <a:rPr lang="en-US" sz="2000"/>
              <a:t>Informal workgroup to start working with me and new intern in August on potential changes. </a:t>
            </a:r>
          </a:p>
          <a:p>
            <a:r>
              <a:rPr lang="en-US" sz="2000"/>
              <a:t>Potential changes to consider:</a:t>
            </a:r>
          </a:p>
          <a:p>
            <a:pPr lvl="1"/>
            <a:r>
              <a:rPr lang="en-US" sz="2000"/>
              <a:t>Item refinement in some areas</a:t>
            </a:r>
          </a:p>
          <a:p>
            <a:pPr lvl="1"/>
            <a:r>
              <a:rPr lang="en-US" sz="2000"/>
              <a:t>Increasing efforts to identify and count unsheltered individuals</a:t>
            </a:r>
          </a:p>
          <a:p>
            <a:pPr lvl="1"/>
            <a:r>
              <a:rPr lang="en-US" sz="2000"/>
              <a:t>Increasing consistency/decreasing reliance on agency data and observation forms.</a:t>
            </a:r>
          </a:p>
        </p:txBody>
      </p:sp>
    </p:spTree>
    <p:extLst>
      <p:ext uri="{BB962C8B-B14F-4D97-AF65-F5344CB8AC3E}">
        <p14:creationId xmlns:p14="http://schemas.microsoft.com/office/powerpoint/2010/main" val="3584225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2" y="453981"/>
            <a:ext cx="667512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4346CD6E-F4EB-4489-1F63-8CBD9EC1612F}"/>
              </a:ext>
            </a:extLst>
          </p:cNvPr>
          <p:cNvSpPr>
            <a:spLocks noGrp="1"/>
          </p:cNvSpPr>
          <p:nvPr>
            <p:ph type="title"/>
          </p:nvPr>
        </p:nvSpPr>
        <p:spPr>
          <a:xfrm>
            <a:off x="731520" y="731520"/>
            <a:ext cx="6089904" cy="1426464"/>
          </a:xfrm>
        </p:spPr>
        <p:txBody>
          <a:bodyPr>
            <a:normAutofit/>
          </a:bodyPr>
          <a:lstStyle/>
          <a:p>
            <a:r>
              <a:rPr lang="en-US">
                <a:solidFill>
                  <a:srgbClr val="FFFFFF"/>
                </a:solidFill>
              </a:rPr>
              <a:t>Questions, discussion, &amp; contact information</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7100" y="461737"/>
            <a:ext cx="2149361"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3768" y="453155"/>
            <a:ext cx="214935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11264206"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A4301F0-48F9-BD80-33C0-556D031A88C9}"/>
              </a:ext>
            </a:extLst>
          </p:cNvPr>
          <p:cNvSpPr>
            <a:spLocks noGrp="1"/>
          </p:cNvSpPr>
          <p:nvPr>
            <p:ph idx="1"/>
          </p:nvPr>
        </p:nvSpPr>
        <p:spPr>
          <a:xfrm>
            <a:off x="789456" y="2798385"/>
            <a:ext cx="10597729" cy="3283260"/>
          </a:xfrm>
        </p:spPr>
        <p:txBody>
          <a:bodyPr anchor="ctr">
            <a:normAutofit/>
          </a:bodyPr>
          <a:lstStyle/>
          <a:p>
            <a:r>
              <a:rPr lang="en-US" sz="1900"/>
              <a:t>Questions, comments, &amp; discussion</a:t>
            </a:r>
          </a:p>
          <a:p>
            <a:endParaRPr lang="en-US" sz="1900"/>
          </a:p>
          <a:p>
            <a:r>
              <a:rPr lang="en-US" sz="1900"/>
              <a:t>Contact information</a:t>
            </a:r>
          </a:p>
          <a:p>
            <a:pPr marL="0" indent="0">
              <a:buNone/>
            </a:pPr>
            <a:r>
              <a:rPr lang="en-US" sz="1900"/>
              <a:t>John Gallagher, PhD., LMSW		Pam Hutcheson, MBA</a:t>
            </a:r>
          </a:p>
          <a:p>
            <a:pPr marL="0" indent="0">
              <a:buNone/>
            </a:pPr>
            <a:r>
              <a:rPr lang="en-US" sz="1900"/>
              <a:t>Assistant Professor of Social Work		Executive Director</a:t>
            </a:r>
          </a:p>
          <a:p>
            <a:pPr marL="0" indent="0">
              <a:buNone/>
            </a:pPr>
            <a:r>
              <a:rPr lang="en-US" sz="1900"/>
              <a:t>University of Arkansas			Northwest Arkansas Continuum of Care</a:t>
            </a:r>
          </a:p>
          <a:p>
            <a:pPr marL="0" indent="0">
              <a:buNone/>
            </a:pPr>
            <a:r>
              <a:rPr lang="en-US" sz="1900"/>
              <a:t>479-575-2368				479-717-7737</a:t>
            </a:r>
          </a:p>
          <a:p>
            <a:pPr marL="0" indent="0">
              <a:buNone/>
            </a:pPr>
            <a:r>
              <a:rPr lang="en-US" sz="1900">
                <a:hlinkClick r:id="rId3"/>
              </a:rPr>
              <a:t>jmgallag@uark.edu</a:t>
            </a:r>
            <a:r>
              <a:rPr lang="en-US" sz="1900"/>
              <a:t>			</a:t>
            </a:r>
            <a:r>
              <a:rPr lang="en-US" sz="1900">
                <a:hlinkClick r:id="rId4"/>
              </a:rPr>
              <a:t>pam.hutcheson@nwacoc.com</a:t>
            </a:r>
            <a:r>
              <a:rPr lang="en-US" sz="1900"/>
              <a:t> </a:t>
            </a:r>
          </a:p>
          <a:p>
            <a:endParaRPr lang="en-US" sz="1900"/>
          </a:p>
        </p:txBody>
      </p:sp>
    </p:spTree>
    <p:extLst>
      <p:ext uri="{BB962C8B-B14F-4D97-AF65-F5344CB8AC3E}">
        <p14:creationId xmlns:p14="http://schemas.microsoft.com/office/powerpoint/2010/main" val="1159574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4">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Rectangle 26">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B5702A-E7AF-78BD-94DB-CEC3AA630972}"/>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Background &amp; methods</a:t>
            </a:r>
          </a:p>
        </p:txBody>
      </p:sp>
      <p:sp>
        <p:nvSpPr>
          <p:cNvPr id="3" name="Content Placeholder 2">
            <a:extLst>
              <a:ext uri="{FF2B5EF4-FFF2-40B4-BE49-F238E27FC236}">
                <a16:creationId xmlns:a16="http://schemas.microsoft.com/office/drawing/2014/main" id="{DB924823-6F20-D28C-34BE-C6BB1C0BD52C}"/>
              </a:ext>
            </a:extLst>
          </p:cNvPr>
          <p:cNvSpPr>
            <a:spLocks noGrp="1"/>
          </p:cNvSpPr>
          <p:nvPr>
            <p:ph idx="1"/>
          </p:nvPr>
        </p:nvSpPr>
        <p:spPr>
          <a:xfrm>
            <a:off x="4810259" y="649480"/>
            <a:ext cx="6555347" cy="5546047"/>
          </a:xfrm>
        </p:spPr>
        <p:txBody>
          <a:bodyPr anchor="ctr">
            <a:normAutofit/>
          </a:bodyPr>
          <a:lstStyle/>
          <a:p>
            <a:r>
              <a:rPr lang="en-US" sz="1400" dirty="0"/>
              <a:t>HUD requires all CoCs to conduct a point-in-time count of all individuals experiencing homelessness in their regions at least every other year during the last week in January. </a:t>
            </a:r>
          </a:p>
          <a:p>
            <a:r>
              <a:rPr lang="en-US" sz="1400" dirty="0"/>
              <a:t>To be counted, we use HUD’s definition of homelessness which focuses on individuals in shelters, living in situations not meant for human habitation, and unsheltered. </a:t>
            </a:r>
          </a:p>
          <a:p>
            <a:r>
              <a:rPr lang="en-US" sz="1400" dirty="0"/>
              <a:t>The </a:t>
            </a:r>
            <a:r>
              <a:rPr lang="en-US" sz="1400" dirty="0" err="1"/>
              <a:t>UofA</a:t>
            </a:r>
            <a:r>
              <a:rPr lang="en-US" sz="1400" dirty="0"/>
              <a:t> School of Social Work coordinated the PIT for the first time this year.</a:t>
            </a:r>
          </a:p>
          <a:p>
            <a:pPr lvl="1"/>
            <a:r>
              <a:rPr lang="en-US" sz="1400" dirty="0"/>
              <a:t>Led by John Gallagher, assistant professor</a:t>
            </a:r>
          </a:p>
          <a:p>
            <a:pPr lvl="1"/>
            <a:r>
              <a:rPr lang="en-US" sz="1400" dirty="0"/>
              <a:t>Assisted by Cohen Murry, MSW intern</a:t>
            </a:r>
          </a:p>
          <a:p>
            <a:pPr lvl="1"/>
            <a:r>
              <a:rPr lang="en-US" sz="1400" dirty="0"/>
              <a:t>Generally, used same methods as in prior years</a:t>
            </a:r>
          </a:p>
          <a:p>
            <a:r>
              <a:rPr lang="en-US" sz="1400" dirty="0"/>
              <a:t>With HUD’s approval, our PIT was delayed twice (due to COVID-19 and then an ice storm) and conducted on 3/10/22.</a:t>
            </a:r>
          </a:p>
          <a:p>
            <a:r>
              <a:rPr lang="en-US" sz="1400" dirty="0"/>
              <a:t>We obtained PIT data from 3 sources:</a:t>
            </a:r>
          </a:p>
          <a:p>
            <a:pPr lvl="1"/>
            <a:r>
              <a:rPr lang="en-US" sz="1400" dirty="0"/>
              <a:t>Complete interviews: 	51%</a:t>
            </a:r>
          </a:p>
          <a:p>
            <a:pPr lvl="1"/>
            <a:r>
              <a:rPr lang="en-US" sz="1400" dirty="0"/>
              <a:t>Observation forms:	12%</a:t>
            </a:r>
          </a:p>
          <a:p>
            <a:pPr lvl="1"/>
            <a:r>
              <a:rPr lang="en-US" sz="1400" dirty="0"/>
              <a:t>Provider-level data:	37%</a:t>
            </a:r>
          </a:p>
          <a:p>
            <a:r>
              <a:rPr lang="en-US" sz="1400" dirty="0"/>
              <a:t>Likely undercount of unsheltered in Springdale due to all 3 teams being pulled due to large, active crime scene (and partnering with law enforcement)</a:t>
            </a:r>
          </a:p>
          <a:p>
            <a:r>
              <a:rPr lang="en-US" sz="1400" dirty="0"/>
              <a:t>We augment our PIT data with reports from school districts and charters in the 4 NWA counties, using the less stringent definition used in school systems. Importantly, it captures individuals who are doubled-up with families due to economic hardships. </a:t>
            </a:r>
          </a:p>
        </p:txBody>
      </p:sp>
    </p:spTree>
    <p:extLst>
      <p:ext uri="{BB962C8B-B14F-4D97-AF65-F5344CB8AC3E}">
        <p14:creationId xmlns:p14="http://schemas.microsoft.com/office/powerpoint/2010/main" val="2073844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2022 Point-in-time count: Overview</a:t>
            </a: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2161588813"/>
              </p:ext>
            </p:extLst>
          </p:nvPr>
        </p:nvGraphicFramePr>
        <p:xfrm>
          <a:off x="644056" y="2281239"/>
          <a:ext cx="10927831" cy="3855489"/>
        </p:xfrm>
        <a:graphic>
          <a:graphicData uri="http://schemas.openxmlformats.org/drawingml/2006/table">
            <a:tbl>
              <a:tblPr firstRow="1" bandRow="1">
                <a:tableStyleId>{5C22544A-7EE6-4342-B048-85BDC9FD1C3A}</a:tableStyleId>
              </a:tblPr>
              <a:tblGrid>
                <a:gridCol w="2630962">
                  <a:extLst>
                    <a:ext uri="{9D8B030D-6E8A-4147-A177-3AD203B41FA5}">
                      <a16:colId xmlns:a16="http://schemas.microsoft.com/office/drawing/2014/main" val="2974846967"/>
                    </a:ext>
                  </a:extLst>
                </a:gridCol>
                <a:gridCol w="2369958">
                  <a:extLst>
                    <a:ext uri="{9D8B030D-6E8A-4147-A177-3AD203B41FA5}">
                      <a16:colId xmlns:a16="http://schemas.microsoft.com/office/drawing/2014/main" val="3064287729"/>
                    </a:ext>
                  </a:extLst>
                </a:gridCol>
                <a:gridCol w="2444883">
                  <a:extLst>
                    <a:ext uri="{9D8B030D-6E8A-4147-A177-3AD203B41FA5}">
                      <a16:colId xmlns:a16="http://schemas.microsoft.com/office/drawing/2014/main" val="2360674262"/>
                    </a:ext>
                  </a:extLst>
                </a:gridCol>
                <a:gridCol w="2024908">
                  <a:extLst>
                    <a:ext uri="{9D8B030D-6E8A-4147-A177-3AD203B41FA5}">
                      <a16:colId xmlns:a16="http://schemas.microsoft.com/office/drawing/2014/main" val="3136327651"/>
                    </a:ext>
                  </a:extLst>
                </a:gridCol>
                <a:gridCol w="1457120">
                  <a:extLst>
                    <a:ext uri="{9D8B030D-6E8A-4147-A177-3AD203B41FA5}">
                      <a16:colId xmlns:a16="http://schemas.microsoft.com/office/drawing/2014/main" val="3474487861"/>
                    </a:ext>
                  </a:extLst>
                </a:gridCol>
              </a:tblGrid>
              <a:tr h="350499">
                <a:tc>
                  <a:txBody>
                    <a:bodyPr/>
                    <a:lstStyle/>
                    <a:p>
                      <a:endParaRPr lang="en-US" sz="1600"/>
                    </a:p>
                  </a:txBody>
                  <a:tcPr marL="74049" marR="74049" marT="37024" marB="37024"/>
                </a:tc>
                <a:tc>
                  <a:txBody>
                    <a:bodyPr/>
                    <a:lstStyle/>
                    <a:p>
                      <a:pPr algn="ctr"/>
                      <a:r>
                        <a:rPr lang="en-US" sz="1600"/>
                        <a:t>Emergency shelter</a:t>
                      </a:r>
                    </a:p>
                  </a:txBody>
                  <a:tcPr marL="74049" marR="74049" marT="37024" marB="37024"/>
                </a:tc>
                <a:tc>
                  <a:txBody>
                    <a:bodyPr/>
                    <a:lstStyle/>
                    <a:p>
                      <a:pPr algn="ctr"/>
                      <a:r>
                        <a:rPr lang="en-US" sz="1600"/>
                        <a:t>Transitional shelter</a:t>
                      </a:r>
                    </a:p>
                  </a:txBody>
                  <a:tcPr marL="74049" marR="74049" marT="37024" marB="37024"/>
                </a:tc>
                <a:tc>
                  <a:txBody>
                    <a:bodyPr/>
                    <a:lstStyle/>
                    <a:p>
                      <a:pPr algn="ctr"/>
                      <a:r>
                        <a:rPr lang="en-US" sz="1600"/>
                        <a:t>Unsheltered</a:t>
                      </a:r>
                    </a:p>
                  </a:txBody>
                  <a:tcPr marL="74049" marR="74049" marT="37024" marB="37024"/>
                </a:tc>
                <a:tc>
                  <a:txBody>
                    <a:bodyPr/>
                    <a:lstStyle/>
                    <a:p>
                      <a:pPr algn="ctr"/>
                      <a:r>
                        <a:rPr lang="en-US" sz="1600"/>
                        <a:t>Total</a:t>
                      </a:r>
                    </a:p>
                  </a:txBody>
                  <a:tcPr marL="74049" marR="74049" marT="37024" marB="37024"/>
                </a:tc>
                <a:extLst>
                  <a:ext uri="{0D108BD9-81ED-4DB2-BD59-A6C34878D82A}">
                    <a16:rowId xmlns:a16="http://schemas.microsoft.com/office/drawing/2014/main" val="810122074"/>
                  </a:ext>
                </a:extLst>
              </a:tr>
              <a:tr h="350499">
                <a:tc>
                  <a:txBody>
                    <a:bodyPr/>
                    <a:lstStyle/>
                    <a:p>
                      <a:r>
                        <a:rPr lang="en-US" sz="1600"/>
                        <a:t>Households</a:t>
                      </a:r>
                    </a:p>
                  </a:txBody>
                  <a:tcPr marL="74049" marR="74049" marT="37024" marB="37024"/>
                </a:tc>
                <a:tc>
                  <a:txBody>
                    <a:bodyPr/>
                    <a:lstStyle/>
                    <a:p>
                      <a:pPr algn="ctr"/>
                      <a:r>
                        <a:rPr lang="en-US" sz="1600"/>
                        <a:t>128</a:t>
                      </a:r>
                    </a:p>
                  </a:txBody>
                  <a:tcPr marL="74049" marR="74049" marT="37024" marB="37024"/>
                </a:tc>
                <a:tc>
                  <a:txBody>
                    <a:bodyPr/>
                    <a:lstStyle/>
                    <a:p>
                      <a:pPr algn="ctr"/>
                      <a:r>
                        <a:rPr lang="en-US" sz="1600"/>
                        <a:t>30</a:t>
                      </a:r>
                    </a:p>
                  </a:txBody>
                  <a:tcPr marL="74049" marR="74049" marT="37024" marB="37024"/>
                </a:tc>
                <a:tc>
                  <a:txBody>
                    <a:bodyPr/>
                    <a:lstStyle/>
                    <a:p>
                      <a:pPr algn="ctr"/>
                      <a:r>
                        <a:rPr lang="en-US" sz="1600"/>
                        <a:t>93</a:t>
                      </a:r>
                    </a:p>
                  </a:txBody>
                  <a:tcPr marL="74049" marR="74049" marT="37024" marB="37024"/>
                </a:tc>
                <a:tc>
                  <a:txBody>
                    <a:bodyPr/>
                    <a:lstStyle/>
                    <a:p>
                      <a:pPr algn="ctr"/>
                      <a:r>
                        <a:rPr lang="en-US" sz="1600"/>
                        <a:t>251</a:t>
                      </a:r>
                    </a:p>
                  </a:txBody>
                  <a:tcPr marL="74049" marR="74049" marT="37024" marB="37024"/>
                </a:tc>
                <a:extLst>
                  <a:ext uri="{0D108BD9-81ED-4DB2-BD59-A6C34878D82A}">
                    <a16:rowId xmlns:a16="http://schemas.microsoft.com/office/drawing/2014/main" val="2118192841"/>
                  </a:ext>
                </a:extLst>
              </a:tr>
              <a:tr h="350499">
                <a:tc>
                  <a:txBody>
                    <a:bodyPr/>
                    <a:lstStyle/>
                    <a:p>
                      <a:r>
                        <a:rPr lang="en-US" sz="1600"/>
                        <a:t>Persons</a:t>
                      </a:r>
                    </a:p>
                  </a:txBody>
                  <a:tcPr marL="74049" marR="74049" marT="37024" marB="37024"/>
                </a:tc>
                <a:tc>
                  <a:txBody>
                    <a:bodyPr/>
                    <a:lstStyle/>
                    <a:p>
                      <a:pPr algn="ctr"/>
                      <a:r>
                        <a:rPr lang="en-US" sz="1600"/>
                        <a:t>165</a:t>
                      </a:r>
                    </a:p>
                  </a:txBody>
                  <a:tcPr marL="74049" marR="74049" marT="37024" marB="37024"/>
                </a:tc>
                <a:tc>
                  <a:txBody>
                    <a:bodyPr/>
                    <a:lstStyle/>
                    <a:p>
                      <a:pPr algn="ctr"/>
                      <a:r>
                        <a:rPr lang="en-US" sz="1600"/>
                        <a:t>78</a:t>
                      </a:r>
                    </a:p>
                  </a:txBody>
                  <a:tcPr marL="74049" marR="74049" marT="37024" marB="37024"/>
                </a:tc>
                <a:tc>
                  <a:txBody>
                    <a:bodyPr/>
                    <a:lstStyle/>
                    <a:p>
                      <a:pPr algn="ctr"/>
                      <a:r>
                        <a:rPr lang="en-US" sz="1600"/>
                        <a:t>100</a:t>
                      </a:r>
                    </a:p>
                  </a:txBody>
                  <a:tcPr marL="74049" marR="74049" marT="37024" marB="37024"/>
                </a:tc>
                <a:tc>
                  <a:txBody>
                    <a:bodyPr/>
                    <a:lstStyle/>
                    <a:p>
                      <a:pPr algn="ctr"/>
                      <a:r>
                        <a:rPr lang="en-US" sz="1600"/>
                        <a:t>343</a:t>
                      </a:r>
                    </a:p>
                  </a:txBody>
                  <a:tcPr marL="74049" marR="74049" marT="37024" marB="37024"/>
                </a:tc>
                <a:extLst>
                  <a:ext uri="{0D108BD9-81ED-4DB2-BD59-A6C34878D82A}">
                    <a16:rowId xmlns:a16="http://schemas.microsoft.com/office/drawing/2014/main" val="1406497011"/>
                  </a:ext>
                </a:extLst>
              </a:tr>
              <a:tr h="350499">
                <a:tc>
                  <a:txBody>
                    <a:bodyPr/>
                    <a:lstStyle/>
                    <a:p>
                      <a:r>
                        <a:rPr lang="en-US" sz="1600"/>
                        <a:t>Under age 18</a:t>
                      </a:r>
                    </a:p>
                  </a:txBody>
                  <a:tcPr marL="74049" marR="74049" marT="37024" marB="37024"/>
                </a:tc>
                <a:tc>
                  <a:txBody>
                    <a:bodyPr/>
                    <a:lstStyle/>
                    <a:p>
                      <a:pPr algn="ctr"/>
                      <a:r>
                        <a:rPr lang="en-US" sz="1600"/>
                        <a:t>29</a:t>
                      </a:r>
                    </a:p>
                  </a:txBody>
                  <a:tcPr marL="74049" marR="74049" marT="37024" marB="37024"/>
                </a:tc>
                <a:tc>
                  <a:txBody>
                    <a:bodyPr/>
                    <a:lstStyle/>
                    <a:p>
                      <a:pPr algn="ctr"/>
                      <a:r>
                        <a:rPr lang="en-US" sz="1600"/>
                        <a:t>46</a:t>
                      </a:r>
                    </a:p>
                  </a:txBody>
                  <a:tcPr marL="74049" marR="74049" marT="37024" marB="37024"/>
                </a:tc>
                <a:tc>
                  <a:txBody>
                    <a:bodyPr/>
                    <a:lstStyle/>
                    <a:p>
                      <a:pPr algn="ctr"/>
                      <a:r>
                        <a:rPr lang="en-US" sz="1600"/>
                        <a:t>5</a:t>
                      </a:r>
                    </a:p>
                  </a:txBody>
                  <a:tcPr marL="74049" marR="74049" marT="37024" marB="37024"/>
                </a:tc>
                <a:tc>
                  <a:txBody>
                    <a:bodyPr/>
                    <a:lstStyle/>
                    <a:p>
                      <a:pPr algn="ctr"/>
                      <a:r>
                        <a:rPr lang="en-US" sz="1600"/>
                        <a:t>80</a:t>
                      </a:r>
                    </a:p>
                  </a:txBody>
                  <a:tcPr marL="74049" marR="74049" marT="37024" marB="37024"/>
                </a:tc>
                <a:extLst>
                  <a:ext uri="{0D108BD9-81ED-4DB2-BD59-A6C34878D82A}">
                    <a16:rowId xmlns:a16="http://schemas.microsoft.com/office/drawing/2014/main" val="1387735919"/>
                  </a:ext>
                </a:extLst>
              </a:tr>
              <a:tr h="350499">
                <a:tc>
                  <a:txBody>
                    <a:bodyPr/>
                    <a:lstStyle/>
                    <a:p>
                      <a:r>
                        <a:rPr lang="en-US" sz="1600"/>
                        <a:t>Ages 18 – 24</a:t>
                      </a:r>
                    </a:p>
                  </a:txBody>
                  <a:tcPr marL="74049" marR="74049" marT="37024" marB="37024"/>
                </a:tc>
                <a:tc>
                  <a:txBody>
                    <a:bodyPr/>
                    <a:lstStyle/>
                    <a:p>
                      <a:pPr algn="ctr"/>
                      <a:r>
                        <a:rPr lang="en-US" sz="1600"/>
                        <a:t>12</a:t>
                      </a:r>
                    </a:p>
                  </a:txBody>
                  <a:tcPr marL="74049" marR="74049" marT="37024" marB="37024"/>
                </a:tc>
                <a:tc>
                  <a:txBody>
                    <a:bodyPr/>
                    <a:lstStyle/>
                    <a:p>
                      <a:pPr algn="ctr"/>
                      <a:r>
                        <a:rPr lang="en-US" sz="1600"/>
                        <a:t>1</a:t>
                      </a:r>
                    </a:p>
                  </a:txBody>
                  <a:tcPr marL="74049" marR="74049" marT="37024" marB="37024"/>
                </a:tc>
                <a:tc>
                  <a:txBody>
                    <a:bodyPr/>
                    <a:lstStyle/>
                    <a:p>
                      <a:pPr algn="ctr"/>
                      <a:r>
                        <a:rPr lang="en-US" sz="1600"/>
                        <a:t>3</a:t>
                      </a:r>
                    </a:p>
                  </a:txBody>
                  <a:tcPr marL="74049" marR="74049" marT="37024" marB="37024"/>
                </a:tc>
                <a:tc>
                  <a:txBody>
                    <a:bodyPr/>
                    <a:lstStyle/>
                    <a:p>
                      <a:pPr algn="ctr"/>
                      <a:r>
                        <a:rPr lang="en-US" sz="1600"/>
                        <a:t>16</a:t>
                      </a:r>
                    </a:p>
                  </a:txBody>
                  <a:tcPr marL="74049" marR="74049" marT="37024" marB="37024"/>
                </a:tc>
                <a:extLst>
                  <a:ext uri="{0D108BD9-81ED-4DB2-BD59-A6C34878D82A}">
                    <a16:rowId xmlns:a16="http://schemas.microsoft.com/office/drawing/2014/main" val="3494826355"/>
                  </a:ext>
                </a:extLst>
              </a:tr>
              <a:tr h="350499">
                <a:tc>
                  <a:txBody>
                    <a:bodyPr/>
                    <a:lstStyle/>
                    <a:p>
                      <a:r>
                        <a:rPr lang="en-US" sz="1600"/>
                        <a:t>Age 25 and above</a:t>
                      </a:r>
                    </a:p>
                  </a:txBody>
                  <a:tcPr marL="74049" marR="74049" marT="37024" marB="37024"/>
                </a:tc>
                <a:tc>
                  <a:txBody>
                    <a:bodyPr/>
                    <a:lstStyle/>
                    <a:p>
                      <a:pPr algn="ctr"/>
                      <a:r>
                        <a:rPr lang="en-US" sz="1600"/>
                        <a:t>124</a:t>
                      </a:r>
                    </a:p>
                  </a:txBody>
                  <a:tcPr marL="74049" marR="74049" marT="37024" marB="37024"/>
                </a:tc>
                <a:tc>
                  <a:txBody>
                    <a:bodyPr/>
                    <a:lstStyle/>
                    <a:p>
                      <a:pPr algn="ctr"/>
                      <a:r>
                        <a:rPr lang="en-US" sz="1600"/>
                        <a:t>31</a:t>
                      </a:r>
                    </a:p>
                  </a:txBody>
                  <a:tcPr marL="74049" marR="74049" marT="37024" marB="37024"/>
                </a:tc>
                <a:tc>
                  <a:txBody>
                    <a:bodyPr/>
                    <a:lstStyle/>
                    <a:p>
                      <a:pPr algn="ctr"/>
                      <a:r>
                        <a:rPr lang="en-US" sz="1600"/>
                        <a:t>92</a:t>
                      </a:r>
                    </a:p>
                  </a:txBody>
                  <a:tcPr marL="74049" marR="74049" marT="37024" marB="37024"/>
                </a:tc>
                <a:tc>
                  <a:txBody>
                    <a:bodyPr/>
                    <a:lstStyle/>
                    <a:p>
                      <a:pPr algn="ctr"/>
                      <a:r>
                        <a:rPr lang="en-US" sz="1600"/>
                        <a:t>247</a:t>
                      </a:r>
                    </a:p>
                  </a:txBody>
                  <a:tcPr marL="74049" marR="74049" marT="37024" marB="37024"/>
                </a:tc>
                <a:extLst>
                  <a:ext uri="{0D108BD9-81ED-4DB2-BD59-A6C34878D82A}">
                    <a16:rowId xmlns:a16="http://schemas.microsoft.com/office/drawing/2014/main" val="731509114"/>
                  </a:ext>
                </a:extLst>
              </a:tr>
              <a:tr h="350499">
                <a:tc>
                  <a:txBody>
                    <a:bodyPr/>
                    <a:lstStyle/>
                    <a:p>
                      <a:r>
                        <a:rPr lang="en-US" sz="1600"/>
                        <a:t>Chronic</a:t>
                      </a:r>
                    </a:p>
                  </a:txBody>
                  <a:tcPr marL="74049" marR="74049" marT="37024" marB="37024"/>
                </a:tc>
                <a:tc>
                  <a:txBody>
                    <a:bodyPr/>
                    <a:lstStyle/>
                    <a:p>
                      <a:pPr algn="ctr"/>
                      <a:r>
                        <a:rPr lang="en-US" sz="1600"/>
                        <a:t>31</a:t>
                      </a:r>
                    </a:p>
                  </a:txBody>
                  <a:tcPr marL="74049" marR="74049" marT="37024" marB="37024"/>
                </a:tc>
                <a:tc>
                  <a:txBody>
                    <a:bodyPr/>
                    <a:lstStyle/>
                    <a:p>
                      <a:pPr algn="ctr"/>
                      <a:r>
                        <a:rPr lang="en-US" sz="1600"/>
                        <a:t>N/A</a:t>
                      </a:r>
                    </a:p>
                  </a:txBody>
                  <a:tcPr marL="74049" marR="74049" marT="37024" marB="37024"/>
                </a:tc>
                <a:tc>
                  <a:txBody>
                    <a:bodyPr/>
                    <a:lstStyle/>
                    <a:p>
                      <a:pPr algn="ctr"/>
                      <a:r>
                        <a:rPr lang="en-US" sz="1600"/>
                        <a:t>18</a:t>
                      </a:r>
                    </a:p>
                  </a:txBody>
                  <a:tcPr marL="74049" marR="74049" marT="37024" marB="37024"/>
                </a:tc>
                <a:tc>
                  <a:txBody>
                    <a:bodyPr/>
                    <a:lstStyle/>
                    <a:p>
                      <a:pPr algn="ctr"/>
                      <a:r>
                        <a:rPr lang="en-US" sz="1600"/>
                        <a:t>49</a:t>
                      </a:r>
                    </a:p>
                  </a:txBody>
                  <a:tcPr marL="74049" marR="74049" marT="37024" marB="37024"/>
                </a:tc>
                <a:extLst>
                  <a:ext uri="{0D108BD9-81ED-4DB2-BD59-A6C34878D82A}">
                    <a16:rowId xmlns:a16="http://schemas.microsoft.com/office/drawing/2014/main" val="2045318907"/>
                  </a:ext>
                </a:extLst>
              </a:tr>
              <a:tr h="350499">
                <a:tc>
                  <a:txBody>
                    <a:bodyPr/>
                    <a:lstStyle/>
                    <a:p>
                      <a:r>
                        <a:rPr lang="en-US" sz="1600"/>
                        <a:t>Veteran</a:t>
                      </a:r>
                    </a:p>
                  </a:txBody>
                  <a:tcPr marL="74049" marR="74049" marT="37024" marB="37024"/>
                </a:tc>
                <a:tc>
                  <a:txBody>
                    <a:bodyPr/>
                    <a:lstStyle/>
                    <a:p>
                      <a:pPr algn="ctr"/>
                      <a:r>
                        <a:rPr lang="en-US" sz="1600"/>
                        <a:t>20</a:t>
                      </a:r>
                    </a:p>
                  </a:txBody>
                  <a:tcPr marL="74049" marR="74049" marT="37024" marB="37024"/>
                </a:tc>
                <a:tc>
                  <a:txBody>
                    <a:bodyPr/>
                    <a:lstStyle/>
                    <a:p>
                      <a:pPr algn="ctr"/>
                      <a:r>
                        <a:rPr lang="en-US" sz="1600"/>
                        <a:t>1</a:t>
                      </a:r>
                    </a:p>
                  </a:txBody>
                  <a:tcPr marL="74049" marR="74049" marT="37024" marB="37024"/>
                </a:tc>
                <a:tc>
                  <a:txBody>
                    <a:bodyPr/>
                    <a:lstStyle/>
                    <a:p>
                      <a:pPr algn="ctr"/>
                      <a:r>
                        <a:rPr lang="en-US" sz="1600"/>
                        <a:t>9</a:t>
                      </a:r>
                    </a:p>
                  </a:txBody>
                  <a:tcPr marL="74049" marR="74049" marT="37024" marB="37024"/>
                </a:tc>
                <a:tc>
                  <a:txBody>
                    <a:bodyPr/>
                    <a:lstStyle/>
                    <a:p>
                      <a:pPr algn="ctr"/>
                      <a:r>
                        <a:rPr lang="en-US" sz="1600"/>
                        <a:t>30</a:t>
                      </a:r>
                    </a:p>
                  </a:txBody>
                  <a:tcPr marL="74049" marR="74049" marT="37024" marB="37024"/>
                </a:tc>
                <a:extLst>
                  <a:ext uri="{0D108BD9-81ED-4DB2-BD59-A6C34878D82A}">
                    <a16:rowId xmlns:a16="http://schemas.microsoft.com/office/drawing/2014/main" val="2479477066"/>
                  </a:ext>
                </a:extLst>
              </a:tr>
              <a:tr h="350499">
                <a:tc>
                  <a:txBody>
                    <a:bodyPr/>
                    <a:lstStyle/>
                    <a:p>
                      <a:r>
                        <a:rPr lang="en-US" sz="1600"/>
                        <a:t>Substance use</a:t>
                      </a:r>
                    </a:p>
                  </a:txBody>
                  <a:tcPr marL="74049" marR="74049" marT="37024" marB="37024"/>
                </a:tc>
                <a:tc>
                  <a:txBody>
                    <a:bodyPr/>
                    <a:lstStyle/>
                    <a:p>
                      <a:pPr algn="ctr"/>
                      <a:r>
                        <a:rPr lang="en-US" sz="1600"/>
                        <a:t>20</a:t>
                      </a:r>
                    </a:p>
                  </a:txBody>
                  <a:tcPr marL="74049" marR="74049" marT="37024" marB="37024"/>
                </a:tc>
                <a:tc>
                  <a:txBody>
                    <a:bodyPr/>
                    <a:lstStyle/>
                    <a:p>
                      <a:pPr algn="ctr"/>
                      <a:r>
                        <a:rPr lang="en-US" sz="1600"/>
                        <a:t>9</a:t>
                      </a:r>
                    </a:p>
                  </a:txBody>
                  <a:tcPr marL="74049" marR="74049" marT="37024" marB="37024"/>
                </a:tc>
                <a:tc>
                  <a:txBody>
                    <a:bodyPr/>
                    <a:lstStyle/>
                    <a:p>
                      <a:pPr algn="ctr"/>
                      <a:r>
                        <a:rPr lang="en-US" sz="1600"/>
                        <a:t>11</a:t>
                      </a:r>
                    </a:p>
                  </a:txBody>
                  <a:tcPr marL="74049" marR="74049" marT="37024" marB="37024"/>
                </a:tc>
                <a:tc>
                  <a:txBody>
                    <a:bodyPr/>
                    <a:lstStyle/>
                    <a:p>
                      <a:pPr algn="ctr"/>
                      <a:r>
                        <a:rPr lang="en-US" sz="1600"/>
                        <a:t>40</a:t>
                      </a:r>
                    </a:p>
                  </a:txBody>
                  <a:tcPr marL="74049" marR="74049" marT="37024" marB="37024"/>
                </a:tc>
                <a:extLst>
                  <a:ext uri="{0D108BD9-81ED-4DB2-BD59-A6C34878D82A}">
                    <a16:rowId xmlns:a16="http://schemas.microsoft.com/office/drawing/2014/main" val="1166514349"/>
                  </a:ext>
                </a:extLst>
              </a:tr>
              <a:tr h="350499">
                <a:tc>
                  <a:txBody>
                    <a:bodyPr/>
                    <a:lstStyle/>
                    <a:p>
                      <a:r>
                        <a:rPr lang="en-US" sz="1600"/>
                        <a:t>Mental health</a:t>
                      </a:r>
                    </a:p>
                  </a:txBody>
                  <a:tcPr marL="74049" marR="74049" marT="37024" marB="37024"/>
                </a:tc>
                <a:tc>
                  <a:txBody>
                    <a:bodyPr/>
                    <a:lstStyle/>
                    <a:p>
                      <a:pPr algn="ctr"/>
                      <a:r>
                        <a:rPr lang="en-US" sz="1600"/>
                        <a:t>44</a:t>
                      </a:r>
                    </a:p>
                  </a:txBody>
                  <a:tcPr marL="74049" marR="74049" marT="37024" marB="37024"/>
                </a:tc>
                <a:tc>
                  <a:txBody>
                    <a:bodyPr/>
                    <a:lstStyle/>
                    <a:p>
                      <a:pPr algn="ctr"/>
                      <a:r>
                        <a:rPr lang="en-US" sz="1600"/>
                        <a:t>17</a:t>
                      </a:r>
                    </a:p>
                  </a:txBody>
                  <a:tcPr marL="74049" marR="74049" marT="37024" marB="37024"/>
                </a:tc>
                <a:tc>
                  <a:txBody>
                    <a:bodyPr/>
                    <a:lstStyle/>
                    <a:p>
                      <a:pPr algn="ctr"/>
                      <a:r>
                        <a:rPr lang="en-US" sz="1600"/>
                        <a:t>23</a:t>
                      </a:r>
                    </a:p>
                  </a:txBody>
                  <a:tcPr marL="74049" marR="74049" marT="37024" marB="37024"/>
                </a:tc>
                <a:tc>
                  <a:txBody>
                    <a:bodyPr/>
                    <a:lstStyle/>
                    <a:p>
                      <a:pPr algn="ctr"/>
                      <a:r>
                        <a:rPr lang="en-US" sz="1600"/>
                        <a:t>84</a:t>
                      </a:r>
                    </a:p>
                  </a:txBody>
                  <a:tcPr marL="74049" marR="74049" marT="37024" marB="37024"/>
                </a:tc>
                <a:extLst>
                  <a:ext uri="{0D108BD9-81ED-4DB2-BD59-A6C34878D82A}">
                    <a16:rowId xmlns:a16="http://schemas.microsoft.com/office/drawing/2014/main" val="1135247915"/>
                  </a:ext>
                </a:extLst>
              </a:tr>
              <a:tr h="350499">
                <a:tc>
                  <a:txBody>
                    <a:bodyPr/>
                    <a:lstStyle/>
                    <a:p>
                      <a:r>
                        <a:rPr lang="en-US" sz="1600"/>
                        <a:t>Domestic violence*</a:t>
                      </a:r>
                    </a:p>
                  </a:txBody>
                  <a:tcPr marL="74049" marR="74049" marT="37024" marB="37024"/>
                </a:tc>
                <a:tc>
                  <a:txBody>
                    <a:bodyPr/>
                    <a:lstStyle/>
                    <a:p>
                      <a:pPr algn="ctr"/>
                      <a:r>
                        <a:rPr lang="en-US" sz="1600"/>
                        <a:t>26</a:t>
                      </a:r>
                    </a:p>
                  </a:txBody>
                  <a:tcPr marL="74049" marR="74049" marT="37024" marB="37024"/>
                </a:tc>
                <a:tc>
                  <a:txBody>
                    <a:bodyPr/>
                    <a:lstStyle/>
                    <a:p>
                      <a:pPr algn="ctr"/>
                      <a:r>
                        <a:rPr lang="en-US" sz="1600"/>
                        <a:t>16</a:t>
                      </a:r>
                    </a:p>
                  </a:txBody>
                  <a:tcPr marL="74049" marR="74049" marT="37024" marB="37024"/>
                </a:tc>
                <a:tc>
                  <a:txBody>
                    <a:bodyPr/>
                    <a:lstStyle/>
                    <a:p>
                      <a:pPr algn="ctr"/>
                      <a:r>
                        <a:rPr lang="en-US" sz="1600"/>
                        <a:t>5</a:t>
                      </a:r>
                    </a:p>
                  </a:txBody>
                  <a:tcPr marL="74049" marR="74049" marT="37024" marB="37024"/>
                </a:tc>
                <a:tc>
                  <a:txBody>
                    <a:bodyPr/>
                    <a:lstStyle/>
                    <a:p>
                      <a:pPr algn="ctr"/>
                      <a:r>
                        <a:rPr lang="en-US" sz="1600"/>
                        <a:t>47</a:t>
                      </a:r>
                    </a:p>
                  </a:txBody>
                  <a:tcPr marL="74049" marR="74049" marT="37024" marB="37024"/>
                </a:tc>
                <a:extLst>
                  <a:ext uri="{0D108BD9-81ED-4DB2-BD59-A6C34878D82A}">
                    <a16:rowId xmlns:a16="http://schemas.microsoft.com/office/drawing/2014/main" val="1734304119"/>
                  </a:ext>
                </a:extLst>
              </a:tr>
            </a:tbl>
          </a:graphicData>
        </a:graphic>
      </p:graphicFrame>
    </p:spTree>
    <p:extLst>
      <p:ext uri="{BB962C8B-B14F-4D97-AF65-F5344CB8AC3E}">
        <p14:creationId xmlns:p14="http://schemas.microsoft.com/office/powerpoint/2010/main" val="2055913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2022 Point-in-time count: Overview</a:t>
            </a: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623072310"/>
              </p:ext>
            </p:extLst>
          </p:nvPr>
        </p:nvGraphicFramePr>
        <p:xfrm>
          <a:off x="644056" y="2196316"/>
          <a:ext cx="10927831" cy="4025336"/>
        </p:xfrm>
        <a:graphic>
          <a:graphicData uri="http://schemas.openxmlformats.org/drawingml/2006/table">
            <a:tbl>
              <a:tblPr firstRow="1" bandRow="1">
                <a:tableStyleId>{5C22544A-7EE6-4342-B048-85BDC9FD1C3A}</a:tableStyleId>
              </a:tblPr>
              <a:tblGrid>
                <a:gridCol w="2652346">
                  <a:extLst>
                    <a:ext uri="{9D8B030D-6E8A-4147-A177-3AD203B41FA5}">
                      <a16:colId xmlns:a16="http://schemas.microsoft.com/office/drawing/2014/main" val="2974846967"/>
                    </a:ext>
                  </a:extLst>
                </a:gridCol>
                <a:gridCol w="1660952">
                  <a:extLst>
                    <a:ext uri="{9D8B030D-6E8A-4147-A177-3AD203B41FA5}">
                      <a16:colId xmlns:a16="http://schemas.microsoft.com/office/drawing/2014/main" val="3523152937"/>
                    </a:ext>
                  </a:extLst>
                </a:gridCol>
                <a:gridCol w="1878859">
                  <a:extLst>
                    <a:ext uri="{9D8B030D-6E8A-4147-A177-3AD203B41FA5}">
                      <a16:colId xmlns:a16="http://schemas.microsoft.com/office/drawing/2014/main" val="3064287729"/>
                    </a:ext>
                  </a:extLst>
                </a:gridCol>
                <a:gridCol w="1878859">
                  <a:extLst>
                    <a:ext uri="{9D8B030D-6E8A-4147-A177-3AD203B41FA5}">
                      <a16:colId xmlns:a16="http://schemas.microsoft.com/office/drawing/2014/main" val="2360674262"/>
                    </a:ext>
                  </a:extLst>
                </a:gridCol>
                <a:gridCol w="1537479">
                  <a:extLst>
                    <a:ext uri="{9D8B030D-6E8A-4147-A177-3AD203B41FA5}">
                      <a16:colId xmlns:a16="http://schemas.microsoft.com/office/drawing/2014/main" val="3136327651"/>
                    </a:ext>
                  </a:extLst>
                </a:gridCol>
                <a:gridCol w="1319336">
                  <a:extLst>
                    <a:ext uri="{9D8B030D-6E8A-4147-A177-3AD203B41FA5}">
                      <a16:colId xmlns:a16="http://schemas.microsoft.com/office/drawing/2014/main" val="3474487861"/>
                    </a:ext>
                  </a:extLst>
                </a:gridCol>
              </a:tblGrid>
              <a:tr h="533826">
                <a:tc>
                  <a:txBody>
                    <a:bodyPr/>
                    <a:lstStyle/>
                    <a:p>
                      <a:endParaRPr lang="en-US" sz="1400"/>
                    </a:p>
                  </a:txBody>
                  <a:tcPr marL="72139" marR="72139" marT="36069" marB="36069"/>
                </a:tc>
                <a:tc>
                  <a:txBody>
                    <a:bodyPr/>
                    <a:lstStyle/>
                    <a:p>
                      <a:pPr algn="ctr"/>
                      <a:r>
                        <a:rPr lang="en-US" sz="1400"/>
                        <a:t>Regional pop. est. **** </a:t>
                      </a:r>
                    </a:p>
                  </a:txBody>
                  <a:tcPr marL="72139" marR="72139" marT="36069" marB="36069"/>
                </a:tc>
                <a:tc>
                  <a:txBody>
                    <a:bodyPr/>
                    <a:lstStyle/>
                    <a:p>
                      <a:pPr algn="ctr"/>
                      <a:r>
                        <a:rPr lang="en-US" sz="1400"/>
                        <a:t>Emergency shelter (n=165)</a:t>
                      </a:r>
                    </a:p>
                  </a:txBody>
                  <a:tcPr marL="72139" marR="72139" marT="36069" marB="36069"/>
                </a:tc>
                <a:tc>
                  <a:txBody>
                    <a:bodyPr/>
                    <a:lstStyle/>
                    <a:p>
                      <a:pPr algn="ctr"/>
                      <a:r>
                        <a:rPr lang="en-US" sz="1400"/>
                        <a:t>Transitional shelter (n=78)</a:t>
                      </a:r>
                    </a:p>
                  </a:txBody>
                  <a:tcPr marL="72139" marR="72139" marT="36069" marB="36069"/>
                </a:tc>
                <a:tc>
                  <a:txBody>
                    <a:bodyPr/>
                    <a:lstStyle/>
                    <a:p>
                      <a:pPr algn="ctr"/>
                      <a:r>
                        <a:rPr lang="en-US" sz="1400"/>
                        <a:t>Unsheltered (n=100)</a:t>
                      </a:r>
                    </a:p>
                  </a:txBody>
                  <a:tcPr marL="72139" marR="72139" marT="36069" marB="36069"/>
                </a:tc>
                <a:tc>
                  <a:txBody>
                    <a:bodyPr/>
                    <a:lstStyle/>
                    <a:p>
                      <a:pPr algn="ctr"/>
                      <a:r>
                        <a:rPr lang="en-US" sz="1400"/>
                        <a:t>Total </a:t>
                      </a:r>
                    </a:p>
                    <a:p>
                      <a:pPr algn="ctr"/>
                      <a:r>
                        <a:rPr lang="en-US" sz="1400"/>
                        <a:t>(n=343)</a:t>
                      </a:r>
                    </a:p>
                  </a:txBody>
                  <a:tcPr marL="72139" marR="72139" marT="36069" marB="36069"/>
                </a:tc>
                <a:extLst>
                  <a:ext uri="{0D108BD9-81ED-4DB2-BD59-A6C34878D82A}">
                    <a16:rowId xmlns:a16="http://schemas.microsoft.com/office/drawing/2014/main" val="810122074"/>
                  </a:ext>
                </a:extLst>
              </a:tr>
              <a:tr h="317410">
                <a:tc>
                  <a:txBody>
                    <a:bodyPr/>
                    <a:lstStyle/>
                    <a:p>
                      <a:r>
                        <a:rPr lang="en-US" sz="1400" dirty="0"/>
                        <a:t>Male</a:t>
                      </a:r>
                    </a:p>
                  </a:txBody>
                  <a:tcPr marL="72139" marR="72139" marT="36069" marB="36069"/>
                </a:tc>
                <a:tc>
                  <a:txBody>
                    <a:bodyPr/>
                    <a:lstStyle/>
                    <a:p>
                      <a:pPr algn="ctr"/>
                      <a:endParaRPr lang="en-US" sz="1400"/>
                    </a:p>
                  </a:txBody>
                  <a:tcPr marL="72139" marR="72139" marT="36069" marB="36069"/>
                </a:tc>
                <a:tc>
                  <a:txBody>
                    <a:bodyPr/>
                    <a:lstStyle/>
                    <a:p>
                      <a:pPr algn="ctr"/>
                      <a:r>
                        <a:rPr lang="en-US" sz="1400"/>
                        <a:t>103 (62%)</a:t>
                      </a:r>
                    </a:p>
                  </a:txBody>
                  <a:tcPr marL="72139" marR="72139" marT="36069" marB="36069"/>
                </a:tc>
                <a:tc>
                  <a:txBody>
                    <a:bodyPr/>
                    <a:lstStyle/>
                    <a:p>
                      <a:pPr algn="ctr"/>
                      <a:r>
                        <a:rPr lang="en-US" sz="1400"/>
                        <a:t>39 (50%)</a:t>
                      </a:r>
                    </a:p>
                  </a:txBody>
                  <a:tcPr marL="72139" marR="72139" marT="36069" marB="36069"/>
                </a:tc>
                <a:tc>
                  <a:txBody>
                    <a:bodyPr/>
                    <a:lstStyle/>
                    <a:p>
                      <a:pPr algn="ctr"/>
                      <a:r>
                        <a:rPr lang="en-US" sz="1400"/>
                        <a:t>74 (74%)</a:t>
                      </a:r>
                    </a:p>
                  </a:txBody>
                  <a:tcPr marL="72139" marR="72139" marT="36069" marB="36069"/>
                </a:tc>
                <a:tc>
                  <a:txBody>
                    <a:bodyPr/>
                    <a:lstStyle/>
                    <a:p>
                      <a:pPr algn="ctr"/>
                      <a:r>
                        <a:rPr lang="en-US" sz="1400"/>
                        <a:t>216 (63%)</a:t>
                      </a:r>
                    </a:p>
                  </a:txBody>
                  <a:tcPr marL="72139" marR="72139" marT="36069" marB="36069"/>
                </a:tc>
                <a:extLst>
                  <a:ext uri="{0D108BD9-81ED-4DB2-BD59-A6C34878D82A}">
                    <a16:rowId xmlns:a16="http://schemas.microsoft.com/office/drawing/2014/main" val="2045318907"/>
                  </a:ext>
                </a:extLst>
              </a:tr>
              <a:tr h="317410">
                <a:tc>
                  <a:txBody>
                    <a:bodyPr/>
                    <a:lstStyle/>
                    <a:p>
                      <a:r>
                        <a:rPr lang="en-US" sz="1400"/>
                        <a:t>Female</a:t>
                      </a:r>
                    </a:p>
                  </a:txBody>
                  <a:tcPr marL="72139" marR="72139" marT="36069" marB="36069"/>
                </a:tc>
                <a:tc>
                  <a:txBody>
                    <a:bodyPr/>
                    <a:lstStyle/>
                    <a:p>
                      <a:pPr algn="ctr"/>
                      <a:endParaRPr lang="en-US" sz="1400"/>
                    </a:p>
                  </a:txBody>
                  <a:tcPr marL="72139" marR="72139" marT="36069" marB="36069"/>
                </a:tc>
                <a:tc>
                  <a:txBody>
                    <a:bodyPr/>
                    <a:lstStyle/>
                    <a:p>
                      <a:pPr algn="ctr"/>
                      <a:r>
                        <a:rPr lang="en-US" sz="1400"/>
                        <a:t>59 (36%)</a:t>
                      </a:r>
                    </a:p>
                  </a:txBody>
                  <a:tcPr marL="72139" marR="72139" marT="36069" marB="36069"/>
                </a:tc>
                <a:tc>
                  <a:txBody>
                    <a:bodyPr/>
                    <a:lstStyle/>
                    <a:p>
                      <a:pPr algn="ctr"/>
                      <a:r>
                        <a:rPr lang="en-US" sz="1400"/>
                        <a:t>39 (50%)</a:t>
                      </a:r>
                    </a:p>
                  </a:txBody>
                  <a:tcPr marL="72139" marR="72139" marT="36069" marB="36069"/>
                </a:tc>
                <a:tc>
                  <a:txBody>
                    <a:bodyPr/>
                    <a:lstStyle/>
                    <a:p>
                      <a:pPr algn="ctr"/>
                      <a:r>
                        <a:rPr lang="en-US" sz="1400"/>
                        <a:t>25 (25%)</a:t>
                      </a:r>
                    </a:p>
                  </a:txBody>
                  <a:tcPr marL="72139" marR="72139" marT="36069" marB="36069"/>
                </a:tc>
                <a:tc>
                  <a:txBody>
                    <a:bodyPr/>
                    <a:lstStyle/>
                    <a:p>
                      <a:pPr algn="ctr"/>
                      <a:r>
                        <a:rPr lang="en-US" sz="1400"/>
                        <a:t>123 (36%)</a:t>
                      </a:r>
                    </a:p>
                  </a:txBody>
                  <a:tcPr marL="72139" marR="72139" marT="36069" marB="36069"/>
                </a:tc>
                <a:extLst>
                  <a:ext uri="{0D108BD9-81ED-4DB2-BD59-A6C34878D82A}">
                    <a16:rowId xmlns:a16="http://schemas.microsoft.com/office/drawing/2014/main" val="2479477066"/>
                  </a:ext>
                </a:extLst>
              </a:tr>
              <a:tr h="317410">
                <a:tc>
                  <a:txBody>
                    <a:bodyPr/>
                    <a:lstStyle/>
                    <a:p>
                      <a:r>
                        <a:rPr lang="en-US" sz="1400"/>
                        <a:t>Transgender*</a:t>
                      </a:r>
                    </a:p>
                  </a:txBody>
                  <a:tcPr marL="72139" marR="72139" marT="36069" marB="36069"/>
                </a:tc>
                <a:tc>
                  <a:txBody>
                    <a:bodyPr/>
                    <a:lstStyle/>
                    <a:p>
                      <a:pPr algn="ctr"/>
                      <a:endParaRPr lang="en-US" sz="1400"/>
                    </a:p>
                  </a:txBody>
                  <a:tcPr marL="72139" marR="72139" marT="36069" marB="36069"/>
                </a:tc>
                <a:tc>
                  <a:txBody>
                    <a:bodyPr/>
                    <a:lstStyle/>
                    <a:p>
                      <a:pPr algn="ctr"/>
                      <a:r>
                        <a:rPr lang="en-US" sz="1400"/>
                        <a:t>3 (2%)</a:t>
                      </a:r>
                    </a:p>
                  </a:txBody>
                  <a:tcPr marL="72139" marR="72139" marT="36069" marB="36069"/>
                </a:tc>
                <a:tc>
                  <a:txBody>
                    <a:bodyPr/>
                    <a:lstStyle/>
                    <a:p>
                      <a:pPr algn="ctr"/>
                      <a:r>
                        <a:rPr lang="en-US" sz="1400"/>
                        <a:t>0%</a:t>
                      </a:r>
                    </a:p>
                  </a:txBody>
                  <a:tcPr marL="72139" marR="72139" marT="36069" marB="36069"/>
                </a:tc>
                <a:tc>
                  <a:txBody>
                    <a:bodyPr/>
                    <a:lstStyle/>
                    <a:p>
                      <a:pPr algn="ctr"/>
                      <a:r>
                        <a:rPr lang="en-US" sz="1400"/>
                        <a:t>1 (1%)</a:t>
                      </a:r>
                    </a:p>
                  </a:txBody>
                  <a:tcPr marL="72139" marR="72139" marT="36069" marB="36069"/>
                </a:tc>
                <a:tc>
                  <a:txBody>
                    <a:bodyPr/>
                    <a:lstStyle/>
                    <a:p>
                      <a:pPr algn="ctr"/>
                      <a:r>
                        <a:rPr lang="en-US" sz="1400"/>
                        <a:t>4 (1%)</a:t>
                      </a:r>
                    </a:p>
                  </a:txBody>
                  <a:tcPr marL="72139" marR="72139" marT="36069" marB="36069"/>
                </a:tc>
                <a:extLst>
                  <a:ext uri="{0D108BD9-81ED-4DB2-BD59-A6C34878D82A}">
                    <a16:rowId xmlns:a16="http://schemas.microsoft.com/office/drawing/2014/main" val="1166514349"/>
                  </a:ext>
                </a:extLst>
              </a:tr>
              <a:tr h="317410">
                <a:tc>
                  <a:txBody>
                    <a:bodyPr/>
                    <a:lstStyle/>
                    <a:p>
                      <a:r>
                        <a:rPr lang="en-US" sz="1400"/>
                        <a:t>LGBTQ identification ***</a:t>
                      </a:r>
                    </a:p>
                  </a:txBody>
                  <a:tcPr marL="72139" marR="72139" marT="36069" marB="36069"/>
                </a:tc>
                <a:tc>
                  <a:txBody>
                    <a:bodyPr/>
                    <a:lstStyle/>
                    <a:p>
                      <a:pPr algn="ctr"/>
                      <a:endParaRPr lang="en-US" sz="1400"/>
                    </a:p>
                  </a:txBody>
                  <a:tcPr marL="72139" marR="72139" marT="36069" marB="36069"/>
                </a:tc>
                <a:tc>
                  <a:txBody>
                    <a:bodyPr/>
                    <a:lstStyle/>
                    <a:p>
                      <a:pPr algn="ctr"/>
                      <a:r>
                        <a:rPr lang="en-US" sz="1400"/>
                        <a:t>8 (9%)</a:t>
                      </a:r>
                    </a:p>
                  </a:txBody>
                  <a:tcPr marL="72139" marR="72139" marT="36069" marB="36069"/>
                </a:tc>
                <a:tc>
                  <a:txBody>
                    <a:bodyPr/>
                    <a:lstStyle/>
                    <a:p>
                      <a:pPr algn="ctr"/>
                      <a:r>
                        <a:rPr lang="en-US" sz="1400"/>
                        <a:t>0</a:t>
                      </a:r>
                    </a:p>
                  </a:txBody>
                  <a:tcPr marL="72139" marR="72139" marT="36069" marB="36069"/>
                </a:tc>
                <a:tc>
                  <a:txBody>
                    <a:bodyPr/>
                    <a:lstStyle/>
                    <a:p>
                      <a:pPr algn="ctr"/>
                      <a:r>
                        <a:rPr lang="en-US" sz="1400"/>
                        <a:t>3 (5%)</a:t>
                      </a:r>
                    </a:p>
                  </a:txBody>
                  <a:tcPr marL="72139" marR="72139" marT="36069" marB="36069"/>
                </a:tc>
                <a:tc>
                  <a:txBody>
                    <a:bodyPr/>
                    <a:lstStyle/>
                    <a:p>
                      <a:pPr algn="ctr"/>
                      <a:r>
                        <a:rPr lang="en-US" sz="1400"/>
                        <a:t>11 (7%)</a:t>
                      </a:r>
                    </a:p>
                  </a:txBody>
                  <a:tcPr marL="72139" marR="72139" marT="36069" marB="36069"/>
                </a:tc>
                <a:extLst>
                  <a:ext uri="{0D108BD9-81ED-4DB2-BD59-A6C34878D82A}">
                    <a16:rowId xmlns:a16="http://schemas.microsoft.com/office/drawing/2014/main" val="553374399"/>
                  </a:ext>
                </a:extLst>
              </a:tr>
              <a:tr h="317410">
                <a:tc>
                  <a:txBody>
                    <a:bodyPr/>
                    <a:lstStyle/>
                    <a:p>
                      <a:r>
                        <a:rPr lang="en-US" sz="1400"/>
                        <a:t>Hispanic</a:t>
                      </a:r>
                    </a:p>
                  </a:txBody>
                  <a:tcPr marL="72139" marR="72139" marT="36069" marB="36069"/>
                </a:tc>
                <a:tc>
                  <a:txBody>
                    <a:bodyPr/>
                    <a:lstStyle/>
                    <a:p>
                      <a:pPr algn="ctr"/>
                      <a:r>
                        <a:rPr lang="en-US" sz="1400"/>
                        <a:t>16%</a:t>
                      </a:r>
                    </a:p>
                  </a:txBody>
                  <a:tcPr marL="72139" marR="72139" marT="36069" marB="36069"/>
                </a:tc>
                <a:tc>
                  <a:txBody>
                    <a:bodyPr/>
                    <a:lstStyle/>
                    <a:p>
                      <a:pPr algn="ctr"/>
                      <a:r>
                        <a:rPr lang="en-US" sz="1400"/>
                        <a:t>10%</a:t>
                      </a:r>
                    </a:p>
                  </a:txBody>
                  <a:tcPr marL="72139" marR="72139" marT="36069" marB="36069"/>
                </a:tc>
                <a:tc>
                  <a:txBody>
                    <a:bodyPr/>
                    <a:lstStyle/>
                    <a:p>
                      <a:pPr algn="ctr"/>
                      <a:r>
                        <a:rPr lang="en-US" sz="1400"/>
                        <a:t>14%</a:t>
                      </a:r>
                    </a:p>
                  </a:txBody>
                  <a:tcPr marL="72139" marR="72139" marT="36069" marB="36069"/>
                </a:tc>
                <a:tc>
                  <a:txBody>
                    <a:bodyPr/>
                    <a:lstStyle/>
                    <a:p>
                      <a:pPr algn="ctr"/>
                      <a:r>
                        <a:rPr lang="en-US" sz="1400"/>
                        <a:t>4%</a:t>
                      </a:r>
                    </a:p>
                  </a:txBody>
                  <a:tcPr marL="72139" marR="72139" marT="36069" marB="36069"/>
                </a:tc>
                <a:tc>
                  <a:txBody>
                    <a:bodyPr/>
                    <a:lstStyle/>
                    <a:p>
                      <a:pPr algn="ctr"/>
                      <a:r>
                        <a:rPr lang="en-US" sz="1400"/>
                        <a:t>32 (9%)</a:t>
                      </a:r>
                    </a:p>
                  </a:txBody>
                  <a:tcPr marL="72139" marR="72139" marT="36069" marB="36069"/>
                </a:tc>
                <a:extLst>
                  <a:ext uri="{0D108BD9-81ED-4DB2-BD59-A6C34878D82A}">
                    <a16:rowId xmlns:a16="http://schemas.microsoft.com/office/drawing/2014/main" val="1135247915"/>
                  </a:ext>
                </a:extLst>
              </a:tr>
              <a:tr h="317410">
                <a:tc>
                  <a:txBody>
                    <a:bodyPr/>
                    <a:lstStyle/>
                    <a:p>
                      <a:r>
                        <a:rPr lang="en-US" sz="1400"/>
                        <a:t>AI/AN/Indigenous</a:t>
                      </a:r>
                    </a:p>
                  </a:txBody>
                  <a:tcPr marL="72139" marR="72139" marT="36069" marB="36069"/>
                </a:tc>
                <a:tc>
                  <a:txBody>
                    <a:bodyPr/>
                    <a:lstStyle/>
                    <a:p>
                      <a:pPr algn="ctr"/>
                      <a:r>
                        <a:rPr lang="en-US" sz="1400"/>
                        <a:t>3%</a:t>
                      </a:r>
                    </a:p>
                  </a:txBody>
                  <a:tcPr marL="72139" marR="72139" marT="36069" marB="36069"/>
                </a:tc>
                <a:tc>
                  <a:txBody>
                    <a:bodyPr/>
                    <a:lstStyle/>
                    <a:p>
                      <a:pPr algn="ctr"/>
                      <a:r>
                        <a:rPr lang="en-US" sz="1400"/>
                        <a:t>3%</a:t>
                      </a:r>
                    </a:p>
                  </a:txBody>
                  <a:tcPr marL="72139" marR="72139" marT="36069" marB="36069"/>
                </a:tc>
                <a:tc>
                  <a:txBody>
                    <a:bodyPr/>
                    <a:lstStyle/>
                    <a:p>
                      <a:pPr algn="ctr"/>
                      <a:r>
                        <a:rPr lang="en-US" sz="1400"/>
                        <a:t>1%</a:t>
                      </a:r>
                    </a:p>
                  </a:txBody>
                  <a:tcPr marL="72139" marR="72139" marT="36069" marB="36069"/>
                </a:tc>
                <a:tc>
                  <a:txBody>
                    <a:bodyPr/>
                    <a:lstStyle/>
                    <a:p>
                      <a:pPr algn="ctr"/>
                      <a:r>
                        <a:rPr lang="en-US" sz="1400"/>
                        <a:t>4%</a:t>
                      </a:r>
                    </a:p>
                  </a:txBody>
                  <a:tcPr marL="72139" marR="72139" marT="36069" marB="36069"/>
                </a:tc>
                <a:tc>
                  <a:txBody>
                    <a:bodyPr/>
                    <a:lstStyle/>
                    <a:p>
                      <a:pPr algn="ctr"/>
                      <a:r>
                        <a:rPr lang="en-US" sz="1400"/>
                        <a:t>10 (3%)</a:t>
                      </a:r>
                    </a:p>
                  </a:txBody>
                  <a:tcPr marL="72139" marR="72139" marT="36069" marB="36069"/>
                </a:tc>
                <a:extLst>
                  <a:ext uri="{0D108BD9-81ED-4DB2-BD59-A6C34878D82A}">
                    <a16:rowId xmlns:a16="http://schemas.microsoft.com/office/drawing/2014/main" val="1314060960"/>
                  </a:ext>
                </a:extLst>
              </a:tr>
              <a:tr h="317410">
                <a:tc>
                  <a:txBody>
                    <a:bodyPr/>
                    <a:lstStyle/>
                    <a:p>
                      <a:r>
                        <a:rPr lang="en-US" sz="1400"/>
                        <a:t>Asian</a:t>
                      </a:r>
                    </a:p>
                  </a:txBody>
                  <a:tcPr marL="72139" marR="72139" marT="36069" marB="36069"/>
                </a:tc>
                <a:tc>
                  <a:txBody>
                    <a:bodyPr/>
                    <a:lstStyle/>
                    <a:p>
                      <a:pPr algn="ctr"/>
                      <a:r>
                        <a:rPr lang="en-US" sz="1400"/>
                        <a:t>4%</a:t>
                      </a:r>
                    </a:p>
                  </a:txBody>
                  <a:tcPr marL="72139" marR="72139" marT="36069" marB="36069"/>
                </a:tc>
                <a:tc>
                  <a:txBody>
                    <a:bodyPr/>
                    <a:lstStyle/>
                    <a:p>
                      <a:pPr algn="ctr"/>
                      <a:r>
                        <a:rPr lang="en-US" sz="1400"/>
                        <a:t>2%</a:t>
                      </a:r>
                    </a:p>
                  </a:txBody>
                  <a:tcPr marL="72139" marR="72139" marT="36069" marB="36069"/>
                </a:tc>
                <a:tc>
                  <a:txBody>
                    <a:bodyPr/>
                    <a:lstStyle/>
                    <a:p>
                      <a:pPr algn="ctr"/>
                      <a:r>
                        <a:rPr lang="en-US" sz="1400"/>
                        <a:t>0 %</a:t>
                      </a:r>
                    </a:p>
                  </a:txBody>
                  <a:tcPr marL="72139" marR="72139" marT="36069" marB="36069"/>
                </a:tc>
                <a:tc>
                  <a:txBody>
                    <a:bodyPr/>
                    <a:lstStyle/>
                    <a:p>
                      <a:pPr algn="ctr"/>
                      <a:r>
                        <a:rPr lang="en-US" sz="1400"/>
                        <a:t>0%</a:t>
                      </a:r>
                    </a:p>
                  </a:txBody>
                  <a:tcPr marL="72139" marR="72139" marT="36069" marB="36069"/>
                </a:tc>
                <a:tc>
                  <a:txBody>
                    <a:bodyPr/>
                    <a:lstStyle/>
                    <a:p>
                      <a:pPr algn="ctr"/>
                      <a:r>
                        <a:rPr lang="en-US" sz="1400"/>
                        <a:t>4 (1%)</a:t>
                      </a:r>
                    </a:p>
                  </a:txBody>
                  <a:tcPr marL="72139" marR="72139" marT="36069" marB="36069"/>
                </a:tc>
                <a:extLst>
                  <a:ext uri="{0D108BD9-81ED-4DB2-BD59-A6C34878D82A}">
                    <a16:rowId xmlns:a16="http://schemas.microsoft.com/office/drawing/2014/main" val="3667968548"/>
                  </a:ext>
                </a:extLst>
              </a:tr>
              <a:tr h="317410">
                <a:tc>
                  <a:txBody>
                    <a:bodyPr/>
                    <a:lstStyle/>
                    <a:p>
                      <a:r>
                        <a:rPr lang="en-US" sz="1400"/>
                        <a:t>Black/African American</a:t>
                      </a:r>
                    </a:p>
                  </a:txBody>
                  <a:tcPr marL="72139" marR="72139" marT="36069" marB="36069"/>
                </a:tc>
                <a:tc>
                  <a:txBody>
                    <a:bodyPr/>
                    <a:lstStyle/>
                    <a:p>
                      <a:pPr algn="ctr"/>
                      <a:r>
                        <a:rPr lang="en-US" sz="1400"/>
                        <a:t>3%</a:t>
                      </a:r>
                    </a:p>
                  </a:txBody>
                  <a:tcPr marL="72139" marR="72139" marT="36069" marB="36069"/>
                </a:tc>
                <a:tc>
                  <a:txBody>
                    <a:bodyPr/>
                    <a:lstStyle/>
                    <a:p>
                      <a:pPr algn="ctr"/>
                      <a:r>
                        <a:rPr lang="en-US" sz="1400"/>
                        <a:t>7%</a:t>
                      </a:r>
                    </a:p>
                  </a:txBody>
                  <a:tcPr marL="72139" marR="72139" marT="36069" marB="36069"/>
                </a:tc>
                <a:tc>
                  <a:txBody>
                    <a:bodyPr/>
                    <a:lstStyle/>
                    <a:p>
                      <a:pPr algn="ctr"/>
                      <a:r>
                        <a:rPr lang="en-US" sz="1400"/>
                        <a:t>36%</a:t>
                      </a:r>
                    </a:p>
                  </a:txBody>
                  <a:tcPr marL="72139" marR="72139" marT="36069" marB="36069"/>
                </a:tc>
                <a:tc>
                  <a:txBody>
                    <a:bodyPr/>
                    <a:lstStyle/>
                    <a:p>
                      <a:pPr algn="ctr"/>
                      <a:r>
                        <a:rPr lang="en-US" sz="1400"/>
                        <a:t>3%</a:t>
                      </a:r>
                    </a:p>
                  </a:txBody>
                  <a:tcPr marL="72139" marR="72139" marT="36069" marB="36069"/>
                </a:tc>
                <a:tc>
                  <a:txBody>
                    <a:bodyPr/>
                    <a:lstStyle/>
                    <a:p>
                      <a:pPr algn="ctr"/>
                      <a:r>
                        <a:rPr lang="en-US" sz="1400"/>
                        <a:t>42 (12%)</a:t>
                      </a:r>
                    </a:p>
                  </a:txBody>
                  <a:tcPr marL="72139" marR="72139" marT="36069" marB="36069"/>
                </a:tc>
                <a:extLst>
                  <a:ext uri="{0D108BD9-81ED-4DB2-BD59-A6C34878D82A}">
                    <a16:rowId xmlns:a16="http://schemas.microsoft.com/office/drawing/2014/main" val="295423007"/>
                  </a:ext>
                </a:extLst>
              </a:tr>
              <a:tr h="317410">
                <a:tc>
                  <a:txBody>
                    <a:bodyPr/>
                    <a:lstStyle/>
                    <a:p>
                      <a:r>
                        <a:rPr lang="en-US" sz="1400"/>
                        <a:t>Pacific Islander</a:t>
                      </a:r>
                    </a:p>
                  </a:txBody>
                  <a:tcPr marL="72139" marR="72139" marT="36069" marB="36069"/>
                </a:tc>
                <a:tc>
                  <a:txBody>
                    <a:bodyPr/>
                    <a:lstStyle/>
                    <a:p>
                      <a:pPr algn="ctr"/>
                      <a:r>
                        <a:rPr lang="en-US" sz="1400"/>
                        <a:t>2%</a:t>
                      </a:r>
                    </a:p>
                  </a:txBody>
                  <a:tcPr marL="72139" marR="72139" marT="36069" marB="36069"/>
                </a:tc>
                <a:tc>
                  <a:txBody>
                    <a:bodyPr/>
                    <a:lstStyle/>
                    <a:p>
                      <a:pPr algn="ctr"/>
                      <a:r>
                        <a:rPr lang="en-US" sz="1400"/>
                        <a:t>1%</a:t>
                      </a:r>
                    </a:p>
                  </a:txBody>
                  <a:tcPr marL="72139" marR="72139" marT="36069" marB="36069"/>
                </a:tc>
                <a:tc>
                  <a:txBody>
                    <a:bodyPr/>
                    <a:lstStyle/>
                    <a:p>
                      <a:pPr algn="ctr"/>
                      <a:r>
                        <a:rPr lang="en-US" sz="1400"/>
                        <a:t>0</a:t>
                      </a:r>
                    </a:p>
                  </a:txBody>
                  <a:tcPr marL="72139" marR="72139" marT="36069" marB="36069"/>
                </a:tc>
                <a:tc>
                  <a:txBody>
                    <a:bodyPr/>
                    <a:lstStyle/>
                    <a:p>
                      <a:pPr algn="ctr"/>
                      <a:r>
                        <a:rPr lang="en-US" sz="1400"/>
                        <a:t>1%</a:t>
                      </a:r>
                    </a:p>
                  </a:txBody>
                  <a:tcPr marL="72139" marR="72139" marT="36069" marB="36069"/>
                </a:tc>
                <a:tc>
                  <a:txBody>
                    <a:bodyPr/>
                    <a:lstStyle/>
                    <a:p>
                      <a:pPr algn="ctr"/>
                      <a:r>
                        <a:rPr lang="en-US" sz="1400"/>
                        <a:t>3 (1%)</a:t>
                      </a:r>
                    </a:p>
                  </a:txBody>
                  <a:tcPr marL="72139" marR="72139" marT="36069" marB="36069"/>
                </a:tc>
                <a:extLst>
                  <a:ext uri="{0D108BD9-81ED-4DB2-BD59-A6C34878D82A}">
                    <a16:rowId xmlns:a16="http://schemas.microsoft.com/office/drawing/2014/main" val="416954788"/>
                  </a:ext>
                </a:extLst>
              </a:tr>
              <a:tr h="317410">
                <a:tc>
                  <a:txBody>
                    <a:bodyPr/>
                    <a:lstStyle/>
                    <a:p>
                      <a:r>
                        <a:rPr lang="en-US" sz="1400"/>
                        <a:t>White**</a:t>
                      </a:r>
                    </a:p>
                  </a:txBody>
                  <a:tcPr marL="72139" marR="72139" marT="36069" marB="36069"/>
                </a:tc>
                <a:tc>
                  <a:txBody>
                    <a:bodyPr/>
                    <a:lstStyle/>
                    <a:p>
                      <a:pPr algn="ctr"/>
                      <a:r>
                        <a:rPr lang="en-US" sz="1400"/>
                        <a:t>86%</a:t>
                      </a:r>
                    </a:p>
                  </a:txBody>
                  <a:tcPr marL="72139" marR="72139" marT="36069" marB="36069"/>
                </a:tc>
                <a:tc>
                  <a:txBody>
                    <a:bodyPr/>
                    <a:lstStyle/>
                    <a:p>
                      <a:pPr algn="ctr"/>
                      <a:r>
                        <a:rPr lang="en-US" sz="1400"/>
                        <a:t>79%</a:t>
                      </a:r>
                    </a:p>
                  </a:txBody>
                  <a:tcPr marL="72139" marR="72139" marT="36069" marB="36069"/>
                </a:tc>
                <a:tc>
                  <a:txBody>
                    <a:bodyPr/>
                    <a:lstStyle/>
                    <a:p>
                      <a:pPr algn="ctr"/>
                      <a:r>
                        <a:rPr lang="en-US" sz="1400"/>
                        <a:t>58%</a:t>
                      </a:r>
                    </a:p>
                  </a:txBody>
                  <a:tcPr marL="72139" marR="72139" marT="36069" marB="36069"/>
                </a:tc>
                <a:tc>
                  <a:txBody>
                    <a:bodyPr/>
                    <a:lstStyle/>
                    <a:p>
                      <a:pPr algn="ctr"/>
                      <a:r>
                        <a:rPr lang="en-US" sz="1400"/>
                        <a:t>90%</a:t>
                      </a:r>
                    </a:p>
                  </a:txBody>
                  <a:tcPr marL="72139" marR="72139" marT="36069" marB="36069"/>
                </a:tc>
                <a:tc>
                  <a:txBody>
                    <a:bodyPr/>
                    <a:lstStyle/>
                    <a:p>
                      <a:pPr algn="ctr"/>
                      <a:r>
                        <a:rPr lang="en-US" sz="1400"/>
                        <a:t>266 (78%)</a:t>
                      </a:r>
                    </a:p>
                  </a:txBody>
                  <a:tcPr marL="72139" marR="72139" marT="36069" marB="36069"/>
                </a:tc>
                <a:extLst>
                  <a:ext uri="{0D108BD9-81ED-4DB2-BD59-A6C34878D82A}">
                    <a16:rowId xmlns:a16="http://schemas.microsoft.com/office/drawing/2014/main" val="2233754719"/>
                  </a:ext>
                </a:extLst>
              </a:tr>
              <a:tr h="317410">
                <a:tc>
                  <a:txBody>
                    <a:bodyPr/>
                    <a:lstStyle/>
                    <a:p>
                      <a:r>
                        <a:rPr lang="en-US" sz="1400"/>
                        <a:t>Multiple races</a:t>
                      </a:r>
                    </a:p>
                  </a:txBody>
                  <a:tcPr marL="72139" marR="72139" marT="36069" marB="36069"/>
                </a:tc>
                <a:tc>
                  <a:txBody>
                    <a:bodyPr/>
                    <a:lstStyle/>
                    <a:p>
                      <a:pPr algn="ctr"/>
                      <a:r>
                        <a:rPr lang="en-US" sz="1400"/>
                        <a:t>--</a:t>
                      </a:r>
                    </a:p>
                  </a:txBody>
                  <a:tcPr marL="72139" marR="72139" marT="36069" marB="36069"/>
                </a:tc>
                <a:tc>
                  <a:txBody>
                    <a:bodyPr/>
                    <a:lstStyle/>
                    <a:p>
                      <a:pPr algn="ctr"/>
                      <a:r>
                        <a:rPr lang="en-US" sz="1400"/>
                        <a:t>7%</a:t>
                      </a:r>
                    </a:p>
                  </a:txBody>
                  <a:tcPr marL="72139" marR="72139" marT="36069" marB="36069"/>
                </a:tc>
                <a:tc>
                  <a:txBody>
                    <a:bodyPr/>
                    <a:lstStyle/>
                    <a:p>
                      <a:pPr algn="ctr"/>
                      <a:r>
                        <a:rPr lang="en-US" sz="1400"/>
                        <a:t>5%</a:t>
                      </a:r>
                    </a:p>
                  </a:txBody>
                  <a:tcPr marL="72139" marR="72139" marT="36069" marB="36069"/>
                </a:tc>
                <a:tc>
                  <a:txBody>
                    <a:bodyPr/>
                    <a:lstStyle/>
                    <a:p>
                      <a:pPr algn="ctr"/>
                      <a:r>
                        <a:rPr lang="en-US" sz="1400"/>
                        <a:t>2%</a:t>
                      </a:r>
                    </a:p>
                  </a:txBody>
                  <a:tcPr marL="72139" marR="72139" marT="36069" marB="36069"/>
                </a:tc>
                <a:tc>
                  <a:txBody>
                    <a:bodyPr/>
                    <a:lstStyle/>
                    <a:p>
                      <a:pPr algn="ctr"/>
                      <a:r>
                        <a:rPr lang="en-US" sz="1400" dirty="0"/>
                        <a:t>18 (5%)</a:t>
                      </a:r>
                    </a:p>
                  </a:txBody>
                  <a:tcPr marL="72139" marR="72139" marT="36069" marB="36069"/>
                </a:tc>
                <a:extLst>
                  <a:ext uri="{0D108BD9-81ED-4DB2-BD59-A6C34878D82A}">
                    <a16:rowId xmlns:a16="http://schemas.microsoft.com/office/drawing/2014/main" val="804311591"/>
                  </a:ext>
                </a:extLst>
              </a:tr>
            </a:tbl>
          </a:graphicData>
        </a:graphic>
      </p:graphicFrame>
    </p:spTree>
    <p:extLst>
      <p:ext uri="{BB962C8B-B14F-4D97-AF65-F5344CB8AC3E}">
        <p14:creationId xmlns:p14="http://schemas.microsoft.com/office/powerpoint/2010/main" val="2418530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Veteran homelessness</a:t>
            </a: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208211158"/>
              </p:ext>
            </p:extLst>
          </p:nvPr>
        </p:nvGraphicFramePr>
        <p:xfrm>
          <a:off x="1083905" y="2615979"/>
          <a:ext cx="10048132" cy="3689407"/>
        </p:xfrm>
        <a:graphic>
          <a:graphicData uri="http://schemas.openxmlformats.org/drawingml/2006/table">
            <a:tbl>
              <a:tblPr firstRow="1" bandRow="1">
                <a:tableStyleId>{5C22544A-7EE6-4342-B048-85BDC9FD1C3A}</a:tableStyleId>
              </a:tblPr>
              <a:tblGrid>
                <a:gridCol w="2030056">
                  <a:extLst>
                    <a:ext uri="{9D8B030D-6E8A-4147-A177-3AD203B41FA5}">
                      <a16:colId xmlns:a16="http://schemas.microsoft.com/office/drawing/2014/main" val="2974846967"/>
                    </a:ext>
                  </a:extLst>
                </a:gridCol>
                <a:gridCol w="2030056">
                  <a:extLst>
                    <a:ext uri="{9D8B030D-6E8A-4147-A177-3AD203B41FA5}">
                      <a16:colId xmlns:a16="http://schemas.microsoft.com/office/drawing/2014/main" val="3064287729"/>
                    </a:ext>
                  </a:extLst>
                </a:gridCol>
                <a:gridCol w="2288598">
                  <a:extLst>
                    <a:ext uri="{9D8B030D-6E8A-4147-A177-3AD203B41FA5}">
                      <a16:colId xmlns:a16="http://schemas.microsoft.com/office/drawing/2014/main" val="2360674262"/>
                    </a:ext>
                  </a:extLst>
                </a:gridCol>
                <a:gridCol w="2236809">
                  <a:extLst>
                    <a:ext uri="{9D8B030D-6E8A-4147-A177-3AD203B41FA5}">
                      <a16:colId xmlns:a16="http://schemas.microsoft.com/office/drawing/2014/main" val="3136327651"/>
                    </a:ext>
                  </a:extLst>
                </a:gridCol>
                <a:gridCol w="1462613">
                  <a:extLst>
                    <a:ext uri="{9D8B030D-6E8A-4147-A177-3AD203B41FA5}">
                      <a16:colId xmlns:a16="http://schemas.microsoft.com/office/drawing/2014/main" val="3474487861"/>
                    </a:ext>
                  </a:extLst>
                </a:gridCol>
              </a:tblGrid>
              <a:tr h="829675">
                <a:tc>
                  <a:txBody>
                    <a:bodyPr/>
                    <a:lstStyle/>
                    <a:p>
                      <a:endParaRPr lang="en-US" sz="2300"/>
                    </a:p>
                  </a:txBody>
                  <a:tcPr marL="88263" marR="88263" marT="44132" marB="44132"/>
                </a:tc>
                <a:tc>
                  <a:txBody>
                    <a:bodyPr/>
                    <a:lstStyle/>
                    <a:p>
                      <a:pPr algn="ctr"/>
                      <a:r>
                        <a:rPr lang="en-US" sz="2300"/>
                        <a:t>Emergency shelter</a:t>
                      </a:r>
                    </a:p>
                  </a:txBody>
                  <a:tcPr marL="88263" marR="88263" marT="44132" marB="44132"/>
                </a:tc>
                <a:tc>
                  <a:txBody>
                    <a:bodyPr/>
                    <a:lstStyle/>
                    <a:p>
                      <a:pPr algn="ctr"/>
                      <a:r>
                        <a:rPr lang="en-US" sz="2300"/>
                        <a:t>Transitional shelter</a:t>
                      </a:r>
                    </a:p>
                  </a:txBody>
                  <a:tcPr marL="88263" marR="88263" marT="44132" marB="44132"/>
                </a:tc>
                <a:tc>
                  <a:txBody>
                    <a:bodyPr/>
                    <a:lstStyle/>
                    <a:p>
                      <a:pPr algn="ctr"/>
                      <a:r>
                        <a:rPr lang="en-US" sz="2300"/>
                        <a:t>Unsheltered</a:t>
                      </a:r>
                    </a:p>
                  </a:txBody>
                  <a:tcPr marL="88263" marR="88263" marT="44132" marB="44132"/>
                </a:tc>
                <a:tc>
                  <a:txBody>
                    <a:bodyPr/>
                    <a:lstStyle/>
                    <a:p>
                      <a:pPr algn="ctr"/>
                      <a:r>
                        <a:rPr lang="en-US" sz="2300"/>
                        <a:t>Total</a:t>
                      </a:r>
                    </a:p>
                  </a:txBody>
                  <a:tcPr marL="88263" marR="88263" marT="44132" marB="44132"/>
                </a:tc>
                <a:extLst>
                  <a:ext uri="{0D108BD9-81ED-4DB2-BD59-A6C34878D82A}">
                    <a16:rowId xmlns:a16="http://schemas.microsoft.com/office/drawing/2014/main" val="810122074"/>
                  </a:ext>
                </a:extLst>
              </a:tr>
              <a:tr h="476622">
                <a:tc>
                  <a:txBody>
                    <a:bodyPr/>
                    <a:lstStyle/>
                    <a:p>
                      <a:r>
                        <a:rPr lang="en-US" sz="2300"/>
                        <a:t>Households</a:t>
                      </a:r>
                    </a:p>
                  </a:txBody>
                  <a:tcPr marL="88263" marR="88263" marT="44132" marB="44132"/>
                </a:tc>
                <a:tc>
                  <a:txBody>
                    <a:bodyPr/>
                    <a:lstStyle/>
                    <a:p>
                      <a:pPr algn="ctr"/>
                      <a:r>
                        <a:rPr lang="en-US" sz="2300"/>
                        <a:t>20</a:t>
                      </a:r>
                    </a:p>
                  </a:txBody>
                  <a:tcPr marL="88263" marR="88263" marT="44132" marB="44132"/>
                </a:tc>
                <a:tc>
                  <a:txBody>
                    <a:bodyPr/>
                    <a:lstStyle/>
                    <a:p>
                      <a:pPr algn="ctr"/>
                      <a:r>
                        <a:rPr lang="en-US" sz="2300"/>
                        <a:t>1</a:t>
                      </a:r>
                    </a:p>
                  </a:txBody>
                  <a:tcPr marL="88263" marR="88263" marT="44132" marB="44132"/>
                </a:tc>
                <a:tc>
                  <a:txBody>
                    <a:bodyPr/>
                    <a:lstStyle/>
                    <a:p>
                      <a:pPr algn="ctr"/>
                      <a:r>
                        <a:rPr lang="en-US" sz="2300"/>
                        <a:t>9</a:t>
                      </a:r>
                    </a:p>
                  </a:txBody>
                  <a:tcPr marL="88263" marR="88263" marT="44132" marB="44132"/>
                </a:tc>
                <a:tc>
                  <a:txBody>
                    <a:bodyPr/>
                    <a:lstStyle/>
                    <a:p>
                      <a:pPr algn="ctr"/>
                      <a:r>
                        <a:rPr lang="en-US" sz="2300"/>
                        <a:t>30</a:t>
                      </a:r>
                    </a:p>
                  </a:txBody>
                  <a:tcPr marL="88263" marR="88263" marT="44132" marB="44132"/>
                </a:tc>
                <a:extLst>
                  <a:ext uri="{0D108BD9-81ED-4DB2-BD59-A6C34878D82A}">
                    <a16:rowId xmlns:a16="http://schemas.microsoft.com/office/drawing/2014/main" val="2118192841"/>
                  </a:ext>
                </a:extLst>
              </a:tr>
              <a:tr h="476622">
                <a:tc>
                  <a:txBody>
                    <a:bodyPr/>
                    <a:lstStyle/>
                    <a:p>
                      <a:r>
                        <a:rPr lang="en-US" sz="2300"/>
                        <a:t>Persons</a:t>
                      </a:r>
                    </a:p>
                  </a:txBody>
                  <a:tcPr marL="88263" marR="88263" marT="44132" marB="44132"/>
                </a:tc>
                <a:tc>
                  <a:txBody>
                    <a:bodyPr/>
                    <a:lstStyle/>
                    <a:p>
                      <a:pPr algn="ctr"/>
                      <a:r>
                        <a:rPr lang="en-US" sz="2300"/>
                        <a:t>30</a:t>
                      </a:r>
                    </a:p>
                  </a:txBody>
                  <a:tcPr marL="88263" marR="88263" marT="44132" marB="44132"/>
                </a:tc>
                <a:tc>
                  <a:txBody>
                    <a:bodyPr/>
                    <a:lstStyle/>
                    <a:p>
                      <a:pPr algn="ctr"/>
                      <a:r>
                        <a:rPr lang="en-US" sz="2300"/>
                        <a:t>2</a:t>
                      </a:r>
                    </a:p>
                  </a:txBody>
                  <a:tcPr marL="88263" marR="88263" marT="44132" marB="44132"/>
                </a:tc>
                <a:tc>
                  <a:txBody>
                    <a:bodyPr/>
                    <a:lstStyle/>
                    <a:p>
                      <a:pPr algn="ctr"/>
                      <a:r>
                        <a:rPr lang="en-US" sz="2300"/>
                        <a:t>9</a:t>
                      </a:r>
                    </a:p>
                  </a:txBody>
                  <a:tcPr marL="88263" marR="88263" marT="44132" marB="44132"/>
                </a:tc>
                <a:tc>
                  <a:txBody>
                    <a:bodyPr/>
                    <a:lstStyle/>
                    <a:p>
                      <a:pPr algn="ctr"/>
                      <a:r>
                        <a:rPr lang="en-US" sz="2300"/>
                        <a:t>41</a:t>
                      </a:r>
                    </a:p>
                  </a:txBody>
                  <a:tcPr marL="88263" marR="88263" marT="44132" marB="44132"/>
                </a:tc>
                <a:extLst>
                  <a:ext uri="{0D108BD9-81ED-4DB2-BD59-A6C34878D82A}">
                    <a16:rowId xmlns:a16="http://schemas.microsoft.com/office/drawing/2014/main" val="1406497011"/>
                  </a:ext>
                </a:extLst>
              </a:tr>
              <a:tr h="476622">
                <a:tc>
                  <a:txBody>
                    <a:bodyPr/>
                    <a:lstStyle/>
                    <a:p>
                      <a:r>
                        <a:rPr lang="en-US" sz="2300"/>
                        <a:t>Veterans</a:t>
                      </a:r>
                    </a:p>
                  </a:txBody>
                  <a:tcPr marL="88263" marR="88263" marT="44132" marB="44132"/>
                </a:tc>
                <a:tc>
                  <a:txBody>
                    <a:bodyPr/>
                    <a:lstStyle/>
                    <a:p>
                      <a:pPr algn="ctr"/>
                      <a:r>
                        <a:rPr lang="en-US" sz="2300"/>
                        <a:t>20</a:t>
                      </a:r>
                    </a:p>
                  </a:txBody>
                  <a:tcPr marL="88263" marR="88263" marT="44132" marB="44132"/>
                </a:tc>
                <a:tc>
                  <a:txBody>
                    <a:bodyPr/>
                    <a:lstStyle/>
                    <a:p>
                      <a:pPr algn="ctr"/>
                      <a:r>
                        <a:rPr lang="en-US" sz="2300"/>
                        <a:t>1</a:t>
                      </a:r>
                    </a:p>
                  </a:txBody>
                  <a:tcPr marL="88263" marR="88263" marT="44132" marB="44132"/>
                </a:tc>
                <a:tc>
                  <a:txBody>
                    <a:bodyPr/>
                    <a:lstStyle/>
                    <a:p>
                      <a:pPr algn="ctr"/>
                      <a:r>
                        <a:rPr lang="en-US" sz="2300"/>
                        <a:t>9</a:t>
                      </a:r>
                    </a:p>
                  </a:txBody>
                  <a:tcPr marL="88263" marR="88263" marT="44132" marB="44132"/>
                </a:tc>
                <a:tc>
                  <a:txBody>
                    <a:bodyPr/>
                    <a:lstStyle/>
                    <a:p>
                      <a:pPr algn="ctr"/>
                      <a:r>
                        <a:rPr lang="en-US" sz="2300"/>
                        <a:t>30</a:t>
                      </a:r>
                    </a:p>
                  </a:txBody>
                  <a:tcPr marL="88263" marR="88263" marT="44132" marB="44132"/>
                </a:tc>
                <a:extLst>
                  <a:ext uri="{0D108BD9-81ED-4DB2-BD59-A6C34878D82A}">
                    <a16:rowId xmlns:a16="http://schemas.microsoft.com/office/drawing/2014/main" val="1451439343"/>
                  </a:ext>
                </a:extLst>
              </a:tr>
              <a:tr h="476622">
                <a:tc>
                  <a:txBody>
                    <a:bodyPr/>
                    <a:lstStyle/>
                    <a:p>
                      <a:r>
                        <a:rPr lang="en-US" sz="2300"/>
                        <a:t>Male</a:t>
                      </a:r>
                    </a:p>
                  </a:txBody>
                  <a:tcPr marL="88263" marR="88263" marT="44132" marB="44132"/>
                </a:tc>
                <a:tc>
                  <a:txBody>
                    <a:bodyPr/>
                    <a:lstStyle/>
                    <a:p>
                      <a:pPr algn="ctr"/>
                      <a:r>
                        <a:rPr lang="en-US" sz="2300"/>
                        <a:t>19</a:t>
                      </a:r>
                    </a:p>
                  </a:txBody>
                  <a:tcPr marL="88263" marR="88263" marT="44132" marB="44132"/>
                </a:tc>
                <a:tc>
                  <a:txBody>
                    <a:bodyPr/>
                    <a:lstStyle/>
                    <a:p>
                      <a:pPr algn="ctr"/>
                      <a:r>
                        <a:rPr lang="en-US" sz="2300"/>
                        <a:t>0</a:t>
                      </a:r>
                    </a:p>
                  </a:txBody>
                  <a:tcPr marL="88263" marR="88263" marT="44132" marB="44132"/>
                </a:tc>
                <a:tc>
                  <a:txBody>
                    <a:bodyPr/>
                    <a:lstStyle/>
                    <a:p>
                      <a:pPr algn="ctr"/>
                      <a:r>
                        <a:rPr lang="en-US" sz="2300"/>
                        <a:t>9</a:t>
                      </a:r>
                    </a:p>
                  </a:txBody>
                  <a:tcPr marL="88263" marR="88263" marT="44132" marB="44132"/>
                </a:tc>
                <a:tc>
                  <a:txBody>
                    <a:bodyPr/>
                    <a:lstStyle/>
                    <a:p>
                      <a:pPr algn="ctr"/>
                      <a:r>
                        <a:rPr lang="en-US" sz="2300"/>
                        <a:t>28</a:t>
                      </a:r>
                    </a:p>
                  </a:txBody>
                  <a:tcPr marL="88263" marR="88263" marT="44132" marB="44132"/>
                </a:tc>
                <a:extLst>
                  <a:ext uri="{0D108BD9-81ED-4DB2-BD59-A6C34878D82A}">
                    <a16:rowId xmlns:a16="http://schemas.microsoft.com/office/drawing/2014/main" val="1387735919"/>
                  </a:ext>
                </a:extLst>
              </a:tr>
              <a:tr h="476622">
                <a:tc>
                  <a:txBody>
                    <a:bodyPr/>
                    <a:lstStyle/>
                    <a:p>
                      <a:r>
                        <a:rPr lang="en-US" sz="2300"/>
                        <a:t>Female</a:t>
                      </a:r>
                    </a:p>
                  </a:txBody>
                  <a:tcPr marL="88263" marR="88263" marT="44132" marB="44132"/>
                </a:tc>
                <a:tc>
                  <a:txBody>
                    <a:bodyPr/>
                    <a:lstStyle/>
                    <a:p>
                      <a:pPr algn="ctr"/>
                      <a:r>
                        <a:rPr lang="en-US" sz="2300"/>
                        <a:t>1</a:t>
                      </a:r>
                    </a:p>
                  </a:txBody>
                  <a:tcPr marL="88263" marR="88263" marT="44132" marB="44132"/>
                </a:tc>
                <a:tc>
                  <a:txBody>
                    <a:bodyPr/>
                    <a:lstStyle/>
                    <a:p>
                      <a:pPr algn="ctr"/>
                      <a:r>
                        <a:rPr lang="en-US" sz="2300"/>
                        <a:t>1</a:t>
                      </a:r>
                    </a:p>
                  </a:txBody>
                  <a:tcPr marL="88263" marR="88263" marT="44132" marB="44132"/>
                </a:tc>
                <a:tc>
                  <a:txBody>
                    <a:bodyPr/>
                    <a:lstStyle/>
                    <a:p>
                      <a:pPr algn="ctr"/>
                      <a:r>
                        <a:rPr lang="en-US" sz="2300"/>
                        <a:t>0</a:t>
                      </a:r>
                    </a:p>
                  </a:txBody>
                  <a:tcPr marL="88263" marR="88263" marT="44132" marB="44132"/>
                </a:tc>
                <a:tc>
                  <a:txBody>
                    <a:bodyPr/>
                    <a:lstStyle/>
                    <a:p>
                      <a:pPr algn="ctr"/>
                      <a:r>
                        <a:rPr lang="en-US" sz="2300"/>
                        <a:t>2</a:t>
                      </a:r>
                    </a:p>
                  </a:txBody>
                  <a:tcPr marL="88263" marR="88263" marT="44132" marB="44132"/>
                </a:tc>
                <a:extLst>
                  <a:ext uri="{0D108BD9-81ED-4DB2-BD59-A6C34878D82A}">
                    <a16:rowId xmlns:a16="http://schemas.microsoft.com/office/drawing/2014/main" val="3494826355"/>
                  </a:ext>
                </a:extLst>
              </a:tr>
              <a:tr h="476622">
                <a:tc>
                  <a:txBody>
                    <a:bodyPr/>
                    <a:lstStyle/>
                    <a:p>
                      <a:r>
                        <a:rPr lang="en-US" sz="2300"/>
                        <a:t>Chronic</a:t>
                      </a:r>
                    </a:p>
                  </a:txBody>
                  <a:tcPr marL="88263" marR="88263" marT="44132" marB="44132"/>
                </a:tc>
                <a:tc>
                  <a:txBody>
                    <a:bodyPr/>
                    <a:lstStyle/>
                    <a:p>
                      <a:pPr algn="ctr"/>
                      <a:r>
                        <a:rPr lang="en-US" sz="2300"/>
                        <a:t>2</a:t>
                      </a:r>
                    </a:p>
                  </a:txBody>
                  <a:tcPr marL="88263" marR="88263" marT="44132" marB="44132"/>
                </a:tc>
                <a:tc>
                  <a:txBody>
                    <a:bodyPr/>
                    <a:lstStyle/>
                    <a:p>
                      <a:pPr algn="ctr"/>
                      <a:r>
                        <a:rPr lang="en-US" sz="2300"/>
                        <a:t>N/A</a:t>
                      </a:r>
                    </a:p>
                  </a:txBody>
                  <a:tcPr marL="88263" marR="88263" marT="44132" marB="44132"/>
                </a:tc>
                <a:tc>
                  <a:txBody>
                    <a:bodyPr/>
                    <a:lstStyle/>
                    <a:p>
                      <a:pPr algn="ctr"/>
                      <a:r>
                        <a:rPr lang="en-US" sz="2300"/>
                        <a:t>5</a:t>
                      </a:r>
                    </a:p>
                  </a:txBody>
                  <a:tcPr marL="88263" marR="88263" marT="44132" marB="44132"/>
                </a:tc>
                <a:tc>
                  <a:txBody>
                    <a:bodyPr/>
                    <a:lstStyle/>
                    <a:p>
                      <a:pPr algn="ctr"/>
                      <a:r>
                        <a:rPr lang="en-US" sz="2300"/>
                        <a:t>7</a:t>
                      </a:r>
                    </a:p>
                  </a:txBody>
                  <a:tcPr marL="88263" marR="88263" marT="44132" marB="44132"/>
                </a:tc>
                <a:extLst>
                  <a:ext uri="{0D108BD9-81ED-4DB2-BD59-A6C34878D82A}">
                    <a16:rowId xmlns:a16="http://schemas.microsoft.com/office/drawing/2014/main" val="2045318907"/>
                  </a:ext>
                </a:extLst>
              </a:tr>
            </a:tbl>
          </a:graphicData>
        </a:graphic>
      </p:graphicFrame>
    </p:spTree>
    <p:extLst>
      <p:ext uri="{BB962C8B-B14F-4D97-AF65-F5344CB8AC3E}">
        <p14:creationId xmlns:p14="http://schemas.microsoft.com/office/powerpoint/2010/main" val="2656958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PIT Data by NWA County</a:t>
            </a: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4062670664"/>
              </p:ext>
            </p:extLst>
          </p:nvPr>
        </p:nvGraphicFramePr>
        <p:xfrm>
          <a:off x="644056" y="2817983"/>
          <a:ext cx="10927832" cy="3285402"/>
        </p:xfrm>
        <a:graphic>
          <a:graphicData uri="http://schemas.openxmlformats.org/drawingml/2006/table">
            <a:tbl>
              <a:tblPr firstRow="1" bandRow="1">
                <a:tableStyleId>{5C22544A-7EE6-4342-B048-85BDC9FD1C3A}</a:tableStyleId>
              </a:tblPr>
              <a:tblGrid>
                <a:gridCol w="2580755">
                  <a:extLst>
                    <a:ext uri="{9D8B030D-6E8A-4147-A177-3AD203B41FA5}">
                      <a16:colId xmlns:a16="http://schemas.microsoft.com/office/drawing/2014/main" val="2974846967"/>
                    </a:ext>
                  </a:extLst>
                </a:gridCol>
                <a:gridCol w="2309460">
                  <a:extLst>
                    <a:ext uri="{9D8B030D-6E8A-4147-A177-3AD203B41FA5}">
                      <a16:colId xmlns:a16="http://schemas.microsoft.com/office/drawing/2014/main" val="3064287729"/>
                    </a:ext>
                  </a:extLst>
                </a:gridCol>
                <a:gridCol w="2387340">
                  <a:extLst>
                    <a:ext uri="{9D8B030D-6E8A-4147-A177-3AD203B41FA5}">
                      <a16:colId xmlns:a16="http://schemas.microsoft.com/office/drawing/2014/main" val="2360674262"/>
                    </a:ext>
                  </a:extLst>
                </a:gridCol>
                <a:gridCol w="1950807">
                  <a:extLst>
                    <a:ext uri="{9D8B030D-6E8A-4147-A177-3AD203B41FA5}">
                      <a16:colId xmlns:a16="http://schemas.microsoft.com/office/drawing/2014/main" val="3136327651"/>
                    </a:ext>
                  </a:extLst>
                </a:gridCol>
                <a:gridCol w="1699470">
                  <a:extLst>
                    <a:ext uri="{9D8B030D-6E8A-4147-A177-3AD203B41FA5}">
                      <a16:colId xmlns:a16="http://schemas.microsoft.com/office/drawing/2014/main" val="3474487861"/>
                    </a:ext>
                  </a:extLst>
                </a:gridCol>
              </a:tblGrid>
              <a:tr h="755767">
                <a:tc>
                  <a:txBody>
                    <a:bodyPr/>
                    <a:lstStyle/>
                    <a:p>
                      <a:endParaRPr lang="en-US" sz="2000" dirty="0"/>
                    </a:p>
                  </a:txBody>
                  <a:tcPr marL="93690" marR="93690" marT="46845" marB="46845"/>
                </a:tc>
                <a:tc>
                  <a:txBody>
                    <a:bodyPr/>
                    <a:lstStyle/>
                    <a:p>
                      <a:pPr algn="ctr"/>
                      <a:r>
                        <a:rPr lang="en-US" sz="2000" dirty="0"/>
                        <a:t>Emergency shelter</a:t>
                      </a:r>
                    </a:p>
                  </a:txBody>
                  <a:tcPr marL="93690" marR="93690" marT="46845" marB="46845"/>
                </a:tc>
                <a:tc>
                  <a:txBody>
                    <a:bodyPr/>
                    <a:lstStyle/>
                    <a:p>
                      <a:pPr algn="ctr"/>
                      <a:r>
                        <a:rPr lang="en-US" sz="2000" dirty="0"/>
                        <a:t>Transitional shelter</a:t>
                      </a:r>
                    </a:p>
                  </a:txBody>
                  <a:tcPr marL="93690" marR="93690" marT="46845" marB="46845"/>
                </a:tc>
                <a:tc>
                  <a:txBody>
                    <a:bodyPr/>
                    <a:lstStyle/>
                    <a:p>
                      <a:pPr algn="ctr"/>
                      <a:r>
                        <a:rPr lang="en-US" sz="2000" dirty="0"/>
                        <a:t>Unsheltered</a:t>
                      </a:r>
                    </a:p>
                  </a:txBody>
                  <a:tcPr marL="93690" marR="93690" marT="46845" marB="46845"/>
                </a:tc>
                <a:tc>
                  <a:txBody>
                    <a:bodyPr/>
                    <a:lstStyle/>
                    <a:p>
                      <a:pPr algn="ctr"/>
                      <a:r>
                        <a:rPr lang="en-US" sz="2000" dirty="0"/>
                        <a:t>Total</a:t>
                      </a:r>
                    </a:p>
                  </a:txBody>
                  <a:tcPr marL="93690" marR="93690" marT="46845" marB="46845"/>
                </a:tc>
                <a:extLst>
                  <a:ext uri="{0D108BD9-81ED-4DB2-BD59-A6C34878D82A}">
                    <a16:rowId xmlns:a16="http://schemas.microsoft.com/office/drawing/2014/main" val="810122074"/>
                  </a:ext>
                </a:extLst>
              </a:tr>
              <a:tr h="443467">
                <a:tc>
                  <a:txBody>
                    <a:bodyPr/>
                    <a:lstStyle/>
                    <a:p>
                      <a:r>
                        <a:rPr lang="en-US" sz="2000" dirty="0"/>
                        <a:t>Benton County</a:t>
                      </a:r>
                    </a:p>
                  </a:txBody>
                  <a:tcPr marL="93690" marR="93690" marT="46845" marB="46845"/>
                </a:tc>
                <a:tc>
                  <a:txBody>
                    <a:bodyPr/>
                    <a:lstStyle/>
                    <a:p>
                      <a:pPr algn="ctr"/>
                      <a:r>
                        <a:rPr lang="en-US" sz="2000" dirty="0"/>
                        <a:t>61 (38%)</a:t>
                      </a:r>
                    </a:p>
                  </a:txBody>
                  <a:tcPr marL="93690" marR="93690" marT="46845" marB="46845"/>
                </a:tc>
                <a:tc>
                  <a:txBody>
                    <a:bodyPr/>
                    <a:lstStyle/>
                    <a:p>
                      <a:pPr algn="ctr"/>
                      <a:r>
                        <a:rPr lang="en-US" sz="2000" dirty="0"/>
                        <a:t>2 (5%)</a:t>
                      </a:r>
                    </a:p>
                  </a:txBody>
                  <a:tcPr marL="93690" marR="93690" marT="46845" marB="46845"/>
                </a:tc>
                <a:tc>
                  <a:txBody>
                    <a:bodyPr/>
                    <a:lstStyle/>
                    <a:p>
                      <a:pPr algn="ctr"/>
                      <a:r>
                        <a:rPr lang="en-US" sz="2000" dirty="0"/>
                        <a:t>18 (18%)</a:t>
                      </a:r>
                    </a:p>
                  </a:txBody>
                  <a:tcPr marL="93690" marR="93690" marT="46845" marB="46845"/>
                </a:tc>
                <a:tc>
                  <a:txBody>
                    <a:bodyPr/>
                    <a:lstStyle/>
                    <a:p>
                      <a:pPr algn="ctr"/>
                      <a:r>
                        <a:rPr lang="en-US" sz="2000" dirty="0"/>
                        <a:t>81 (27%)</a:t>
                      </a:r>
                    </a:p>
                  </a:txBody>
                  <a:tcPr marL="93690" marR="93690" marT="46845" marB="46845"/>
                </a:tc>
                <a:extLst>
                  <a:ext uri="{0D108BD9-81ED-4DB2-BD59-A6C34878D82A}">
                    <a16:rowId xmlns:a16="http://schemas.microsoft.com/office/drawing/2014/main" val="2118192841"/>
                  </a:ext>
                </a:extLst>
              </a:tr>
              <a:tr h="443467">
                <a:tc>
                  <a:txBody>
                    <a:bodyPr/>
                    <a:lstStyle/>
                    <a:p>
                      <a:r>
                        <a:rPr lang="en-US" sz="2000" dirty="0"/>
                        <a:t>Carroll County</a:t>
                      </a:r>
                    </a:p>
                  </a:txBody>
                  <a:tcPr marL="93690" marR="93690" marT="46845" marB="46845"/>
                </a:tc>
                <a:tc>
                  <a:txBody>
                    <a:bodyPr/>
                    <a:lstStyle/>
                    <a:p>
                      <a:pPr algn="ctr"/>
                      <a:r>
                        <a:rPr lang="en-US" sz="2000" dirty="0"/>
                        <a:t>0</a:t>
                      </a:r>
                    </a:p>
                  </a:txBody>
                  <a:tcPr marL="93690" marR="93690" marT="46845" marB="46845"/>
                </a:tc>
                <a:tc>
                  <a:txBody>
                    <a:bodyPr/>
                    <a:lstStyle/>
                    <a:p>
                      <a:pPr algn="ctr"/>
                      <a:r>
                        <a:rPr lang="en-US" sz="2000" dirty="0"/>
                        <a:t>2 (5%)</a:t>
                      </a:r>
                    </a:p>
                  </a:txBody>
                  <a:tcPr marL="93690" marR="93690" marT="46845" marB="46845"/>
                </a:tc>
                <a:tc>
                  <a:txBody>
                    <a:bodyPr/>
                    <a:lstStyle/>
                    <a:p>
                      <a:pPr algn="ctr"/>
                      <a:r>
                        <a:rPr lang="en-US" sz="2000" dirty="0"/>
                        <a:t>21 (21%)</a:t>
                      </a:r>
                    </a:p>
                  </a:txBody>
                  <a:tcPr marL="93690" marR="93690" marT="46845" marB="46845"/>
                </a:tc>
                <a:tc>
                  <a:txBody>
                    <a:bodyPr/>
                    <a:lstStyle/>
                    <a:p>
                      <a:pPr algn="ctr"/>
                      <a:r>
                        <a:rPr lang="en-US" sz="2000" dirty="0"/>
                        <a:t>23 (7%)</a:t>
                      </a:r>
                    </a:p>
                  </a:txBody>
                  <a:tcPr marL="93690" marR="93690" marT="46845" marB="46845"/>
                </a:tc>
                <a:extLst>
                  <a:ext uri="{0D108BD9-81ED-4DB2-BD59-A6C34878D82A}">
                    <a16:rowId xmlns:a16="http://schemas.microsoft.com/office/drawing/2014/main" val="1406497011"/>
                  </a:ext>
                </a:extLst>
              </a:tr>
              <a:tr h="443467">
                <a:tc>
                  <a:txBody>
                    <a:bodyPr/>
                    <a:lstStyle/>
                    <a:p>
                      <a:r>
                        <a:rPr lang="en-US" sz="2000" dirty="0"/>
                        <a:t>Madison County</a:t>
                      </a:r>
                    </a:p>
                  </a:txBody>
                  <a:tcPr marL="93690" marR="93690" marT="46845" marB="46845"/>
                </a:tc>
                <a:tc>
                  <a:txBody>
                    <a:bodyPr/>
                    <a:lstStyle/>
                    <a:p>
                      <a:pPr algn="ctr"/>
                      <a:r>
                        <a:rPr lang="en-US" sz="2000" dirty="0"/>
                        <a:t>0</a:t>
                      </a:r>
                    </a:p>
                  </a:txBody>
                  <a:tcPr marL="93690" marR="93690" marT="46845" marB="46845"/>
                </a:tc>
                <a:tc>
                  <a:txBody>
                    <a:bodyPr/>
                    <a:lstStyle/>
                    <a:p>
                      <a:pPr algn="ctr"/>
                      <a:r>
                        <a:rPr lang="en-US" sz="2000" dirty="0"/>
                        <a:t>0</a:t>
                      </a:r>
                    </a:p>
                  </a:txBody>
                  <a:tcPr marL="93690" marR="93690" marT="46845" marB="46845"/>
                </a:tc>
                <a:tc>
                  <a:txBody>
                    <a:bodyPr/>
                    <a:lstStyle/>
                    <a:p>
                      <a:pPr algn="ctr"/>
                      <a:r>
                        <a:rPr lang="en-US" sz="2000" dirty="0"/>
                        <a:t>0</a:t>
                      </a:r>
                    </a:p>
                  </a:txBody>
                  <a:tcPr marL="93690" marR="93690" marT="46845" marB="46845"/>
                </a:tc>
                <a:tc>
                  <a:txBody>
                    <a:bodyPr/>
                    <a:lstStyle/>
                    <a:p>
                      <a:pPr algn="ctr"/>
                      <a:r>
                        <a:rPr lang="en-US" sz="2000" dirty="0"/>
                        <a:t>0</a:t>
                      </a:r>
                    </a:p>
                  </a:txBody>
                  <a:tcPr marL="93690" marR="93690" marT="46845" marB="46845"/>
                </a:tc>
                <a:extLst>
                  <a:ext uri="{0D108BD9-81ED-4DB2-BD59-A6C34878D82A}">
                    <a16:rowId xmlns:a16="http://schemas.microsoft.com/office/drawing/2014/main" val="1387735919"/>
                  </a:ext>
                </a:extLst>
              </a:tr>
              <a:tr h="443467">
                <a:tc>
                  <a:txBody>
                    <a:bodyPr/>
                    <a:lstStyle/>
                    <a:p>
                      <a:r>
                        <a:rPr lang="en-US" sz="2000" dirty="0"/>
                        <a:t>Washington County</a:t>
                      </a:r>
                    </a:p>
                  </a:txBody>
                  <a:tcPr marL="93690" marR="93690" marT="46845" marB="46845"/>
                </a:tc>
                <a:tc>
                  <a:txBody>
                    <a:bodyPr/>
                    <a:lstStyle/>
                    <a:p>
                      <a:pPr algn="ctr"/>
                      <a:r>
                        <a:rPr lang="en-US" sz="2000" dirty="0"/>
                        <a:t>98 (62%)</a:t>
                      </a:r>
                    </a:p>
                  </a:txBody>
                  <a:tcPr marL="93690" marR="93690" marT="46845" marB="46845"/>
                </a:tc>
                <a:tc>
                  <a:txBody>
                    <a:bodyPr/>
                    <a:lstStyle/>
                    <a:p>
                      <a:pPr algn="ctr"/>
                      <a:r>
                        <a:rPr lang="en-US" sz="2000" dirty="0"/>
                        <a:t>39 (91%)</a:t>
                      </a:r>
                    </a:p>
                  </a:txBody>
                  <a:tcPr marL="93690" marR="93690" marT="46845" marB="46845"/>
                </a:tc>
                <a:tc>
                  <a:txBody>
                    <a:bodyPr/>
                    <a:lstStyle/>
                    <a:p>
                      <a:pPr algn="ctr"/>
                      <a:r>
                        <a:rPr lang="en-US" sz="2000" dirty="0"/>
                        <a:t>61 (61%)</a:t>
                      </a:r>
                    </a:p>
                  </a:txBody>
                  <a:tcPr marL="93690" marR="93690" marT="46845" marB="46845"/>
                </a:tc>
                <a:tc>
                  <a:txBody>
                    <a:bodyPr/>
                    <a:lstStyle/>
                    <a:p>
                      <a:pPr algn="ctr"/>
                      <a:r>
                        <a:rPr lang="en-US" sz="2000" dirty="0"/>
                        <a:t>198 (66%)</a:t>
                      </a:r>
                    </a:p>
                  </a:txBody>
                  <a:tcPr marL="93690" marR="93690" marT="46845" marB="46845"/>
                </a:tc>
                <a:extLst>
                  <a:ext uri="{0D108BD9-81ED-4DB2-BD59-A6C34878D82A}">
                    <a16:rowId xmlns:a16="http://schemas.microsoft.com/office/drawing/2014/main" val="3494826355"/>
                  </a:ext>
                </a:extLst>
              </a:tr>
              <a:tr h="755767">
                <a:tc>
                  <a:txBody>
                    <a:bodyPr/>
                    <a:lstStyle/>
                    <a:p>
                      <a:r>
                        <a:rPr lang="en-US" sz="2000" dirty="0"/>
                        <a:t>Missing county data*</a:t>
                      </a:r>
                    </a:p>
                  </a:txBody>
                  <a:tcPr marL="93690" marR="93690" marT="46845" marB="46845"/>
                </a:tc>
                <a:tc>
                  <a:txBody>
                    <a:bodyPr/>
                    <a:lstStyle/>
                    <a:p>
                      <a:pPr algn="ctr"/>
                      <a:r>
                        <a:rPr lang="en-US" sz="2000" dirty="0"/>
                        <a:t>6</a:t>
                      </a:r>
                    </a:p>
                  </a:txBody>
                  <a:tcPr marL="93690" marR="93690" marT="46845" marB="46845"/>
                </a:tc>
                <a:tc>
                  <a:txBody>
                    <a:bodyPr/>
                    <a:lstStyle/>
                    <a:p>
                      <a:pPr algn="ctr"/>
                      <a:r>
                        <a:rPr lang="en-US" sz="2000" dirty="0"/>
                        <a:t>35</a:t>
                      </a:r>
                    </a:p>
                  </a:txBody>
                  <a:tcPr marL="93690" marR="93690" marT="46845" marB="46845"/>
                </a:tc>
                <a:tc>
                  <a:txBody>
                    <a:bodyPr/>
                    <a:lstStyle/>
                    <a:p>
                      <a:pPr algn="ctr"/>
                      <a:r>
                        <a:rPr lang="en-US" sz="2000" dirty="0"/>
                        <a:t>0</a:t>
                      </a:r>
                    </a:p>
                  </a:txBody>
                  <a:tcPr marL="93690" marR="93690" marT="46845" marB="46845"/>
                </a:tc>
                <a:tc>
                  <a:txBody>
                    <a:bodyPr/>
                    <a:lstStyle/>
                    <a:p>
                      <a:pPr algn="ctr"/>
                      <a:r>
                        <a:rPr lang="en-US" sz="2000" dirty="0"/>
                        <a:t>41</a:t>
                      </a:r>
                    </a:p>
                  </a:txBody>
                  <a:tcPr marL="93690" marR="93690" marT="46845" marB="46845"/>
                </a:tc>
                <a:extLst>
                  <a:ext uri="{0D108BD9-81ED-4DB2-BD59-A6C34878D82A}">
                    <a16:rowId xmlns:a16="http://schemas.microsoft.com/office/drawing/2014/main" val="731509114"/>
                  </a:ext>
                </a:extLst>
              </a:tr>
            </a:tbl>
          </a:graphicData>
        </a:graphic>
      </p:graphicFrame>
    </p:spTree>
    <p:extLst>
      <p:ext uri="{BB962C8B-B14F-4D97-AF65-F5344CB8AC3E}">
        <p14:creationId xmlns:p14="http://schemas.microsoft.com/office/powerpoint/2010/main" val="2419323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1B848E4-1284-3EDC-E580-E59F5DC18F8D}"/>
              </a:ext>
            </a:extLst>
          </p:cNvPr>
          <p:cNvSpPr>
            <a:spLocks noGrp="1"/>
          </p:cNvSpPr>
          <p:nvPr>
            <p:ph type="title"/>
          </p:nvPr>
        </p:nvSpPr>
        <p:spPr>
          <a:xfrm>
            <a:off x="524256" y="516804"/>
            <a:ext cx="6594189" cy="1625210"/>
          </a:xfrm>
        </p:spPr>
        <p:txBody>
          <a:bodyPr>
            <a:normAutofit/>
          </a:bodyPr>
          <a:lstStyle/>
          <a:p>
            <a:r>
              <a:rPr lang="en-US">
                <a:solidFill>
                  <a:srgbClr val="FFFFFF"/>
                </a:solidFill>
              </a:rPr>
              <a:t>Last stably housed</a:t>
            </a:r>
          </a:p>
        </p:txBody>
      </p:sp>
      <p:sp>
        <p:nvSpPr>
          <p:cNvPr id="11" name="Rectangle 10">
            <a:extLst>
              <a:ext uri="{FF2B5EF4-FFF2-40B4-BE49-F238E27FC236}">
                <a16:creationId xmlns:a16="http://schemas.microsoft.com/office/drawing/2014/main" id="{36D30126-6314-4A93-B27E-5C66CF781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4" y="2432305"/>
            <a:ext cx="7056669" cy="4102852"/>
          </a:xfrm>
          <a:prstGeom prst="rect">
            <a:avLst/>
          </a:prstGeom>
          <a:solidFill>
            <a:srgbClr val="7F7F7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613507B-FBD6-4858-6BBB-79E9C261B143}"/>
              </a:ext>
            </a:extLst>
          </p:cNvPr>
          <p:cNvSpPr>
            <a:spLocks noGrp="1"/>
          </p:cNvSpPr>
          <p:nvPr>
            <p:ph idx="1"/>
          </p:nvPr>
        </p:nvSpPr>
        <p:spPr>
          <a:xfrm>
            <a:off x="8029319" y="917725"/>
            <a:ext cx="3424739" cy="4852362"/>
          </a:xfrm>
        </p:spPr>
        <p:txBody>
          <a:bodyPr anchor="ctr">
            <a:normAutofit/>
          </a:bodyPr>
          <a:lstStyle/>
          <a:p>
            <a:r>
              <a:rPr lang="en-US" sz="2000">
                <a:solidFill>
                  <a:srgbClr val="FFFFFF"/>
                </a:solidFill>
              </a:rPr>
              <a:t>We asked individuals* where they lived when they last considered themselves to be stably housed.</a:t>
            </a:r>
          </a:p>
          <a:p>
            <a:endParaRPr lang="en-US" sz="2000">
              <a:solidFill>
                <a:srgbClr val="FFFFFF"/>
              </a:solidFill>
            </a:endParaRPr>
          </a:p>
          <a:p>
            <a:endParaRPr lang="en-US" sz="2000">
              <a:solidFill>
                <a:srgbClr val="FFFFFF"/>
              </a:solidFill>
            </a:endParaRPr>
          </a:p>
        </p:txBody>
      </p:sp>
      <p:graphicFrame>
        <p:nvGraphicFramePr>
          <p:cNvPr id="4" name="Table 4">
            <a:extLst>
              <a:ext uri="{FF2B5EF4-FFF2-40B4-BE49-F238E27FC236}">
                <a16:creationId xmlns:a16="http://schemas.microsoft.com/office/drawing/2014/main" id="{CDA7F006-4B2C-FE93-7767-8E627248C338}"/>
              </a:ext>
            </a:extLst>
          </p:cNvPr>
          <p:cNvGraphicFramePr>
            <a:graphicFrameLocks noGrp="1"/>
          </p:cNvGraphicFramePr>
          <p:nvPr>
            <p:extLst>
              <p:ext uri="{D42A27DB-BD31-4B8C-83A1-F6EECF244321}">
                <p14:modId xmlns:p14="http://schemas.microsoft.com/office/powerpoint/2010/main" val="2596343631"/>
              </p:ext>
            </p:extLst>
          </p:nvPr>
        </p:nvGraphicFramePr>
        <p:xfrm>
          <a:off x="566744" y="2764871"/>
          <a:ext cx="6579911" cy="3437720"/>
        </p:xfrm>
        <a:graphic>
          <a:graphicData uri="http://schemas.openxmlformats.org/drawingml/2006/table">
            <a:tbl>
              <a:tblPr firstRow="1" bandRow="1">
                <a:tableStyleId>{8EC20E35-A176-4012-BC5E-935CFFF8708E}</a:tableStyleId>
              </a:tblPr>
              <a:tblGrid>
                <a:gridCol w="4340556">
                  <a:extLst>
                    <a:ext uri="{9D8B030D-6E8A-4147-A177-3AD203B41FA5}">
                      <a16:colId xmlns:a16="http://schemas.microsoft.com/office/drawing/2014/main" val="1611930112"/>
                    </a:ext>
                  </a:extLst>
                </a:gridCol>
                <a:gridCol w="2239355">
                  <a:extLst>
                    <a:ext uri="{9D8B030D-6E8A-4147-A177-3AD203B41FA5}">
                      <a16:colId xmlns:a16="http://schemas.microsoft.com/office/drawing/2014/main" val="339512478"/>
                    </a:ext>
                  </a:extLst>
                </a:gridCol>
              </a:tblGrid>
              <a:tr h="429715">
                <a:tc>
                  <a:txBody>
                    <a:bodyPr/>
                    <a:lstStyle/>
                    <a:p>
                      <a:pPr algn="ctr"/>
                      <a:r>
                        <a:rPr lang="en-US" sz="1900"/>
                        <a:t>Last stably housed location</a:t>
                      </a:r>
                    </a:p>
                  </a:txBody>
                  <a:tcPr marL="97662" marR="97662" marT="48831" marB="48831"/>
                </a:tc>
                <a:tc>
                  <a:txBody>
                    <a:bodyPr/>
                    <a:lstStyle/>
                    <a:p>
                      <a:pPr algn="ctr"/>
                      <a:r>
                        <a:rPr lang="en-US" sz="1900"/>
                        <a:t>Responses</a:t>
                      </a:r>
                    </a:p>
                  </a:txBody>
                  <a:tcPr marL="97662" marR="97662" marT="48831" marB="48831"/>
                </a:tc>
                <a:extLst>
                  <a:ext uri="{0D108BD9-81ED-4DB2-BD59-A6C34878D82A}">
                    <a16:rowId xmlns:a16="http://schemas.microsoft.com/office/drawing/2014/main" val="1257481072"/>
                  </a:ext>
                </a:extLst>
              </a:tr>
              <a:tr h="429715">
                <a:tc>
                  <a:txBody>
                    <a:bodyPr/>
                    <a:lstStyle/>
                    <a:p>
                      <a:r>
                        <a:rPr lang="en-US" sz="1900"/>
                        <a:t>Benton County</a:t>
                      </a:r>
                    </a:p>
                  </a:txBody>
                  <a:tcPr marL="97662" marR="97662" marT="48831" marB="48831"/>
                </a:tc>
                <a:tc>
                  <a:txBody>
                    <a:bodyPr/>
                    <a:lstStyle/>
                    <a:p>
                      <a:pPr algn="ctr"/>
                      <a:r>
                        <a:rPr lang="en-US" sz="1900"/>
                        <a:t>27 (18%)</a:t>
                      </a:r>
                    </a:p>
                  </a:txBody>
                  <a:tcPr marL="97662" marR="97662" marT="48831" marB="48831"/>
                </a:tc>
                <a:extLst>
                  <a:ext uri="{0D108BD9-81ED-4DB2-BD59-A6C34878D82A}">
                    <a16:rowId xmlns:a16="http://schemas.microsoft.com/office/drawing/2014/main" val="444661053"/>
                  </a:ext>
                </a:extLst>
              </a:tr>
              <a:tr h="429715">
                <a:tc>
                  <a:txBody>
                    <a:bodyPr/>
                    <a:lstStyle/>
                    <a:p>
                      <a:r>
                        <a:rPr lang="en-US" sz="1900"/>
                        <a:t>Carroll County</a:t>
                      </a:r>
                    </a:p>
                  </a:txBody>
                  <a:tcPr marL="97662" marR="97662" marT="48831" marB="48831"/>
                </a:tc>
                <a:tc>
                  <a:txBody>
                    <a:bodyPr/>
                    <a:lstStyle/>
                    <a:p>
                      <a:pPr algn="ctr"/>
                      <a:r>
                        <a:rPr lang="en-US" sz="1900"/>
                        <a:t>2 (1%)</a:t>
                      </a:r>
                    </a:p>
                  </a:txBody>
                  <a:tcPr marL="97662" marR="97662" marT="48831" marB="48831"/>
                </a:tc>
                <a:extLst>
                  <a:ext uri="{0D108BD9-81ED-4DB2-BD59-A6C34878D82A}">
                    <a16:rowId xmlns:a16="http://schemas.microsoft.com/office/drawing/2014/main" val="3336332956"/>
                  </a:ext>
                </a:extLst>
              </a:tr>
              <a:tr h="429715">
                <a:tc>
                  <a:txBody>
                    <a:bodyPr/>
                    <a:lstStyle/>
                    <a:p>
                      <a:r>
                        <a:rPr lang="en-US" sz="1900"/>
                        <a:t>Madison County</a:t>
                      </a:r>
                    </a:p>
                  </a:txBody>
                  <a:tcPr marL="97662" marR="97662" marT="48831" marB="48831"/>
                </a:tc>
                <a:tc>
                  <a:txBody>
                    <a:bodyPr/>
                    <a:lstStyle/>
                    <a:p>
                      <a:pPr algn="ctr"/>
                      <a:r>
                        <a:rPr lang="en-US" sz="1900"/>
                        <a:t>5 (3%)</a:t>
                      </a:r>
                    </a:p>
                  </a:txBody>
                  <a:tcPr marL="97662" marR="97662" marT="48831" marB="48831"/>
                </a:tc>
                <a:extLst>
                  <a:ext uri="{0D108BD9-81ED-4DB2-BD59-A6C34878D82A}">
                    <a16:rowId xmlns:a16="http://schemas.microsoft.com/office/drawing/2014/main" val="2965478488"/>
                  </a:ext>
                </a:extLst>
              </a:tr>
              <a:tr h="429715">
                <a:tc>
                  <a:txBody>
                    <a:bodyPr/>
                    <a:lstStyle/>
                    <a:p>
                      <a:r>
                        <a:rPr lang="en-US" sz="1900"/>
                        <a:t>Washington County</a:t>
                      </a:r>
                    </a:p>
                  </a:txBody>
                  <a:tcPr marL="97662" marR="97662" marT="48831" marB="48831"/>
                </a:tc>
                <a:tc>
                  <a:txBody>
                    <a:bodyPr/>
                    <a:lstStyle/>
                    <a:p>
                      <a:pPr algn="ctr"/>
                      <a:r>
                        <a:rPr lang="en-US" sz="1900"/>
                        <a:t>65 (43%)</a:t>
                      </a:r>
                    </a:p>
                  </a:txBody>
                  <a:tcPr marL="97662" marR="97662" marT="48831" marB="48831"/>
                </a:tc>
                <a:extLst>
                  <a:ext uri="{0D108BD9-81ED-4DB2-BD59-A6C34878D82A}">
                    <a16:rowId xmlns:a16="http://schemas.microsoft.com/office/drawing/2014/main" val="1640687309"/>
                  </a:ext>
                </a:extLst>
              </a:tr>
              <a:tr h="429715">
                <a:tc>
                  <a:txBody>
                    <a:bodyPr/>
                    <a:lstStyle/>
                    <a:p>
                      <a:r>
                        <a:rPr lang="en-US" sz="1900"/>
                        <a:t>Elsewhere in Arkansas</a:t>
                      </a:r>
                    </a:p>
                  </a:txBody>
                  <a:tcPr marL="97662" marR="97662" marT="48831" marB="48831"/>
                </a:tc>
                <a:tc>
                  <a:txBody>
                    <a:bodyPr/>
                    <a:lstStyle/>
                    <a:p>
                      <a:pPr algn="ctr"/>
                      <a:r>
                        <a:rPr lang="en-US" sz="1900"/>
                        <a:t>15 (10%)</a:t>
                      </a:r>
                    </a:p>
                  </a:txBody>
                  <a:tcPr marL="97662" marR="97662" marT="48831" marB="48831"/>
                </a:tc>
                <a:extLst>
                  <a:ext uri="{0D108BD9-81ED-4DB2-BD59-A6C34878D82A}">
                    <a16:rowId xmlns:a16="http://schemas.microsoft.com/office/drawing/2014/main" val="1587521769"/>
                  </a:ext>
                </a:extLst>
              </a:tr>
              <a:tr h="429715">
                <a:tc>
                  <a:txBody>
                    <a:bodyPr/>
                    <a:lstStyle/>
                    <a:p>
                      <a:r>
                        <a:rPr lang="en-US" sz="1900"/>
                        <a:t>Elsewhere in the U.S.</a:t>
                      </a:r>
                    </a:p>
                  </a:txBody>
                  <a:tcPr marL="97662" marR="97662" marT="48831" marB="48831"/>
                </a:tc>
                <a:tc>
                  <a:txBody>
                    <a:bodyPr/>
                    <a:lstStyle/>
                    <a:p>
                      <a:pPr algn="ctr"/>
                      <a:r>
                        <a:rPr lang="en-US" sz="1900"/>
                        <a:t>38 (25%)</a:t>
                      </a:r>
                    </a:p>
                  </a:txBody>
                  <a:tcPr marL="97662" marR="97662" marT="48831" marB="48831"/>
                </a:tc>
                <a:extLst>
                  <a:ext uri="{0D108BD9-81ED-4DB2-BD59-A6C34878D82A}">
                    <a16:rowId xmlns:a16="http://schemas.microsoft.com/office/drawing/2014/main" val="2113680592"/>
                  </a:ext>
                </a:extLst>
              </a:tr>
              <a:tr h="429715">
                <a:tc>
                  <a:txBody>
                    <a:bodyPr/>
                    <a:lstStyle/>
                    <a:p>
                      <a:r>
                        <a:rPr lang="en-US" sz="1900"/>
                        <a:t>Another country</a:t>
                      </a:r>
                    </a:p>
                  </a:txBody>
                  <a:tcPr marL="97662" marR="97662" marT="48831" marB="48831"/>
                </a:tc>
                <a:tc>
                  <a:txBody>
                    <a:bodyPr/>
                    <a:lstStyle/>
                    <a:p>
                      <a:pPr algn="ctr"/>
                      <a:r>
                        <a:rPr lang="en-US" sz="1900"/>
                        <a:t>1 (1%)</a:t>
                      </a:r>
                    </a:p>
                  </a:txBody>
                  <a:tcPr marL="97662" marR="97662" marT="48831" marB="48831"/>
                </a:tc>
                <a:extLst>
                  <a:ext uri="{0D108BD9-81ED-4DB2-BD59-A6C34878D82A}">
                    <a16:rowId xmlns:a16="http://schemas.microsoft.com/office/drawing/2014/main" val="1875897195"/>
                  </a:ext>
                </a:extLst>
              </a:tr>
            </a:tbl>
          </a:graphicData>
        </a:graphic>
      </p:graphicFrame>
    </p:spTree>
    <p:extLst>
      <p:ext uri="{BB962C8B-B14F-4D97-AF65-F5344CB8AC3E}">
        <p14:creationId xmlns:p14="http://schemas.microsoft.com/office/powerpoint/2010/main" val="3998062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D5538C6-51F9-B0FA-188D-A581CD7B8634}"/>
              </a:ext>
            </a:extLst>
          </p:cNvPr>
          <p:cNvSpPr>
            <a:spLocks noGrp="1"/>
          </p:cNvSpPr>
          <p:nvPr>
            <p:ph type="title"/>
          </p:nvPr>
        </p:nvSpPr>
        <p:spPr>
          <a:xfrm>
            <a:off x="524256" y="516804"/>
            <a:ext cx="6594189" cy="1625210"/>
          </a:xfrm>
        </p:spPr>
        <p:txBody>
          <a:bodyPr>
            <a:normAutofit/>
          </a:bodyPr>
          <a:lstStyle/>
          <a:p>
            <a:r>
              <a:rPr lang="en-US">
                <a:solidFill>
                  <a:srgbClr val="FFFFFF"/>
                </a:solidFill>
              </a:rPr>
              <a:t>Identity and access to services</a:t>
            </a:r>
          </a:p>
        </p:txBody>
      </p:sp>
      <p:sp>
        <p:nvSpPr>
          <p:cNvPr id="11" name="Rectangle 10">
            <a:extLst>
              <a:ext uri="{FF2B5EF4-FFF2-40B4-BE49-F238E27FC236}">
                <a16:creationId xmlns:a16="http://schemas.microsoft.com/office/drawing/2014/main" id="{36D30126-6314-4A93-B27E-5C66CF781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4" y="2432305"/>
            <a:ext cx="7056669" cy="4102852"/>
          </a:xfrm>
          <a:prstGeom prst="rect">
            <a:avLst/>
          </a:prstGeom>
          <a:solidFill>
            <a:srgbClr val="7F7F7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53EC9C8-CD2D-06DB-35B8-D077FD23138F}"/>
              </a:ext>
            </a:extLst>
          </p:cNvPr>
          <p:cNvSpPr>
            <a:spLocks noGrp="1"/>
          </p:cNvSpPr>
          <p:nvPr>
            <p:ph idx="1"/>
          </p:nvPr>
        </p:nvSpPr>
        <p:spPr>
          <a:xfrm>
            <a:off x="8029319" y="917725"/>
            <a:ext cx="3424739" cy="4852362"/>
          </a:xfrm>
        </p:spPr>
        <p:txBody>
          <a:bodyPr anchor="ctr">
            <a:normAutofit/>
          </a:bodyPr>
          <a:lstStyle/>
          <a:p>
            <a:r>
              <a:rPr lang="en-US" sz="2000">
                <a:solidFill>
                  <a:srgbClr val="FFFFFF"/>
                </a:solidFill>
              </a:rPr>
              <a:t>25% of respondents* indicated that one or more aspect(s) of their identity made it harder or easier to get services.</a:t>
            </a:r>
          </a:p>
          <a:p>
            <a:endParaRPr lang="en-US" sz="2000">
              <a:solidFill>
                <a:srgbClr val="FFFFFF"/>
              </a:solidFill>
            </a:endParaRPr>
          </a:p>
        </p:txBody>
      </p:sp>
      <p:graphicFrame>
        <p:nvGraphicFramePr>
          <p:cNvPr id="4" name="Table 4">
            <a:extLst>
              <a:ext uri="{FF2B5EF4-FFF2-40B4-BE49-F238E27FC236}">
                <a16:creationId xmlns:a16="http://schemas.microsoft.com/office/drawing/2014/main" id="{27A735AA-17B1-1735-BA97-ADACCF47E40C}"/>
              </a:ext>
            </a:extLst>
          </p:cNvPr>
          <p:cNvGraphicFramePr>
            <a:graphicFrameLocks noGrp="1"/>
          </p:cNvGraphicFramePr>
          <p:nvPr>
            <p:extLst>
              <p:ext uri="{D42A27DB-BD31-4B8C-83A1-F6EECF244321}">
                <p14:modId xmlns:p14="http://schemas.microsoft.com/office/powerpoint/2010/main" val="873346388"/>
              </p:ext>
            </p:extLst>
          </p:nvPr>
        </p:nvGraphicFramePr>
        <p:xfrm>
          <a:off x="566744" y="3008022"/>
          <a:ext cx="6579911" cy="2951419"/>
        </p:xfrm>
        <a:graphic>
          <a:graphicData uri="http://schemas.openxmlformats.org/drawingml/2006/table">
            <a:tbl>
              <a:tblPr firstRow="1" bandRow="1">
                <a:tableStyleId>{8EC20E35-A176-4012-BC5E-935CFFF8708E}</a:tableStyleId>
              </a:tblPr>
              <a:tblGrid>
                <a:gridCol w="2592751">
                  <a:extLst>
                    <a:ext uri="{9D8B030D-6E8A-4147-A177-3AD203B41FA5}">
                      <a16:colId xmlns:a16="http://schemas.microsoft.com/office/drawing/2014/main" val="852833647"/>
                    </a:ext>
                  </a:extLst>
                </a:gridCol>
                <a:gridCol w="1200199">
                  <a:extLst>
                    <a:ext uri="{9D8B030D-6E8A-4147-A177-3AD203B41FA5}">
                      <a16:colId xmlns:a16="http://schemas.microsoft.com/office/drawing/2014/main" val="3854629510"/>
                    </a:ext>
                  </a:extLst>
                </a:gridCol>
                <a:gridCol w="1563222">
                  <a:extLst>
                    <a:ext uri="{9D8B030D-6E8A-4147-A177-3AD203B41FA5}">
                      <a16:colId xmlns:a16="http://schemas.microsoft.com/office/drawing/2014/main" val="2071379320"/>
                    </a:ext>
                  </a:extLst>
                </a:gridCol>
                <a:gridCol w="1223739">
                  <a:extLst>
                    <a:ext uri="{9D8B030D-6E8A-4147-A177-3AD203B41FA5}">
                      <a16:colId xmlns:a16="http://schemas.microsoft.com/office/drawing/2014/main" val="2309502932"/>
                    </a:ext>
                  </a:extLst>
                </a:gridCol>
              </a:tblGrid>
              <a:tr h="464692">
                <a:tc>
                  <a:txBody>
                    <a:bodyPr/>
                    <a:lstStyle/>
                    <a:p>
                      <a:endParaRPr lang="en-US" sz="1200"/>
                    </a:p>
                  </a:txBody>
                  <a:tcPr marL="62796" marR="62796" marT="31398" marB="31398"/>
                </a:tc>
                <a:tc>
                  <a:txBody>
                    <a:bodyPr/>
                    <a:lstStyle/>
                    <a:p>
                      <a:pPr algn="ctr"/>
                      <a:r>
                        <a:rPr lang="en-US" sz="1200"/>
                        <a:t>Number</a:t>
                      </a:r>
                    </a:p>
                  </a:txBody>
                  <a:tcPr marL="62796" marR="62796" marT="31398" marB="31398"/>
                </a:tc>
                <a:tc>
                  <a:txBody>
                    <a:bodyPr/>
                    <a:lstStyle/>
                    <a:p>
                      <a:pPr algn="ctr"/>
                      <a:r>
                        <a:rPr lang="en-US" sz="1200"/>
                        <a:t>Positive respondents</a:t>
                      </a:r>
                    </a:p>
                  </a:txBody>
                  <a:tcPr marL="62796" marR="62796" marT="31398" marB="31398"/>
                </a:tc>
                <a:tc>
                  <a:txBody>
                    <a:bodyPr/>
                    <a:lstStyle/>
                    <a:p>
                      <a:pPr algn="ctr"/>
                      <a:r>
                        <a:rPr lang="en-US" sz="1200"/>
                        <a:t>All respondents</a:t>
                      </a:r>
                    </a:p>
                  </a:txBody>
                  <a:tcPr marL="62796" marR="62796" marT="31398" marB="31398"/>
                </a:tc>
                <a:extLst>
                  <a:ext uri="{0D108BD9-81ED-4DB2-BD59-A6C34878D82A}">
                    <a16:rowId xmlns:a16="http://schemas.microsoft.com/office/drawing/2014/main" val="1497841642"/>
                  </a:ext>
                </a:extLst>
              </a:tr>
              <a:tr h="276303">
                <a:tc>
                  <a:txBody>
                    <a:bodyPr/>
                    <a:lstStyle/>
                    <a:p>
                      <a:r>
                        <a:rPr lang="en-US" sz="1200"/>
                        <a:t>Disability</a:t>
                      </a:r>
                    </a:p>
                  </a:txBody>
                  <a:tcPr marL="62796" marR="62796" marT="31398" marB="31398"/>
                </a:tc>
                <a:tc>
                  <a:txBody>
                    <a:bodyPr/>
                    <a:lstStyle/>
                    <a:p>
                      <a:pPr algn="ctr"/>
                      <a:r>
                        <a:rPr lang="en-US" sz="1200"/>
                        <a:t>15</a:t>
                      </a:r>
                    </a:p>
                  </a:txBody>
                  <a:tcPr marL="62796" marR="62796" marT="31398" marB="31398"/>
                </a:tc>
                <a:tc>
                  <a:txBody>
                    <a:bodyPr/>
                    <a:lstStyle/>
                    <a:p>
                      <a:pPr algn="ctr"/>
                      <a:r>
                        <a:rPr lang="en-US" sz="1200"/>
                        <a:t>42%</a:t>
                      </a:r>
                    </a:p>
                  </a:txBody>
                  <a:tcPr marL="62796" marR="62796" marT="31398" marB="31398"/>
                </a:tc>
                <a:tc>
                  <a:txBody>
                    <a:bodyPr/>
                    <a:lstStyle/>
                    <a:p>
                      <a:pPr algn="ctr"/>
                      <a:r>
                        <a:rPr lang="en-US" sz="1200"/>
                        <a:t>11%</a:t>
                      </a:r>
                    </a:p>
                  </a:txBody>
                  <a:tcPr marL="62796" marR="62796" marT="31398" marB="31398"/>
                </a:tc>
                <a:extLst>
                  <a:ext uri="{0D108BD9-81ED-4DB2-BD59-A6C34878D82A}">
                    <a16:rowId xmlns:a16="http://schemas.microsoft.com/office/drawing/2014/main" val="2160994780"/>
                  </a:ext>
                </a:extLst>
              </a:tr>
              <a:tr h="276303">
                <a:tc>
                  <a:txBody>
                    <a:bodyPr/>
                    <a:lstStyle/>
                    <a:p>
                      <a:r>
                        <a:rPr lang="en-US" sz="1200"/>
                        <a:t>Criminal record</a:t>
                      </a:r>
                    </a:p>
                  </a:txBody>
                  <a:tcPr marL="62796" marR="62796" marT="31398" marB="31398"/>
                </a:tc>
                <a:tc>
                  <a:txBody>
                    <a:bodyPr/>
                    <a:lstStyle/>
                    <a:p>
                      <a:pPr algn="ctr"/>
                      <a:r>
                        <a:rPr lang="en-US" sz="1200"/>
                        <a:t>10</a:t>
                      </a:r>
                    </a:p>
                  </a:txBody>
                  <a:tcPr marL="62796" marR="62796" marT="31398" marB="31398"/>
                </a:tc>
                <a:tc>
                  <a:txBody>
                    <a:bodyPr/>
                    <a:lstStyle/>
                    <a:p>
                      <a:pPr algn="ctr"/>
                      <a:r>
                        <a:rPr lang="en-US" sz="1200" dirty="0"/>
                        <a:t>28%</a:t>
                      </a:r>
                    </a:p>
                  </a:txBody>
                  <a:tcPr marL="62796" marR="62796" marT="31398" marB="31398"/>
                </a:tc>
                <a:tc>
                  <a:txBody>
                    <a:bodyPr/>
                    <a:lstStyle/>
                    <a:p>
                      <a:pPr algn="ctr"/>
                      <a:r>
                        <a:rPr lang="en-US" sz="1200"/>
                        <a:t>7%</a:t>
                      </a:r>
                    </a:p>
                  </a:txBody>
                  <a:tcPr marL="62796" marR="62796" marT="31398" marB="31398"/>
                </a:tc>
                <a:extLst>
                  <a:ext uri="{0D108BD9-81ED-4DB2-BD59-A6C34878D82A}">
                    <a16:rowId xmlns:a16="http://schemas.microsoft.com/office/drawing/2014/main" val="530860884"/>
                  </a:ext>
                </a:extLst>
              </a:tr>
              <a:tr h="276303">
                <a:tc>
                  <a:txBody>
                    <a:bodyPr/>
                    <a:lstStyle/>
                    <a:p>
                      <a:r>
                        <a:rPr lang="en-US" sz="1200"/>
                        <a:t>Race or ethnicity</a:t>
                      </a:r>
                    </a:p>
                  </a:txBody>
                  <a:tcPr marL="62796" marR="62796" marT="31398" marB="31398"/>
                </a:tc>
                <a:tc>
                  <a:txBody>
                    <a:bodyPr/>
                    <a:lstStyle/>
                    <a:p>
                      <a:pPr algn="ctr"/>
                      <a:r>
                        <a:rPr lang="en-US" sz="1200"/>
                        <a:t>5</a:t>
                      </a:r>
                    </a:p>
                  </a:txBody>
                  <a:tcPr marL="62796" marR="62796" marT="31398" marB="31398"/>
                </a:tc>
                <a:tc>
                  <a:txBody>
                    <a:bodyPr/>
                    <a:lstStyle/>
                    <a:p>
                      <a:pPr algn="ctr"/>
                      <a:r>
                        <a:rPr lang="en-US" sz="1200"/>
                        <a:t>14%</a:t>
                      </a:r>
                    </a:p>
                  </a:txBody>
                  <a:tcPr marL="62796" marR="62796" marT="31398" marB="31398"/>
                </a:tc>
                <a:tc>
                  <a:txBody>
                    <a:bodyPr/>
                    <a:lstStyle/>
                    <a:p>
                      <a:pPr algn="ctr"/>
                      <a:r>
                        <a:rPr lang="en-US" sz="1200"/>
                        <a:t>4%</a:t>
                      </a:r>
                    </a:p>
                  </a:txBody>
                  <a:tcPr marL="62796" marR="62796" marT="31398" marB="31398"/>
                </a:tc>
                <a:extLst>
                  <a:ext uri="{0D108BD9-81ED-4DB2-BD59-A6C34878D82A}">
                    <a16:rowId xmlns:a16="http://schemas.microsoft.com/office/drawing/2014/main" val="4062494033"/>
                  </a:ext>
                </a:extLst>
              </a:tr>
              <a:tr h="276303">
                <a:tc>
                  <a:txBody>
                    <a:bodyPr/>
                    <a:lstStyle/>
                    <a:p>
                      <a:r>
                        <a:rPr lang="en-US" sz="1200"/>
                        <a:t>Gender</a:t>
                      </a:r>
                    </a:p>
                  </a:txBody>
                  <a:tcPr marL="62796" marR="62796" marT="31398" marB="31398"/>
                </a:tc>
                <a:tc>
                  <a:txBody>
                    <a:bodyPr/>
                    <a:lstStyle/>
                    <a:p>
                      <a:pPr algn="ctr"/>
                      <a:r>
                        <a:rPr lang="en-US" sz="1200"/>
                        <a:t>3</a:t>
                      </a:r>
                    </a:p>
                  </a:txBody>
                  <a:tcPr marL="62796" marR="62796" marT="31398" marB="31398"/>
                </a:tc>
                <a:tc>
                  <a:txBody>
                    <a:bodyPr/>
                    <a:lstStyle/>
                    <a:p>
                      <a:pPr algn="ctr"/>
                      <a:r>
                        <a:rPr lang="en-US" sz="1200"/>
                        <a:t>8%</a:t>
                      </a:r>
                    </a:p>
                  </a:txBody>
                  <a:tcPr marL="62796" marR="62796" marT="31398" marB="31398"/>
                </a:tc>
                <a:tc>
                  <a:txBody>
                    <a:bodyPr/>
                    <a:lstStyle/>
                    <a:p>
                      <a:pPr algn="ctr"/>
                      <a:r>
                        <a:rPr lang="en-US" sz="1200"/>
                        <a:t>3%</a:t>
                      </a:r>
                    </a:p>
                  </a:txBody>
                  <a:tcPr marL="62796" marR="62796" marT="31398" marB="31398"/>
                </a:tc>
                <a:extLst>
                  <a:ext uri="{0D108BD9-81ED-4DB2-BD59-A6C34878D82A}">
                    <a16:rowId xmlns:a16="http://schemas.microsoft.com/office/drawing/2014/main" val="1947510980"/>
                  </a:ext>
                </a:extLst>
              </a:tr>
              <a:tr h="276303">
                <a:tc>
                  <a:txBody>
                    <a:bodyPr/>
                    <a:lstStyle/>
                    <a:p>
                      <a:r>
                        <a:rPr lang="en-US" sz="1200"/>
                        <a:t>Not sure or refused to specify</a:t>
                      </a:r>
                    </a:p>
                  </a:txBody>
                  <a:tcPr marL="62796" marR="62796" marT="31398" marB="31398"/>
                </a:tc>
                <a:tc>
                  <a:txBody>
                    <a:bodyPr/>
                    <a:lstStyle/>
                    <a:p>
                      <a:pPr algn="ctr"/>
                      <a:r>
                        <a:rPr lang="en-US" sz="1200"/>
                        <a:t>3</a:t>
                      </a:r>
                    </a:p>
                  </a:txBody>
                  <a:tcPr marL="62796" marR="62796" marT="31398" marB="31398"/>
                </a:tc>
                <a:tc>
                  <a:txBody>
                    <a:bodyPr/>
                    <a:lstStyle/>
                    <a:p>
                      <a:pPr algn="ctr"/>
                      <a:r>
                        <a:rPr lang="en-US" sz="1200"/>
                        <a:t>8%</a:t>
                      </a:r>
                    </a:p>
                  </a:txBody>
                  <a:tcPr marL="62796" marR="62796" marT="31398" marB="31398"/>
                </a:tc>
                <a:tc>
                  <a:txBody>
                    <a:bodyPr/>
                    <a:lstStyle/>
                    <a:p>
                      <a:pPr algn="ctr"/>
                      <a:r>
                        <a:rPr lang="en-US" sz="1200"/>
                        <a:t>3%</a:t>
                      </a:r>
                    </a:p>
                  </a:txBody>
                  <a:tcPr marL="62796" marR="62796" marT="31398" marB="31398"/>
                </a:tc>
                <a:extLst>
                  <a:ext uri="{0D108BD9-81ED-4DB2-BD59-A6C34878D82A}">
                    <a16:rowId xmlns:a16="http://schemas.microsoft.com/office/drawing/2014/main" val="2608465111"/>
                  </a:ext>
                </a:extLst>
              </a:tr>
              <a:tr h="276303">
                <a:tc>
                  <a:txBody>
                    <a:bodyPr/>
                    <a:lstStyle/>
                    <a:p>
                      <a:r>
                        <a:rPr lang="en-US" sz="1200"/>
                        <a:t>Gender identity</a:t>
                      </a:r>
                    </a:p>
                  </a:txBody>
                  <a:tcPr marL="62796" marR="62796" marT="31398" marB="31398"/>
                </a:tc>
                <a:tc>
                  <a:txBody>
                    <a:bodyPr/>
                    <a:lstStyle/>
                    <a:p>
                      <a:pPr algn="ctr"/>
                      <a:r>
                        <a:rPr lang="en-US" sz="1200"/>
                        <a:t>2</a:t>
                      </a:r>
                    </a:p>
                  </a:txBody>
                  <a:tcPr marL="62796" marR="62796" marT="31398" marB="31398"/>
                </a:tc>
                <a:tc>
                  <a:txBody>
                    <a:bodyPr/>
                    <a:lstStyle/>
                    <a:p>
                      <a:pPr algn="ctr"/>
                      <a:r>
                        <a:rPr lang="en-US" sz="1200"/>
                        <a:t>6%</a:t>
                      </a:r>
                    </a:p>
                  </a:txBody>
                  <a:tcPr marL="62796" marR="62796" marT="31398" marB="31398"/>
                </a:tc>
                <a:tc>
                  <a:txBody>
                    <a:bodyPr/>
                    <a:lstStyle/>
                    <a:p>
                      <a:pPr algn="ctr"/>
                      <a:r>
                        <a:rPr lang="en-US" sz="1200"/>
                        <a:t>1%</a:t>
                      </a:r>
                    </a:p>
                  </a:txBody>
                  <a:tcPr marL="62796" marR="62796" marT="31398" marB="31398"/>
                </a:tc>
                <a:extLst>
                  <a:ext uri="{0D108BD9-81ED-4DB2-BD59-A6C34878D82A}">
                    <a16:rowId xmlns:a16="http://schemas.microsoft.com/office/drawing/2014/main" val="684410370"/>
                  </a:ext>
                </a:extLst>
              </a:tr>
              <a:tr h="276303">
                <a:tc>
                  <a:txBody>
                    <a:bodyPr/>
                    <a:lstStyle/>
                    <a:p>
                      <a:r>
                        <a:rPr lang="en-US" sz="1200"/>
                        <a:t>Other</a:t>
                      </a:r>
                    </a:p>
                  </a:txBody>
                  <a:tcPr marL="62796" marR="62796" marT="31398" marB="31398"/>
                </a:tc>
                <a:tc>
                  <a:txBody>
                    <a:bodyPr/>
                    <a:lstStyle/>
                    <a:p>
                      <a:pPr algn="ctr"/>
                      <a:r>
                        <a:rPr lang="en-US" sz="1200"/>
                        <a:t>2</a:t>
                      </a:r>
                    </a:p>
                  </a:txBody>
                  <a:tcPr marL="62796" marR="62796" marT="31398" marB="31398"/>
                </a:tc>
                <a:tc>
                  <a:txBody>
                    <a:bodyPr/>
                    <a:lstStyle/>
                    <a:p>
                      <a:pPr algn="ctr"/>
                      <a:r>
                        <a:rPr lang="en-US" sz="1200"/>
                        <a:t>6%</a:t>
                      </a:r>
                    </a:p>
                  </a:txBody>
                  <a:tcPr marL="62796" marR="62796" marT="31398" marB="31398"/>
                </a:tc>
                <a:tc>
                  <a:txBody>
                    <a:bodyPr/>
                    <a:lstStyle/>
                    <a:p>
                      <a:pPr algn="ctr"/>
                      <a:r>
                        <a:rPr lang="en-US" sz="1200"/>
                        <a:t>1%</a:t>
                      </a:r>
                    </a:p>
                  </a:txBody>
                  <a:tcPr marL="62796" marR="62796" marT="31398" marB="31398"/>
                </a:tc>
                <a:extLst>
                  <a:ext uri="{0D108BD9-81ED-4DB2-BD59-A6C34878D82A}">
                    <a16:rowId xmlns:a16="http://schemas.microsoft.com/office/drawing/2014/main" val="1282847083"/>
                  </a:ext>
                </a:extLst>
              </a:tr>
              <a:tr h="276303">
                <a:tc>
                  <a:txBody>
                    <a:bodyPr/>
                    <a:lstStyle/>
                    <a:p>
                      <a:r>
                        <a:rPr lang="en-US" sz="1200"/>
                        <a:t>Sexual orientation</a:t>
                      </a:r>
                    </a:p>
                  </a:txBody>
                  <a:tcPr marL="62796" marR="62796" marT="31398" marB="31398"/>
                </a:tc>
                <a:tc>
                  <a:txBody>
                    <a:bodyPr/>
                    <a:lstStyle/>
                    <a:p>
                      <a:pPr algn="ctr"/>
                      <a:r>
                        <a:rPr lang="en-US" sz="1200"/>
                        <a:t>1</a:t>
                      </a:r>
                    </a:p>
                  </a:txBody>
                  <a:tcPr marL="62796" marR="62796" marT="31398" marB="31398"/>
                </a:tc>
                <a:tc>
                  <a:txBody>
                    <a:bodyPr/>
                    <a:lstStyle/>
                    <a:p>
                      <a:pPr algn="ctr"/>
                      <a:r>
                        <a:rPr lang="en-US" sz="1200"/>
                        <a:t>3%</a:t>
                      </a:r>
                    </a:p>
                  </a:txBody>
                  <a:tcPr marL="62796" marR="62796" marT="31398" marB="31398"/>
                </a:tc>
                <a:tc>
                  <a:txBody>
                    <a:bodyPr/>
                    <a:lstStyle/>
                    <a:p>
                      <a:pPr algn="ctr"/>
                      <a:r>
                        <a:rPr lang="en-US" sz="1200"/>
                        <a:t>1%</a:t>
                      </a:r>
                    </a:p>
                  </a:txBody>
                  <a:tcPr marL="62796" marR="62796" marT="31398" marB="31398"/>
                </a:tc>
                <a:extLst>
                  <a:ext uri="{0D108BD9-81ED-4DB2-BD59-A6C34878D82A}">
                    <a16:rowId xmlns:a16="http://schemas.microsoft.com/office/drawing/2014/main" val="4060497633"/>
                  </a:ext>
                </a:extLst>
              </a:tr>
              <a:tr h="276303">
                <a:tc>
                  <a:txBody>
                    <a:bodyPr/>
                    <a:lstStyle/>
                    <a:p>
                      <a:r>
                        <a:rPr lang="en-US" sz="1200"/>
                        <a:t>Age</a:t>
                      </a:r>
                    </a:p>
                  </a:txBody>
                  <a:tcPr marL="62796" marR="62796" marT="31398" marB="31398"/>
                </a:tc>
                <a:tc>
                  <a:txBody>
                    <a:bodyPr/>
                    <a:lstStyle/>
                    <a:p>
                      <a:pPr algn="ctr"/>
                      <a:r>
                        <a:rPr lang="en-US" sz="1200"/>
                        <a:t>1</a:t>
                      </a:r>
                    </a:p>
                  </a:txBody>
                  <a:tcPr marL="62796" marR="62796" marT="31398" marB="31398"/>
                </a:tc>
                <a:tc>
                  <a:txBody>
                    <a:bodyPr/>
                    <a:lstStyle/>
                    <a:p>
                      <a:pPr algn="ctr"/>
                      <a:r>
                        <a:rPr lang="en-US" sz="1200"/>
                        <a:t>3%</a:t>
                      </a:r>
                    </a:p>
                  </a:txBody>
                  <a:tcPr marL="62796" marR="62796" marT="31398" marB="31398"/>
                </a:tc>
                <a:tc>
                  <a:txBody>
                    <a:bodyPr/>
                    <a:lstStyle/>
                    <a:p>
                      <a:pPr algn="ctr"/>
                      <a:r>
                        <a:rPr lang="en-US" sz="1200" dirty="0"/>
                        <a:t>1%</a:t>
                      </a:r>
                    </a:p>
                  </a:txBody>
                  <a:tcPr marL="62796" marR="62796" marT="31398" marB="31398"/>
                </a:tc>
                <a:extLst>
                  <a:ext uri="{0D108BD9-81ED-4DB2-BD59-A6C34878D82A}">
                    <a16:rowId xmlns:a16="http://schemas.microsoft.com/office/drawing/2014/main" val="2980929166"/>
                  </a:ext>
                </a:extLst>
              </a:tr>
            </a:tbl>
          </a:graphicData>
        </a:graphic>
      </p:graphicFrame>
    </p:spTree>
    <p:extLst>
      <p:ext uri="{BB962C8B-B14F-4D97-AF65-F5344CB8AC3E}">
        <p14:creationId xmlns:p14="http://schemas.microsoft.com/office/powerpoint/2010/main" val="3122085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9194E5-A2E2-4DE4-B144-3FC38AE495A9}"/>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PIT data: Trends over time</a:t>
            </a:r>
          </a:p>
        </p:txBody>
      </p:sp>
      <p:graphicFrame>
        <p:nvGraphicFramePr>
          <p:cNvPr id="4" name="Table 4">
            <a:extLst>
              <a:ext uri="{FF2B5EF4-FFF2-40B4-BE49-F238E27FC236}">
                <a16:creationId xmlns:a16="http://schemas.microsoft.com/office/drawing/2014/main" id="{0583538D-097B-6C7F-7CD3-D0A8000D0410}"/>
              </a:ext>
            </a:extLst>
          </p:cNvPr>
          <p:cNvGraphicFramePr>
            <a:graphicFrameLocks noGrp="1"/>
          </p:cNvGraphicFramePr>
          <p:nvPr>
            <p:ph idx="1"/>
            <p:extLst>
              <p:ext uri="{D42A27DB-BD31-4B8C-83A1-F6EECF244321}">
                <p14:modId xmlns:p14="http://schemas.microsoft.com/office/powerpoint/2010/main" val="3274610760"/>
              </p:ext>
            </p:extLst>
          </p:nvPr>
        </p:nvGraphicFramePr>
        <p:xfrm>
          <a:off x="644056" y="2190413"/>
          <a:ext cx="10927831" cy="4037144"/>
        </p:xfrm>
        <a:graphic>
          <a:graphicData uri="http://schemas.openxmlformats.org/drawingml/2006/table">
            <a:tbl>
              <a:tblPr firstRow="1" bandRow="1">
                <a:tableStyleId>{5C22544A-7EE6-4342-B048-85BDC9FD1C3A}</a:tableStyleId>
              </a:tblPr>
              <a:tblGrid>
                <a:gridCol w="4253992">
                  <a:extLst>
                    <a:ext uri="{9D8B030D-6E8A-4147-A177-3AD203B41FA5}">
                      <a16:colId xmlns:a16="http://schemas.microsoft.com/office/drawing/2014/main" val="2796650167"/>
                    </a:ext>
                  </a:extLst>
                </a:gridCol>
                <a:gridCol w="2130239">
                  <a:extLst>
                    <a:ext uri="{9D8B030D-6E8A-4147-A177-3AD203B41FA5}">
                      <a16:colId xmlns:a16="http://schemas.microsoft.com/office/drawing/2014/main" val="245301330"/>
                    </a:ext>
                  </a:extLst>
                </a:gridCol>
                <a:gridCol w="2413361">
                  <a:extLst>
                    <a:ext uri="{9D8B030D-6E8A-4147-A177-3AD203B41FA5}">
                      <a16:colId xmlns:a16="http://schemas.microsoft.com/office/drawing/2014/main" val="2653263667"/>
                    </a:ext>
                  </a:extLst>
                </a:gridCol>
                <a:gridCol w="2130239">
                  <a:extLst>
                    <a:ext uri="{9D8B030D-6E8A-4147-A177-3AD203B41FA5}">
                      <a16:colId xmlns:a16="http://schemas.microsoft.com/office/drawing/2014/main" val="1166669009"/>
                    </a:ext>
                  </a:extLst>
                </a:gridCol>
              </a:tblGrid>
              <a:tr h="504643">
                <a:tc>
                  <a:txBody>
                    <a:bodyPr/>
                    <a:lstStyle/>
                    <a:p>
                      <a:endParaRPr lang="en-US" sz="2300"/>
                    </a:p>
                  </a:txBody>
                  <a:tcPr marL="114691" marR="114691" marT="57346" marB="57346"/>
                </a:tc>
                <a:tc>
                  <a:txBody>
                    <a:bodyPr/>
                    <a:lstStyle/>
                    <a:p>
                      <a:pPr algn="ctr"/>
                      <a:r>
                        <a:rPr lang="en-US" sz="2300"/>
                        <a:t>2020</a:t>
                      </a:r>
                    </a:p>
                  </a:txBody>
                  <a:tcPr marL="114691" marR="114691" marT="57346" marB="57346"/>
                </a:tc>
                <a:tc>
                  <a:txBody>
                    <a:bodyPr/>
                    <a:lstStyle/>
                    <a:p>
                      <a:pPr algn="ctr"/>
                      <a:r>
                        <a:rPr lang="en-US" sz="2300"/>
                        <a:t>2021*</a:t>
                      </a:r>
                    </a:p>
                  </a:txBody>
                  <a:tcPr marL="114691" marR="114691" marT="57346" marB="57346"/>
                </a:tc>
                <a:tc>
                  <a:txBody>
                    <a:bodyPr/>
                    <a:lstStyle/>
                    <a:p>
                      <a:pPr algn="ctr"/>
                      <a:r>
                        <a:rPr lang="en-US" sz="2300"/>
                        <a:t>2022</a:t>
                      </a:r>
                    </a:p>
                  </a:txBody>
                  <a:tcPr marL="114691" marR="114691" marT="57346" marB="57346"/>
                </a:tc>
                <a:extLst>
                  <a:ext uri="{0D108BD9-81ED-4DB2-BD59-A6C34878D82A}">
                    <a16:rowId xmlns:a16="http://schemas.microsoft.com/office/drawing/2014/main" val="2872141934"/>
                  </a:ext>
                </a:extLst>
              </a:tr>
              <a:tr h="504643">
                <a:tc>
                  <a:txBody>
                    <a:bodyPr/>
                    <a:lstStyle/>
                    <a:p>
                      <a:r>
                        <a:rPr lang="en-US" sz="2300"/>
                        <a:t>Households</a:t>
                      </a:r>
                    </a:p>
                  </a:txBody>
                  <a:tcPr marL="114691" marR="114691" marT="57346" marB="57346"/>
                </a:tc>
                <a:tc>
                  <a:txBody>
                    <a:bodyPr/>
                    <a:lstStyle/>
                    <a:p>
                      <a:pPr algn="ctr"/>
                      <a:r>
                        <a:rPr lang="en-US" sz="2300"/>
                        <a:t>296</a:t>
                      </a:r>
                    </a:p>
                  </a:txBody>
                  <a:tcPr marL="114691" marR="114691" marT="57346" marB="57346"/>
                </a:tc>
                <a:tc>
                  <a:txBody>
                    <a:bodyPr/>
                    <a:lstStyle/>
                    <a:p>
                      <a:pPr algn="ctr"/>
                      <a:r>
                        <a:rPr lang="en-US" sz="2300"/>
                        <a:t>97</a:t>
                      </a:r>
                    </a:p>
                  </a:txBody>
                  <a:tcPr marL="114691" marR="114691" marT="57346" marB="57346"/>
                </a:tc>
                <a:tc>
                  <a:txBody>
                    <a:bodyPr/>
                    <a:lstStyle/>
                    <a:p>
                      <a:pPr algn="ctr"/>
                      <a:r>
                        <a:rPr lang="en-US" sz="2300"/>
                        <a:t>251</a:t>
                      </a:r>
                    </a:p>
                  </a:txBody>
                  <a:tcPr marL="114691" marR="114691" marT="57346" marB="57346"/>
                </a:tc>
                <a:extLst>
                  <a:ext uri="{0D108BD9-81ED-4DB2-BD59-A6C34878D82A}">
                    <a16:rowId xmlns:a16="http://schemas.microsoft.com/office/drawing/2014/main" val="505486056"/>
                  </a:ext>
                </a:extLst>
              </a:tr>
              <a:tr h="504643">
                <a:tc>
                  <a:txBody>
                    <a:bodyPr/>
                    <a:lstStyle/>
                    <a:p>
                      <a:r>
                        <a:rPr lang="en-US" sz="2300"/>
                        <a:t>Persons</a:t>
                      </a:r>
                    </a:p>
                  </a:txBody>
                  <a:tcPr marL="114691" marR="114691" marT="57346" marB="57346"/>
                </a:tc>
                <a:tc>
                  <a:txBody>
                    <a:bodyPr/>
                    <a:lstStyle/>
                    <a:p>
                      <a:pPr algn="ctr"/>
                      <a:r>
                        <a:rPr lang="en-US" sz="2300"/>
                        <a:t>369</a:t>
                      </a:r>
                    </a:p>
                  </a:txBody>
                  <a:tcPr marL="114691" marR="114691" marT="57346" marB="57346"/>
                </a:tc>
                <a:tc>
                  <a:txBody>
                    <a:bodyPr/>
                    <a:lstStyle/>
                    <a:p>
                      <a:pPr algn="ctr"/>
                      <a:r>
                        <a:rPr lang="en-US" sz="2300"/>
                        <a:t>157</a:t>
                      </a:r>
                    </a:p>
                  </a:txBody>
                  <a:tcPr marL="114691" marR="114691" marT="57346" marB="57346"/>
                </a:tc>
                <a:tc>
                  <a:txBody>
                    <a:bodyPr/>
                    <a:lstStyle/>
                    <a:p>
                      <a:pPr algn="ctr"/>
                      <a:r>
                        <a:rPr lang="en-US" sz="2300"/>
                        <a:t>343</a:t>
                      </a:r>
                    </a:p>
                  </a:txBody>
                  <a:tcPr marL="114691" marR="114691" marT="57346" marB="57346"/>
                </a:tc>
                <a:extLst>
                  <a:ext uri="{0D108BD9-81ED-4DB2-BD59-A6C34878D82A}">
                    <a16:rowId xmlns:a16="http://schemas.microsoft.com/office/drawing/2014/main" val="461517891"/>
                  </a:ext>
                </a:extLst>
              </a:tr>
              <a:tr h="504643">
                <a:tc>
                  <a:txBody>
                    <a:bodyPr/>
                    <a:lstStyle/>
                    <a:p>
                      <a:r>
                        <a:rPr lang="en-US" sz="2300"/>
                        <a:t>Emergency shelter</a:t>
                      </a:r>
                    </a:p>
                  </a:txBody>
                  <a:tcPr marL="114691" marR="114691" marT="57346" marB="57346"/>
                </a:tc>
                <a:tc>
                  <a:txBody>
                    <a:bodyPr/>
                    <a:lstStyle/>
                    <a:p>
                      <a:pPr algn="ctr"/>
                      <a:r>
                        <a:rPr lang="en-US" sz="2300"/>
                        <a:t>149</a:t>
                      </a:r>
                    </a:p>
                  </a:txBody>
                  <a:tcPr marL="114691" marR="114691" marT="57346" marB="57346"/>
                </a:tc>
                <a:tc>
                  <a:txBody>
                    <a:bodyPr/>
                    <a:lstStyle/>
                    <a:p>
                      <a:pPr algn="ctr"/>
                      <a:r>
                        <a:rPr lang="en-US" sz="2300"/>
                        <a:t>90</a:t>
                      </a:r>
                    </a:p>
                  </a:txBody>
                  <a:tcPr marL="114691" marR="114691" marT="57346" marB="57346"/>
                </a:tc>
                <a:tc>
                  <a:txBody>
                    <a:bodyPr/>
                    <a:lstStyle/>
                    <a:p>
                      <a:pPr algn="ctr"/>
                      <a:r>
                        <a:rPr lang="en-US" sz="2300"/>
                        <a:t>165</a:t>
                      </a:r>
                    </a:p>
                  </a:txBody>
                  <a:tcPr marL="114691" marR="114691" marT="57346" marB="57346"/>
                </a:tc>
                <a:extLst>
                  <a:ext uri="{0D108BD9-81ED-4DB2-BD59-A6C34878D82A}">
                    <a16:rowId xmlns:a16="http://schemas.microsoft.com/office/drawing/2014/main" val="3017737192"/>
                  </a:ext>
                </a:extLst>
              </a:tr>
              <a:tr h="504643">
                <a:tc>
                  <a:txBody>
                    <a:bodyPr/>
                    <a:lstStyle/>
                    <a:p>
                      <a:r>
                        <a:rPr lang="en-US" sz="2300"/>
                        <a:t>Transitional shelter</a:t>
                      </a:r>
                    </a:p>
                  </a:txBody>
                  <a:tcPr marL="114691" marR="114691" marT="57346" marB="57346"/>
                </a:tc>
                <a:tc>
                  <a:txBody>
                    <a:bodyPr/>
                    <a:lstStyle/>
                    <a:p>
                      <a:pPr algn="ctr"/>
                      <a:r>
                        <a:rPr lang="en-US" sz="2300"/>
                        <a:t>18</a:t>
                      </a:r>
                    </a:p>
                  </a:txBody>
                  <a:tcPr marL="114691" marR="114691" marT="57346" marB="57346"/>
                </a:tc>
                <a:tc>
                  <a:txBody>
                    <a:bodyPr/>
                    <a:lstStyle/>
                    <a:p>
                      <a:pPr algn="ctr"/>
                      <a:r>
                        <a:rPr lang="en-US" sz="2300"/>
                        <a:t>67</a:t>
                      </a:r>
                    </a:p>
                  </a:txBody>
                  <a:tcPr marL="114691" marR="114691" marT="57346" marB="57346"/>
                </a:tc>
                <a:tc>
                  <a:txBody>
                    <a:bodyPr/>
                    <a:lstStyle/>
                    <a:p>
                      <a:pPr algn="ctr"/>
                      <a:r>
                        <a:rPr lang="en-US" sz="2300"/>
                        <a:t>78</a:t>
                      </a:r>
                    </a:p>
                  </a:txBody>
                  <a:tcPr marL="114691" marR="114691" marT="57346" marB="57346"/>
                </a:tc>
                <a:extLst>
                  <a:ext uri="{0D108BD9-81ED-4DB2-BD59-A6C34878D82A}">
                    <a16:rowId xmlns:a16="http://schemas.microsoft.com/office/drawing/2014/main" val="2451659975"/>
                  </a:ext>
                </a:extLst>
              </a:tr>
              <a:tr h="504643">
                <a:tc>
                  <a:txBody>
                    <a:bodyPr/>
                    <a:lstStyle/>
                    <a:p>
                      <a:r>
                        <a:rPr lang="en-US" sz="2300"/>
                        <a:t>Unsheltered</a:t>
                      </a:r>
                    </a:p>
                  </a:txBody>
                  <a:tcPr marL="114691" marR="114691" marT="57346" marB="57346"/>
                </a:tc>
                <a:tc>
                  <a:txBody>
                    <a:bodyPr/>
                    <a:lstStyle/>
                    <a:p>
                      <a:pPr algn="ctr"/>
                      <a:r>
                        <a:rPr lang="en-US" sz="2300"/>
                        <a:t>202</a:t>
                      </a:r>
                    </a:p>
                  </a:txBody>
                  <a:tcPr marL="114691" marR="114691" marT="57346" marB="57346"/>
                </a:tc>
                <a:tc>
                  <a:txBody>
                    <a:bodyPr/>
                    <a:lstStyle/>
                    <a:p>
                      <a:pPr algn="ctr"/>
                      <a:r>
                        <a:rPr lang="en-US" sz="2300"/>
                        <a:t>N/A</a:t>
                      </a:r>
                    </a:p>
                  </a:txBody>
                  <a:tcPr marL="114691" marR="114691" marT="57346" marB="57346"/>
                </a:tc>
                <a:tc>
                  <a:txBody>
                    <a:bodyPr/>
                    <a:lstStyle/>
                    <a:p>
                      <a:pPr algn="ctr"/>
                      <a:r>
                        <a:rPr lang="en-US" sz="2300"/>
                        <a:t>100</a:t>
                      </a:r>
                    </a:p>
                  </a:txBody>
                  <a:tcPr marL="114691" marR="114691" marT="57346" marB="57346"/>
                </a:tc>
                <a:extLst>
                  <a:ext uri="{0D108BD9-81ED-4DB2-BD59-A6C34878D82A}">
                    <a16:rowId xmlns:a16="http://schemas.microsoft.com/office/drawing/2014/main" val="2511316299"/>
                  </a:ext>
                </a:extLst>
              </a:tr>
              <a:tr h="504643">
                <a:tc>
                  <a:txBody>
                    <a:bodyPr/>
                    <a:lstStyle/>
                    <a:p>
                      <a:r>
                        <a:rPr lang="en-US" sz="2300"/>
                        <a:t>Chronic</a:t>
                      </a:r>
                    </a:p>
                  </a:txBody>
                  <a:tcPr marL="114691" marR="114691" marT="57346" marB="57346"/>
                </a:tc>
                <a:tc>
                  <a:txBody>
                    <a:bodyPr/>
                    <a:lstStyle/>
                    <a:p>
                      <a:pPr algn="ctr"/>
                      <a:r>
                        <a:rPr lang="en-US" sz="2300"/>
                        <a:t>98</a:t>
                      </a:r>
                    </a:p>
                  </a:txBody>
                  <a:tcPr marL="114691" marR="114691" marT="57346" marB="57346"/>
                </a:tc>
                <a:tc>
                  <a:txBody>
                    <a:bodyPr/>
                    <a:lstStyle/>
                    <a:p>
                      <a:pPr algn="ctr"/>
                      <a:r>
                        <a:rPr lang="en-US" sz="2300"/>
                        <a:t>19</a:t>
                      </a:r>
                    </a:p>
                  </a:txBody>
                  <a:tcPr marL="114691" marR="114691" marT="57346" marB="57346"/>
                </a:tc>
                <a:tc>
                  <a:txBody>
                    <a:bodyPr/>
                    <a:lstStyle/>
                    <a:p>
                      <a:pPr algn="ctr"/>
                      <a:r>
                        <a:rPr lang="en-US" sz="2300"/>
                        <a:t>49</a:t>
                      </a:r>
                    </a:p>
                  </a:txBody>
                  <a:tcPr marL="114691" marR="114691" marT="57346" marB="57346"/>
                </a:tc>
                <a:extLst>
                  <a:ext uri="{0D108BD9-81ED-4DB2-BD59-A6C34878D82A}">
                    <a16:rowId xmlns:a16="http://schemas.microsoft.com/office/drawing/2014/main" val="2077317167"/>
                  </a:ext>
                </a:extLst>
              </a:tr>
              <a:tr h="504643">
                <a:tc>
                  <a:txBody>
                    <a:bodyPr/>
                    <a:lstStyle/>
                    <a:p>
                      <a:r>
                        <a:rPr lang="en-US" sz="2300"/>
                        <a:t>Veteran</a:t>
                      </a:r>
                    </a:p>
                  </a:txBody>
                  <a:tcPr marL="114691" marR="114691" marT="57346" marB="57346"/>
                </a:tc>
                <a:tc>
                  <a:txBody>
                    <a:bodyPr/>
                    <a:lstStyle/>
                    <a:p>
                      <a:pPr algn="ctr"/>
                      <a:r>
                        <a:rPr lang="en-US" sz="2300"/>
                        <a:t>33</a:t>
                      </a:r>
                    </a:p>
                  </a:txBody>
                  <a:tcPr marL="114691" marR="114691" marT="57346" marB="57346"/>
                </a:tc>
                <a:tc>
                  <a:txBody>
                    <a:bodyPr/>
                    <a:lstStyle/>
                    <a:p>
                      <a:pPr algn="ctr"/>
                      <a:r>
                        <a:rPr lang="en-US" sz="2300"/>
                        <a:t>14</a:t>
                      </a:r>
                    </a:p>
                  </a:txBody>
                  <a:tcPr marL="114691" marR="114691" marT="57346" marB="57346"/>
                </a:tc>
                <a:tc>
                  <a:txBody>
                    <a:bodyPr/>
                    <a:lstStyle/>
                    <a:p>
                      <a:pPr algn="ctr"/>
                      <a:r>
                        <a:rPr lang="en-US" sz="2300"/>
                        <a:t>30</a:t>
                      </a:r>
                    </a:p>
                  </a:txBody>
                  <a:tcPr marL="114691" marR="114691" marT="57346" marB="57346"/>
                </a:tc>
                <a:extLst>
                  <a:ext uri="{0D108BD9-81ED-4DB2-BD59-A6C34878D82A}">
                    <a16:rowId xmlns:a16="http://schemas.microsoft.com/office/drawing/2014/main" val="3849863652"/>
                  </a:ext>
                </a:extLst>
              </a:tr>
            </a:tbl>
          </a:graphicData>
        </a:graphic>
      </p:graphicFrame>
    </p:spTree>
    <p:extLst>
      <p:ext uri="{BB962C8B-B14F-4D97-AF65-F5344CB8AC3E}">
        <p14:creationId xmlns:p14="http://schemas.microsoft.com/office/powerpoint/2010/main" val="13941506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738</TotalTime>
  <Words>2103</Words>
  <Application>Microsoft Office PowerPoint</Application>
  <PresentationFormat>Widescreen</PresentationFormat>
  <Paragraphs>617</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Northwest Arkansas CoC 2022 Point-in-Time Count</vt:lpstr>
      <vt:lpstr>Background &amp; methods</vt:lpstr>
      <vt:lpstr>2022 Point-in-time count: Overview</vt:lpstr>
      <vt:lpstr>2022 Point-in-time count: Overview</vt:lpstr>
      <vt:lpstr>Veteran homelessness</vt:lpstr>
      <vt:lpstr>PIT Data by NWA County</vt:lpstr>
      <vt:lpstr>Last stably housed</vt:lpstr>
      <vt:lpstr>Identity and access to services</vt:lpstr>
      <vt:lpstr>PIT data: Trends over time</vt:lpstr>
      <vt:lpstr>Reports from school districts and charters</vt:lpstr>
      <vt:lpstr>School district data: By grade and status</vt:lpstr>
      <vt:lpstr>School district data: By race and ethnicity</vt:lpstr>
      <vt:lpstr>School district data: Trends over time</vt:lpstr>
      <vt:lpstr>Discussion, summary, key points</vt:lpstr>
      <vt:lpstr>Next steps</vt:lpstr>
      <vt:lpstr>Questions, discussion, &amp; 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M. Gallagher</dc:creator>
  <cp:lastModifiedBy>John M. Gallagher</cp:lastModifiedBy>
  <cp:revision>13</cp:revision>
  <cp:lastPrinted>2022-05-31T21:32:01Z</cp:lastPrinted>
  <dcterms:created xsi:type="dcterms:W3CDTF">2022-05-30T17:23:48Z</dcterms:created>
  <dcterms:modified xsi:type="dcterms:W3CDTF">2022-05-31T21:40:49Z</dcterms:modified>
</cp:coreProperties>
</file>