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sldIdLst>
    <p:sldId id="256" r:id="rId5"/>
    <p:sldId id="258" r:id="rId6"/>
    <p:sldId id="310" r:id="rId7"/>
    <p:sldId id="292" r:id="rId8"/>
    <p:sldId id="302" r:id="rId9"/>
    <p:sldId id="275" r:id="rId10"/>
    <p:sldId id="260" r:id="rId11"/>
    <p:sldId id="257" r:id="rId12"/>
    <p:sldId id="306" r:id="rId13"/>
    <p:sldId id="261" r:id="rId14"/>
    <p:sldId id="276" r:id="rId15"/>
    <p:sldId id="288" r:id="rId16"/>
    <p:sldId id="289" r:id="rId17"/>
    <p:sldId id="301" r:id="rId18"/>
    <p:sldId id="298" r:id="rId19"/>
    <p:sldId id="308" r:id="rId20"/>
    <p:sldId id="267" r:id="rId21"/>
    <p:sldId id="291" r:id="rId22"/>
    <p:sldId id="285" r:id="rId23"/>
    <p:sldId id="268" r:id="rId24"/>
    <p:sldId id="266" r:id="rId25"/>
    <p:sldId id="270" r:id="rId26"/>
    <p:sldId id="307" r:id="rId27"/>
    <p:sldId id="272" r:id="rId28"/>
    <p:sldId id="281" r:id="rId29"/>
    <p:sldId id="309" r:id="rId30"/>
    <p:sldId id="300" r:id="rId31"/>
    <p:sldId id="293" r:id="rId32"/>
    <p:sldId id="295" r:id="rId33"/>
    <p:sldId id="296" r:id="rId34"/>
    <p:sldId id="297" r:id="rId35"/>
    <p:sldId id="273" r:id="rId3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E1E938-811C-B29C-1FF0-FE89FB6310CB}" name="John M. Gallagher" initials="JG" userId="S::jmgallag@uark.edu::6583cfda-785e-4238-8a5e-cb7dd2e09ec2" providerId="AD"/>
  <p188:author id="{74BA70A3-245F-E617-A80A-C31F37748D22}" name="Claire Tiffin" initials="CT" userId="6f37675b7200c2a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24" autoAdjust="0"/>
    <p:restoredTop sz="66707" autoAdjust="0"/>
  </p:normalViewPr>
  <p:slideViewPr>
    <p:cSldViewPr snapToGrid="0">
      <p:cViewPr varScale="1">
        <p:scale>
          <a:sx n="74" d="100"/>
          <a:sy n="74" d="100"/>
        </p:scale>
        <p:origin x="12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E2FC566-B96A-4C0C-82E1-0F4D4DCB30FD}" type="datetimeFigureOut">
              <a:rPr lang="en-US" smtClean="0"/>
              <a:t>5/26/2026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15F84E56-E268-4CE5-9082-C99FDABD38AC}" type="slidenum">
              <a:rPr lang="en-US" smtClean="0"/>
              <a:t>‹#›</a:t>
            </a:fld>
            <a:endParaRPr lang="en-US"/>
          </a:p>
        </p:txBody>
      </p:sp>
    </p:spTree>
    <p:extLst>
      <p:ext uri="{BB962C8B-B14F-4D97-AF65-F5344CB8AC3E}">
        <p14:creationId xmlns:p14="http://schemas.microsoft.com/office/powerpoint/2010/main" val="3527176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1</a:t>
            </a:fld>
            <a:endParaRPr lang="en-US"/>
          </a:p>
        </p:txBody>
      </p:sp>
    </p:spTree>
    <p:extLst>
      <p:ext uri="{BB962C8B-B14F-4D97-AF65-F5344CB8AC3E}">
        <p14:creationId xmlns:p14="http://schemas.microsoft.com/office/powerpoint/2010/main" val="41348480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pPr marL="171450" indent="-171450">
              <a:buFont typeface="Arial" panose="020B0604020202020204" pitchFamily="34" charset="0"/>
              <a:buChar char="•"/>
            </a:pPr>
            <a:r>
              <a:rPr lang="en-US" dirty="0"/>
              <a:t>Re: the disability items:</a:t>
            </a:r>
          </a:p>
          <a:p>
            <a:pPr marL="628650" lvl="1" indent="-171450">
              <a:buFont typeface="Arial" panose="020B0604020202020204" pitchFamily="34" charset="0"/>
              <a:buChar char="•"/>
            </a:pPr>
            <a:r>
              <a:rPr lang="en-US" dirty="0"/>
              <a:t>They were not asked/assessed of children in households, when observation forms were used, and for some of the agency/HMIS provided data cases. Thus, there may be more cases.</a:t>
            </a:r>
          </a:p>
          <a:p>
            <a:pPr marL="628650" lvl="1" indent="-171450">
              <a:buFont typeface="Arial" panose="020B0604020202020204" pitchFamily="34" charset="0"/>
              <a:buChar char="•"/>
            </a:pPr>
            <a:r>
              <a:rPr lang="en-US" dirty="0"/>
              <a:t>The questions focus on self-perception (not formal diagnosis). This likely results in both over- and under-identification.</a:t>
            </a:r>
          </a:p>
          <a:p>
            <a:pPr marL="171450" indent="-171450">
              <a:buFont typeface="Arial" panose="020B0604020202020204" pitchFamily="34" charset="0"/>
              <a:buChar char="•"/>
            </a:pPr>
            <a:r>
              <a:rPr lang="en-US" dirty="0"/>
              <a:t>All of these should be considered low-end estimates as observation forms and some agency provided data did not allow assessment.</a:t>
            </a:r>
          </a:p>
          <a:p>
            <a:pPr marL="171450" indent="-171450">
              <a:buFont typeface="Arial" panose="020B0604020202020204" pitchFamily="34" charset="0"/>
              <a:buChar char="•"/>
            </a:pPr>
            <a:r>
              <a:rPr lang="en-US" dirty="0"/>
              <a:t>Not all questions were intended to be asked of all individuals. Importantly, these were not asked of children within adult-headed households.</a:t>
            </a:r>
          </a:p>
          <a:p>
            <a:pPr marL="171450" indent="-171450">
              <a:buFont typeface="Arial" panose="020B0604020202020204" pitchFamily="34" charset="0"/>
              <a:buChar char="•"/>
            </a:pPr>
            <a:r>
              <a:rPr lang="en-US" dirty="0"/>
              <a:t>The percentages are of those who WERE ASKED AND ANSWERED the respective items, with the following exceptions</a:t>
            </a:r>
          </a:p>
          <a:p>
            <a:pPr marL="628650" lvl="1" indent="-171450">
              <a:buFont typeface="Arial" panose="020B0604020202020204" pitchFamily="34" charset="0"/>
              <a:buChar char="•"/>
            </a:pPr>
            <a:r>
              <a:rPr lang="en-US" dirty="0"/>
              <a:t>Chronic: % is based on adults in emergency shelter or unsheltered (as those in transitional and children in households cannot be.)</a:t>
            </a:r>
          </a:p>
          <a:p>
            <a:pPr marL="628650" lvl="1" indent="-171450">
              <a:buFont typeface="Arial" panose="020B0604020202020204" pitchFamily="34" charset="0"/>
              <a:buChar char="•"/>
            </a:pPr>
            <a:r>
              <a:rPr lang="en-US" dirty="0"/>
              <a:t>Any disability: % is of adults who completed the interview (n=331).</a:t>
            </a:r>
          </a:p>
          <a:p>
            <a:pPr marL="171450" indent="-171450">
              <a:buFont typeface="Arial" panose="020B0604020202020204" pitchFamily="34" charset="0"/>
              <a:buChar char="•"/>
            </a:pPr>
            <a:r>
              <a:rPr lang="en-US" dirty="0"/>
              <a:t>Disability items</a:t>
            </a:r>
          </a:p>
          <a:p>
            <a:pPr marL="633879" lvl="1" indent="-176679">
              <a:buFont typeface="Arial" panose="020B0604020202020204" pitchFamily="34" charset="0"/>
              <a:buChar char="•"/>
            </a:pPr>
            <a:r>
              <a:rPr lang="en-US" dirty="0"/>
              <a:t>Captured differently from interviews and agency data. Fully excluded from observation forms and often from agency data.</a:t>
            </a:r>
          </a:p>
          <a:p>
            <a:pPr marL="633879" lvl="1" indent="-176679">
              <a:buFont typeface="Arial" panose="020B0604020202020204" pitchFamily="34" charset="0"/>
              <a:buChar char="•"/>
            </a:pPr>
            <a:r>
              <a:rPr lang="en-US" dirty="0"/>
              <a:t>Challenges in effectively assessing (both self-report and agency-report have pros/cons)</a:t>
            </a:r>
          </a:p>
        </p:txBody>
      </p:sp>
      <p:sp>
        <p:nvSpPr>
          <p:cNvPr id="4" name="Slide Number Placeholder 3"/>
          <p:cNvSpPr>
            <a:spLocks noGrp="1"/>
          </p:cNvSpPr>
          <p:nvPr>
            <p:ph type="sldNum" sz="quarter" idx="5"/>
          </p:nvPr>
        </p:nvSpPr>
        <p:spPr/>
        <p:txBody>
          <a:bodyPr/>
          <a:lstStyle/>
          <a:p>
            <a:fld id="{15F84E56-E268-4CE5-9082-C99FDABD38AC}" type="slidenum">
              <a:rPr lang="en-US" smtClean="0"/>
              <a:t>10</a:t>
            </a:fld>
            <a:endParaRPr lang="en-US"/>
          </a:p>
        </p:txBody>
      </p:sp>
    </p:spTree>
    <p:extLst>
      <p:ext uri="{BB962C8B-B14F-4D97-AF65-F5344CB8AC3E}">
        <p14:creationId xmlns:p14="http://schemas.microsoft.com/office/powerpoint/2010/main" val="3760680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pPr marL="171450" indent="-171450">
              <a:buFont typeface="Arial" panose="020B0604020202020204" pitchFamily="34" charset="0"/>
              <a:buChar char="•"/>
            </a:pPr>
            <a:r>
              <a:rPr lang="en-US" dirty="0"/>
              <a:t>All of these should be considered low-end estimates as observation forms and some agency provided data did not allow assessment.</a:t>
            </a:r>
          </a:p>
          <a:p>
            <a:pPr marL="171450" indent="-171450">
              <a:buFont typeface="Arial" panose="020B0604020202020204" pitchFamily="34" charset="0"/>
              <a:buChar char="•"/>
            </a:pPr>
            <a:r>
              <a:rPr lang="en-US" dirty="0"/>
              <a:t>Not all questions were intended to be asked of all individuals. Importantly, these were not asked of children within adult-headed households.</a:t>
            </a:r>
          </a:p>
          <a:p>
            <a:pPr marL="171450" indent="-171450">
              <a:buFont typeface="Arial" panose="020B0604020202020204" pitchFamily="34" charset="0"/>
              <a:buChar char="•"/>
            </a:pPr>
            <a:r>
              <a:rPr lang="en-US" dirty="0"/>
              <a:t>The percentages are of those who WERE ASKED AND ANSWERED the respective items.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Domestic violence refers to: 1) adult only and 2) reported DV led to current episode of homelessness (in contrast with those with a history of).</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number is less likely to be a smaller undercount as I was able to assume DV as factor with agency data from the DV shelters.</a:t>
            </a:r>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11</a:t>
            </a:fld>
            <a:endParaRPr lang="en-US"/>
          </a:p>
        </p:txBody>
      </p:sp>
    </p:spTree>
    <p:extLst>
      <p:ext uri="{BB962C8B-B14F-4D97-AF65-F5344CB8AC3E}">
        <p14:creationId xmlns:p14="http://schemas.microsoft.com/office/powerpoint/2010/main" val="928988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Veterans include active duty and guard/reserve</a:t>
            </a:r>
          </a:p>
          <a:p>
            <a:pPr marL="171450" indent="-171450">
              <a:buFont typeface="Arial" panose="020B0604020202020204" pitchFamily="34" charset="0"/>
              <a:buChar char="•"/>
            </a:pPr>
            <a:r>
              <a:rPr lang="en-US" dirty="0"/>
              <a:t>All numbers down by around 50%. Unclear on why. Decrease in interviews/increase in other forms of data (especially Obs.) may explain some, but not all.</a:t>
            </a:r>
          </a:p>
        </p:txBody>
      </p:sp>
      <p:sp>
        <p:nvSpPr>
          <p:cNvPr id="4" name="Slide Number Placeholder 3"/>
          <p:cNvSpPr>
            <a:spLocks noGrp="1"/>
          </p:cNvSpPr>
          <p:nvPr>
            <p:ph type="sldNum" sz="quarter" idx="5"/>
          </p:nvPr>
        </p:nvSpPr>
        <p:spPr/>
        <p:txBody>
          <a:bodyPr/>
          <a:lstStyle/>
          <a:p>
            <a:fld id="{15F84E56-E268-4CE5-9082-C99FDABD38AC}" type="slidenum">
              <a:rPr lang="en-US" smtClean="0"/>
              <a:t>12</a:t>
            </a:fld>
            <a:endParaRPr lang="en-US"/>
          </a:p>
        </p:txBody>
      </p:sp>
    </p:spTree>
    <p:extLst>
      <p:ext uri="{BB962C8B-B14F-4D97-AF65-F5344CB8AC3E}">
        <p14:creationId xmlns:p14="http://schemas.microsoft.com/office/powerpoint/2010/main" val="16745311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Percentage is based on the 25 individuals who completed full interview.</a:t>
            </a:r>
          </a:p>
        </p:txBody>
      </p:sp>
      <p:sp>
        <p:nvSpPr>
          <p:cNvPr id="4" name="Slide Number Placeholder 3"/>
          <p:cNvSpPr>
            <a:spLocks noGrp="1"/>
          </p:cNvSpPr>
          <p:nvPr>
            <p:ph type="sldNum" sz="quarter" idx="5"/>
          </p:nvPr>
        </p:nvSpPr>
        <p:spPr/>
        <p:txBody>
          <a:bodyPr/>
          <a:lstStyle/>
          <a:p>
            <a:fld id="{15F84E56-E268-4CE5-9082-C99FDABD38AC}" type="slidenum">
              <a:rPr lang="en-US" smtClean="0"/>
              <a:t>13</a:t>
            </a:fld>
            <a:endParaRPr lang="en-US"/>
          </a:p>
        </p:txBody>
      </p:sp>
    </p:spTree>
    <p:extLst>
      <p:ext uri="{BB962C8B-B14F-4D97-AF65-F5344CB8AC3E}">
        <p14:creationId xmlns:p14="http://schemas.microsoft.com/office/powerpoint/2010/main" val="3772535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4FA87-6DBC-638E-1150-1DCF01662F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ADA268-A019-82F9-8C73-F02139946A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5E3EEA-216F-E253-3B9E-3F62BAF1ABD2}"/>
              </a:ext>
            </a:extLst>
          </p:cNvPr>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 Like many CoCs nationwide, the NWA CoC was granted permission by HUD to forgo the unsheltered count in 2021 due to the COVID-19 pandemic.</a:t>
            </a:r>
          </a:p>
          <a:p>
            <a:pPr marL="171450" indent="-171450">
              <a:buFont typeface="Arial" panose="020B0604020202020204" pitchFamily="34" charset="0"/>
              <a:buChar char="•"/>
            </a:pPr>
            <a:r>
              <a:rPr lang="en-US" dirty="0"/>
              <a:t>** Included those who served in guard/reserves only for first time; most of the increase is from this population.</a:t>
            </a:r>
          </a:p>
          <a:p>
            <a:pPr marL="171450" indent="-171450">
              <a:buFont typeface="Arial" panose="020B0604020202020204" pitchFamily="34" charset="0"/>
              <a:buChar char="•"/>
            </a:pPr>
            <a:r>
              <a:rPr lang="en-US" dirty="0"/>
              <a:t>Be mindful of changes in shelter beds/programs when considering ES and TS as usually quite close to full</a:t>
            </a:r>
          </a:p>
        </p:txBody>
      </p:sp>
      <p:sp>
        <p:nvSpPr>
          <p:cNvPr id="4" name="Slide Number Placeholder 3">
            <a:extLst>
              <a:ext uri="{FF2B5EF4-FFF2-40B4-BE49-F238E27FC236}">
                <a16:creationId xmlns:a16="http://schemas.microsoft.com/office/drawing/2014/main" id="{07D7D075-D4A3-D685-A528-9FE4C512B0EF}"/>
              </a:ext>
            </a:extLst>
          </p:cNvPr>
          <p:cNvSpPr>
            <a:spLocks noGrp="1"/>
          </p:cNvSpPr>
          <p:nvPr>
            <p:ph type="sldNum" sz="quarter" idx="5"/>
          </p:nvPr>
        </p:nvSpPr>
        <p:spPr/>
        <p:txBody>
          <a:bodyPr/>
          <a:lstStyle/>
          <a:p>
            <a:fld id="{15F84E56-E268-4CE5-9082-C99FDABD38AC}" type="slidenum">
              <a:rPr lang="en-US" smtClean="0"/>
              <a:t>14</a:t>
            </a:fld>
            <a:endParaRPr lang="en-US"/>
          </a:p>
        </p:txBody>
      </p:sp>
    </p:spTree>
    <p:extLst>
      <p:ext uri="{BB962C8B-B14F-4D97-AF65-F5344CB8AC3E}">
        <p14:creationId xmlns:p14="http://schemas.microsoft.com/office/powerpoint/2010/main" val="3602223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7F19D-E081-E3D9-1D6B-0497FB2FD8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E842AA-BA7F-AE41-6D6C-0E5348311A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F2D2F-2041-274C-5B9C-826E40689164}"/>
              </a:ext>
            </a:extLst>
          </p:cNvPr>
          <p:cNvSpPr>
            <a:spLocks noGrp="1"/>
          </p:cNvSpPr>
          <p:nvPr>
            <p:ph type="body" idx="1"/>
          </p:nvPr>
        </p:nvSpPr>
        <p:spPr/>
        <p:txBody>
          <a:bodyPr/>
          <a:lstStyle/>
          <a:p>
            <a:r>
              <a:rPr lang="en-US" dirty="0"/>
              <a:t>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 Transgender, 5 categories and an other were given beyond M &amp; F were given. They are combined here.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 Gay or bisexual: 4 categories and an other were given beyond heterosexual. They are combined here.</a:t>
            </a:r>
          </a:p>
          <a:p>
            <a:pPr marL="171450" indent="-171450">
              <a:buFont typeface="Arial" panose="020B0604020202020204" pitchFamily="34" charset="0"/>
              <a:buChar char="•"/>
            </a:pPr>
            <a:r>
              <a:rPr lang="en-US" dirty="0"/>
              <a:t>Re: Racial minority: anyone other than White alone (excluding 33 w/ missing data)</a:t>
            </a:r>
          </a:p>
        </p:txBody>
      </p:sp>
      <p:sp>
        <p:nvSpPr>
          <p:cNvPr id="4" name="Slide Number Placeholder 3">
            <a:extLst>
              <a:ext uri="{FF2B5EF4-FFF2-40B4-BE49-F238E27FC236}">
                <a16:creationId xmlns:a16="http://schemas.microsoft.com/office/drawing/2014/main" id="{74C0ACDD-66E5-2DC5-FD8B-74D493B1C70E}"/>
              </a:ext>
            </a:extLst>
          </p:cNvPr>
          <p:cNvSpPr>
            <a:spLocks noGrp="1"/>
          </p:cNvSpPr>
          <p:nvPr>
            <p:ph type="sldNum" sz="quarter" idx="5"/>
          </p:nvPr>
        </p:nvSpPr>
        <p:spPr/>
        <p:txBody>
          <a:bodyPr/>
          <a:lstStyle/>
          <a:p>
            <a:fld id="{15F84E56-E268-4CE5-9082-C99FDABD38AC}" type="slidenum">
              <a:rPr lang="en-US" smtClean="0"/>
              <a:t>15</a:t>
            </a:fld>
            <a:endParaRPr lang="en-US"/>
          </a:p>
        </p:txBody>
      </p:sp>
    </p:spTree>
    <p:extLst>
      <p:ext uri="{BB962C8B-B14F-4D97-AF65-F5344CB8AC3E}">
        <p14:creationId xmlns:p14="http://schemas.microsoft.com/office/powerpoint/2010/main" val="30487022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F7B4A-E8F0-4DDB-7498-3AF4E3F1BB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D22605-B8F0-3427-8DE9-DA11696748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356E35-145F-96F4-9950-9311931A1C8F}"/>
              </a:ext>
            </a:extLst>
          </p:cNvPr>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 In most past years, residents at the P@H, ES were mistakenly listed in Fayetteville, but should have been Springdale. These were not corrected in this table.  Unsheltered numbers were not impacted.</a:t>
            </a:r>
          </a:p>
          <a:p>
            <a:pPr marL="171450" indent="-171450">
              <a:buFont typeface="Arial" panose="020B0604020202020204" pitchFamily="34" charset="0"/>
              <a:buChar char="•"/>
            </a:pPr>
            <a:endParaRPr lang="en-US" dirty="0"/>
          </a:p>
          <a:p>
            <a:r>
              <a:rPr lang="en-US" dirty="0"/>
              <a:t>Benton County: Modest drop (30) in total, heavily from unsheltered</a:t>
            </a:r>
          </a:p>
          <a:p>
            <a:pPr marL="171450" indent="-171450">
              <a:buFont typeface="Arial" panose="020B0604020202020204" pitchFamily="34" charset="0"/>
              <a:buChar char="•"/>
            </a:pPr>
            <a:r>
              <a:rPr lang="en-US" dirty="0"/>
              <a:t>Bentonville</a:t>
            </a:r>
          </a:p>
          <a:p>
            <a:pPr marL="171450" indent="-171450">
              <a:buFont typeface="Arial" panose="020B0604020202020204" pitchFamily="34" charset="0"/>
              <a:buChar char="•"/>
            </a:pPr>
            <a:r>
              <a:rPr lang="en-US" dirty="0"/>
              <a:t>Rogers: Moderate drop (dramatic for unsheltered); attributed to methodological issues (fewer volunteers/no PD partnership for unsheltered outside of </a:t>
            </a:r>
            <a:r>
              <a:rPr lang="en-US" dirty="0" err="1"/>
              <a:t>WayStation</a:t>
            </a:r>
            <a:r>
              <a:rPr lang="en-US" dirty="0"/>
              <a:t>)</a:t>
            </a:r>
          </a:p>
          <a:p>
            <a:pPr marL="171450" indent="-171450">
              <a:buFont typeface="Arial" panose="020B0604020202020204" pitchFamily="34" charset="0"/>
              <a:buChar char="•"/>
            </a:pPr>
            <a:r>
              <a:rPr lang="en-US" dirty="0"/>
              <a:t>Siloam Springs: Moderate drop; no change in methods or coverage. Either true decrease or simple variation tied to the basic PIT methodology (focus on one day)</a:t>
            </a:r>
          </a:p>
          <a:p>
            <a:endParaRPr lang="en-US" dirty="0"/>
          </a:p>
          <a:p>
            <a:r>
              <a:rPr lang="en-US" dirty="0"/>
              <a:t>Carroll County: Large increase, attributed to better methods</a:t>
            </a:r>
          </a:p>
          <a:p>
            <a:endParaRPr lang="en-US" dirty="0"/>
          </a:p>
          <a:p>
            <a:r>
              <a:rPr lang="en-US" dirty="0"/>
              <a:t>Madison County: Doubling (of tiny number); attributed to better methods</a:t>
            </a:r>
          </a:p>
          <a:p>
            <a:endParaRPr lang="en-US" dirty="0"/>
          </a:p>
          <a:p>
            <a:r>
              <a:rPr lang="en-US" dirty="0"/>
              <a:t>Washington County: Small increase (no change in percentage)</a:t>
            </a:r>
          </a:p>
          <a:p>
            <a:pPr marL="171450" indent="-171450">
              <a:buFont typeface="Arial" panose="020B0604020202020204" pitchFamily="34" charset="0"/>
              <a:buChar char="•"/>
            </a:pPr>
            <a:r>
              <a:rPr lang="en-US" dirty="0"/>
              <a:t>Springdale: Small drop; no significant change in methods; likely simple variation</a:t>
            </a:r>
          </a:p>
          <a:p>
            <a:pPr marL="171450" indent="-171450">
              <a:buFont typeface="Arial" panose="020B0604020202020204" pitchFamily="34" charset="0"/>
              <a:buChar char="•"/>
            </a:pPr>
            <a:r>
              <a:rPr lang="en-US" dirty="0"/>
              <a:t>Fayetteville: Small to moderate increase; no significant change in methods; True increase and/or simple variation</a:t>
            </a:r>
          </a:p>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E47C7F16-D752-D9D1-8A12-E0CE558FC95B}"/>
              </a:ext>
            </a:extLst>
          </p:cNvPr>
          <p:cNvSpPr>
            <a:spLocks noGrp="1"/>
          </p:cNvSpPr>
          <p:nvPr>
            <p:ph type="sldNum" sz="quarter" idx="5"/>
          </p:nvPr>
        </p:nvSpPr>
        <p:spPr/>
        <p:txBody>
          <a:bodyPr/>
          <a:lstStyle/>
          <a:p>
            <a:fld id="{15F84E56-E268-4CE5-9082-C99FDABD38AC}" type="slidenum">
              <a:rPr lang="en-US" smtClean="0"/>
              <a:t>16</a:t>
            </a:fld>
            <a:endParaRPr lang="en-US"/>
          </a:p>
        </p:txBody>
      </p:sp>
    </p:spTree>
    <p:extLst>
      <p:ext uri="{BB962C8B-B14F-4D97-AF65-F5344CB8AC3E}">
        <p14:creationId xmlns:p14="http://schemas.microsoft.com/office/powerpoint/2010/main" val="25803290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r>
              <a:rPr lang="en-US" dirty="0"/>
              <a:t>* This question was only posed to those completing the full interview and not answered by all. We received responses from 327 individuals (including 7 who did not know) and percentages are based on the 320 individuals who gave a full answer.</a:t>
            </a:r>
          </a:p>
          <a:p>
            <a:endParaRPr lang="en-US" dirty="0"/>
          </a:p>
          <a:p>
            <a:r>
              <a:rPr lang="en-US" dirty="0"/>
              <a:t>Briefly talk about limits of this:</a:t>
            </a:r>
          </a:p>
          <a:p>
            <a:r>
              <a:rPr lang="en-US" dirty="0"/>
              <a:t>No idea how defining, time period of reference, etc.</a:t>
            </a:r>
          </a:p>
          <a:p>
            <a:endParaRPr lang="en-US" dirty="0"/>
          </a:p>
          <a:p>
            <a:r>
              <a:rPr lang="en-US" dirty="0"/>
              <a:t>Note: General, year-to-year stability of these percentages</a:t>
            </a:r>
          </a:p>
        </p:txBody>
      </p:sp>
      <p:sp>
        <p:nvSpPr>
          <p:cNvPr id="4" name="Slide Number Placeholder 3"/>
          <p:cNvSpPr>
            <a:spLocks noGrp="1"/>
          </p:cNvSpPr>
          <p:nvPr>
            <p:ph type="sldNum" sz="quarter" idx="5"/>
          </p:nvPr>
        </p:nvSpPr>
        <p:spPr/>
        <p:txBody>
          <a:bodyPr/>
          <a:lstStyle/>
          <a:p>
            <a:fld id="{15F84E56-E268-4CE5-9082-C99FDABD38AC}" type="slidenum">
              <a:rPr lang="en-US" smtClean="0"/>
              <a:t>17</a:t>
            </a:fld>
            <a:endParaRPr lang="en-US"/>
          </a:p>
        </p:txBody>
      </p:sp>
    </p:spTree>
    <p:extLst>
      <p:ext uri="{BB962C8B-B14F-4D97-AF65-F5344CB8AC3E}">
        <p14:creationId xmlns:p14="http://schemas.microsoft.com/office/powerpoint/2010/main" val="17435266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Totals sum above 100% as some people listed two factors.</a:t>
            </a:r>
          </a:p>
          <a:p>
            <a:pPr marL="171450" indent="-171450">
              <a:buFont typeface="Arial" panose="020B0604020202020204" pitchFamily="34" charset="0"/>
              <a:buChar char="•"/>
            </a:pPr>
            <a:r>
              <a:rPr lang="en-US" dirty="0"/>
              <a:t>Relatively stable %s by response category, year-to-year</a:t>
            </a:r>
          </a:p>
          <a:p>
            <a:pPr marL="171450" indent="-171450">
              <a:buFont typeface="Arial" panose="020B0604020202020204" pitchFamily="34" charset="0"/>
              <a:buChar char="•"/>
            </a:pPr>
            <a:r>
              <a:rPr lang="en-US" dirty="0"/>
              <a:t>The Physical Health/Disability likely includes some with MH disability)</a:t>
            </a:r>
          </a:p>
        </p:txBody>
      </p:sp>
      <p:sp>
        <p:nvSpPr>
          <p:cNvPr id="4" name="Slide Number Placeholder 3"/>
          <p:cNvSpPr>
            <a:spLocks noGrp="1"/>
          </p:cNvSpPr>
          <p:nvPr>
            <p:ph type="sldNum" sz="quarter" idx="5"/>
          </p:nvPr>
        </p:nvSpPr>
        <p:spPr/>
        <p:txBody>
          <a:bodyPr/>
          <a:lstStyle/>
          <a:p>
            <a:fld id="{15F84E56-E268-4CE5-9082-C99FDABD38AC}" type="slidenum">
              <a:rPr lang="en-US" smtClean="0"/>
              <a:t>19</a:t>
            </a:fld>
            <a:endParaRPr lang="en-US"/>
          </a:p>
        </p:txBody>
      </p:sp>
    </p:spTree>
    <p:extLst>
      <p:ext uri="{BB962C8B-B14F-4D97-AF65-F5344CB8AC3E}">
        <p14:creationId xmlns:p14="http://schemas.microsoft.com/office/powerpoint/2010/main" val="37700737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 This question was only posed to those completing the full interview and not answered by all. We received responses from 306 individuals, with 74 indicating that there was an impact.</a:t>
            </a:r>
          </a:p>
          <a:p>
            <a:pPr marL="171450" indent="-171450">
              <a:buFont typeface="Arial" panose="020B0604020202020204" pitchFamily="34" charset="0"/>
              <a:buChar char="•"/>
            </a:pPr>
            <a:r>
              <a:rPr lang="en-US" dirty="0"/>
              <a:t>Individuals were able to specify more than one identity.</a:t>
            </a:r>
          </a:p>
          <a:p>
            <a:pPr marL="171450" indent="-171450">
              <a:buFont typeface="Arial" panose="020B0604020202020204" pitchFamily="34" charset="0"/>
              <a:buChar char="•"/>
            </a:pPr>
            <a:r>
              <a:rPr lang="en-US" dirty="0"/>
              <a:t>Re: trends:</a:t>
            </a:r>
          </a:p>
          <a:p>
            <a:pPr marL="628650" lvl="1" indent="-171450">
              <a:buFont typeface="Arial" panose="020B0604020202020204" pitchFamily="34" charset="0"/>
              <a:buChar char="•"/>
            </a:pPr>
            <a:r>
              <a:rPr lang="en-US" dirty="0"/>
              <a:t>Relatively stable, year-to-year</a:t>
            </a:r>
          </a:p>
          <a:p>
            <a:pPr marL="628650" lvl="1" indent="-171450">
              <a:buFont typeface="Arial" panose="020B0604020202020204" pitchFamily="34" charset="0"/>
              <a:buChar char="•"/>
            </a:pPr>
            <a:r>
              <a:rPr lang="en-US" dirty="0"/>
              <a:t>This year, moderate increase in # and % of positive responses to main question</a:t>
            </a:r>
          </a:p>
          <a:p>
            <a:pPr marL="628650" lvl="1" indent="-171450">
              <a:buFont typeface="Arial" panose="020B0604020202020204" pitchFamily="34" charset="0"/>
              <a:buChar char="•"/>
            </a:pPr>
            <a:r>
              <a:rPr lang="en-US" dirty="0"/>
              <a:t>Moderate increase in # (especially) and % who noted criminal history</a:t>
            </a:r>
          </a:p>
          <a:p>
            <a:pPr marL="171450" indent="-171450">
              <a:buFont typeface="Arial" panose="020B0604020202020204" pitchFamily="34" charset="0"/>
              <a:buChar char="•"/>
            </a:pPr>
            <a:r>
              <a:rPr lang="en-US" dirty="0"/>
              <a:t>Re: Others, moved a few to disability (all MH conditions), although still show up in other. While none of huge numbers, some interesting other responses, include:</a:t>
            </a:r>
          </a:p>
          <a:p>
            <a:pPr marL="628650" lvl="1" indent="-171450">
              <a:buFont typeface="Arial" panose="020B0604020202020204" pitchFamily="34" charset="0"/>
              <a:buChar char="•"/>
            </a:pPr>
            <a:r>
              <a:rPr lang="en-US" dirty="0"/>
              <a:t>Language</a:t>
            </a:r>
          </a:p>
          <a:p>
            <a:pPr marL="628650" lvl="1" indent="-171450">
              <a:buFont typeface="Arial" panose="020B0604020202020204" pitchFamily="34" charset="0"/>
              <a:buChar char="•"/>
            </a:pPr>
            <a:r>
              <a:rPr lang="en-US" dirty="0"/>
              <a:t>Having kids</a:t>
            </a:r>
          </a:p>
          <a:p>
            <a:pPr marL="628650" lvl="1" indent="-171450">
              <a:buFont typeface="Arial" panose="020B0604020202020204" pitchFamily="34" charset="0"/>
              <a:buChar char="•"/>
            </a:pPr>
            <a:r>
              <a:rPr lang="en-US" dirty="0"/>
              <a:t>Substance use</a:t>
            </a:r>
          </a:p>
          <a:p>
            <a:pPr marL="628650" lvl="1" indent="-171450">
              <a:buFont typeface="Arial" panose="020B0604020202020204" pitchFamily="34" charset="0"/>
              <a:buChar char="•"/>
            </a:pPr>
            <a:r>
              <a:rPr lang="en-US" dirty="0"/>
              <a:t>Lack of identification</a:t>
            </a:r>
          </a:p>
          <a:p>
            <a:pPr marL="628650" lvl="1" indent="-171450">
              <a:buFont typeface="Arial" panose="020B0604020202020204" pitchFamily="34" charset="0"/>
              <a:buChar char="•"/>
            </a:pPr>
            <a:r>
              <a:rPr lang="en-US" dirty="0"/>
              <a:t>Work schedule</a:t>
            </a:r>
          </a:p>
          <a:p>
            <a:pPr marL="628650" lvl="1" indent="-171450">
              <a:buFont typeface="Arial" panose="020B0604020202020204" pitchFamily="34" charset="0"/>
              <a:buChar char="•"/>
            </a:pPr>
            <a:r>
              <a:rPr lang="en-US" dirty="0"/>
              <a:t>Limits of transportation</a:t>
            </a:r>
          </a:p>
          <a:p>
            <a:endParaRPr lang="en-US" dirty="0"/>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20</a:t>
            </a:fld>
            <a:endParaRPr lang="en-US"/>
          </a:p>
        </p:txBody>
      </p:sp>
    </p:spTree>
    <p:extLst>
      <p:ext uri="{BB962C8B-B14F-4D97-AF65-F5344CB8AC3E}">
        <p14:creationId xmlns:p14="http://schemas.microsoft.com/office/powerpoint/2010/main" val="3199276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2</a:t>
            </a:fld>
            <a:endParaRPr lang="en-US"/>
          </a:p>
        </p:txBody>
      </p:sp>
    </p:spTree>
    <p:extLst>
      <p:ext uri="{BB962C8B-B14F-4D97-AF65-F5344CB8AC3E}">
        <p14:creationId xmlns:p14="http://schemas.microsoft.com/office/powerpoint/2010/main" val="15573310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21</a:t>
            </a:fld>
            <a:endParaRPr lang="en-US"/>
          </a:p>
        </p:txBody>
      </p:sp>
    </p:spTree>
    <p:extLst>
      <p:ext uri="{BB962C8B-B14F-4D97-AF65-F5344CB8AC3E}">
        <p14:creationId xmlns:p14="http://schemas.microsoft.com/office/powerpoint/2010/main" val="1349387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There were a moderate number of discrepancies between the data reported by some districts based on grade vs. race. </a:t>
            </a:r>
          </a:p>
        </p:txBody>
      </p:sp>
      <p:sp>
        <p:nvSpPr>
          <p:cNvPr id="4" name="Slide Number Placeholder 3"/>
          <p:cNvSpPr>
            <a:spLocks noGrp="1"/>
          </p:cNvSpPr>
          <p:nvPr>
            <p:ph type="sldNum" sz="quarter" idx="5"/>
          </p:nvPr>
        </p:nvSpPr>
        <p:spPr/>
        <p:txBody>
          <a:bodyPr/>
          <a:lstStyle/>
          <a:p>
            <a:fld id="{15F84E56-E268-4CE5-9082-C99FDABD38AC}" type="slidenum">
              <a:rPr lang="en-US" smtClean="0"/>
              <a:t>22</a:t>
            </a:fld>
            <a:endParaRPr lang="en-US"/>
          </a:p>
        </p:txBody>
      </p:sp>
    </p:spTree>
    <p:extLst>
      <p:ext uri="{BB962C8B-B14F-4D97-AF65-F5344CB8AC3E}">
        <p14:creationId xmlns:p14="http://schemas.microsoft.com/office/powerpoint/2010/main" val="4119690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0AFEF-52C3-15FE-F2C7-D855299ADF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D584D8-24A8-6179-3529-94854591DA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4FD6A9-4AAC-0F39-5495-3165F667C09C}"/>
              </a:ext>
            </a:extLst>
          </p:cNvPr>
          <p:cNvSpPr>
            <a:spLocks noGrp="1"/>
          </p:cNvSpPr>
          <p:nvPr>
            <p:ph type="body" idx="1"/>
          </p:nvPr>
        </p:nvSpPr>
        <p:spPr/>
        <p:txBody>
          <a:bodyPr/>
          <a:lstStyle/>
          <a:p>
            <a:pPr marL="171450" indent="-171450">
              <a:buFont typeface="Arial" panose="020B0604020202020204" pitchFamily="34" charset="0"/>
              <a:buChar char="•"/>
            </a:pPr>
            <a:r>
              <a:rPr lang="en-US" dirty="0"/>
              <a:t>Re: Pacific Islanders and Other: We updated the way we capture data from the schools. We, unfortunately, failed to include a category for PI, but did add an other category. I strongly suspect most “Others” are truly PI.</a:t>
            </a:r>
          </a:p>
          <a:p>
            <a:pPr marL="628650" lvl="1" indent="-171450">
              <a:buFont typeface="Arial" panose="020B0604020202020204" pitchFamily="34" charset="0"/>
              <a:buChar char="•"/>
            </a:pPr>
            <a:r>
              <a:rPr lang="en-US" dirty="0"/>
              <a:t>Last year, </a:t>
            </a:r>
            <a:r>
              <a:rPr lang="en-US" dirty="0" err="1"/>
              <a:t>Pis</a:t>
            </a:r>
            <a:r>
              <a:rPr lang="en-US" dirty="0"/>
              <a:t> represented 14% of the total; This year, others represent 12%.</a:t>
            </a:r>
          </a:p>
          <a:p>
            <a:pPr marL="628650" lvl="1" indent="-171450">
              <a:buFont typeface="Arial" panose="020B0604020202020204" pitchFamily="34" charset="0"/>
              <a:buChar char="•"/>
            </a:pPr>
            <a:r>
              <a:rPr lang="en-US" dirty="0"/>
              <a:t>PI have a population estimate of 2%</a:t>
            </a:r>
          </a:p>
          <a:p>
            <a:pPr marL="171450" indent="-171450">
              <a:buFont typeface="Arial" panose="020B0604020202020204" pitchFamily="34" charset="0"/>
              <a:buChar char="•"/>
            </a:pPr>
            <a:r>
              <a:rPr lang="en-US" dirty="0"/>
              <a:t>Population estimates same source as noted in earlier slide.</a:t>
            </a:r>
          </a:p>
          <a:p>
            <a:pPr marL="171450" indent="-171450">
              <a:buFont typeface="Arial" panose="020B0604020202020204" pitchFamily="34" charset="0"/>
              <a:buChar char="•"/>
            </a:pPr>
            <a:r>
              <a:rPr lang="en-US" dirty="0"/>
              <a:t>Re: the racial disparities:</a:t>
            </a:r>
          </a:p>
          <a:p>
            <a:pPr marL="628650" lvl="1" indent="-171450">
              <a:buFont typeface="Arial" panose="020B0604020202020204" pitchFamily="34" charset="0"/>
              <a:buChar char="•"/>
            </a:pPr>
            <a:r>
              <a:rPr lang="en-US" dirty="0"/>
              <a:t>Pacific Islanders have, by far, the largest disparity—assuming they are represented by the Others</a:t>
            </a:r>
          </a:p>
          <a:p>
            <a:pPr marL="628650" lvl="1" indent="-171450">
              <a:buFont typeface="Arial" panose="020B0604020202020204" pitchFamily="34" charset="0"/>
              <a:buChar char="•"/>
            </a:pPr>
            <a:r>
              <a:rPr lang="en-US" dirty="0"/>
              <a:t>AI, Black, and Hispanic all have disparities as well</a:t>
            </a:r>
          </a:p>
        </p:txBody>
      </p:sp>
      <p:sp>
        <p:nvSpPr>
          <p:cNvPr id="4" name="Slide Number Placeholder 3">
            <a:extLst>
              <a:ext uri="{FF2B5EF4-FFF2-40B4-BE49-F238E27FC236}">
                <a16:creationId xmlns:a16="http://schemas.microsoft.com/office/drawing/2014/main" id="{52131E5A-631F-1486-7093-307BE2DF67A8}"/>
              </a:ext>
            </a:extLst>
          </p:cNvPr>
          <p:cNvSpPr>
            <a:spLocks noGrp="1"/>
          </p:cNvSpPr>
          <p:nvPr>
            <p:ph type="sldNum" sz="quarter" idx="5"/>
          </p:nvPr>
        </p:nvSpPr>
        <p:spPr/>
        <p:txBody>
          <a:bodyPr/>
          <a:lstStyle/>
          <a:p>
            <a:fld id="{15F84E56-E268-4CE5-9082-C99FDABD38AC}" type="slidenum">
              <a:rPr lang="en-US" smtClean="0"/>
              <a:t>23</a:t>
            </a:fld>
            <a:endParaRPr lang="en-US"/>
          </a:p>
        </p:txBody>
      </p:sp>
    </p:spTree>
    <p:extLst>
      <p:ext uri="{BB962C8B-B14F-4D97-AF65-F5344CB8AC3E}">
        <p14:creationId xmlns:p14="http://schemas.microsoft.com/office/powerpoint/2010/main" val="31148925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r>
              <a:rPr lang="en-US" dirty="0"/>
              <a:t>In 2024 we were not able to collect and report these data from the schools/districts.</a:t>
            </a:r>
          </a:p>
          <a:p>
            <a:r>
              <a:rPr lang="en-US" dirty="0"/>
              <a:t>*These data were presumably affected by COVID-19</a:t>
            </a:r>
          </a:p>
        </p:txBody>
      </p:sp>
      <p:sp>
        <p:nvSpPr>
          <p:cNvPr id="4" name="Slide Number Placeholder 3"/>
          <p:cNvSpPr>
            <a:spLocks noGrp="1"/>
          </p:cNvSpPr>
          <p:nvPr>
            <p:ph type="sldNum" sz="quarter" idx="5"/>
          </p:nvPr>
        </p:nvSpPr>
        <p:spPr/>
        <p:txBody>
          <a:bodyPr/>
          <a:lstStyle/>
          <a:p>
            <a:fld id="{15F84E56-E268-4CE5-9082-C99FDABD38AC}" type="slidenum">
              <a:rPr lang="en-US" smtClean="0"/>
              <a:t>24</a:t>
            </a:fld>
            <a:endParaRPr lang="en-US"/>
          </a:p>
        </p:txBody>
      </p:sp>
    </p:spTree>
    <p:extLst>
      <p:ext uri="{BB962C8B-B14F-4D97-AF65-F5344CB8AC3E}">
        <p14:creationId xmlns:p14="http://schemas.microsoft.com/office/powerpoint/2010/main" val="22245642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8ED35-E1F9-C03B-14C6-94CA9F1884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48A2D8-FEE1-4338-AF9D-7B1DA4A2A1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3F0A40-C6AC-33B9-7481-C1DF4A55E0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4B570E-30B5-F3EE-3213-F54C580E18DA}"/>
              </a:ext>
            </a:extLst>
          </p:cNvPr>
          <p:cNvSpPr>
            <a:spLocks noGrp="1"/>
          </p:cNvSpPr>
          <p:nvPr>
            <p:ph type="sldNum" sz="quarter" idx="5"/>
          </p:nvPr>
        </p:nvSpPr>
        <p:spPr/>
        <p:txBody>
          <a:bodyPr/>
          <a:lstStyle/>
          <a:p>
            <a:fld id="{15F84E56-E268-4CE5-9082-C99FDABD38AC}" type="slidenum">
              <a:rPr lang="en-US" smtClean="0"/>
              <a:t>26</a:t>
            </a:fld>
            <a:endParaRPr lang="en-US"/>
          </a:p>
        </p:txBody>
      </p:sp>
    </p:spTree>
    <p:extLst>
      <p:ext uri="{BB962C8B-B14F-4D97-AF65-F5344CB8AC3E}">
        <p14:creationId xmlns:p14="http://schemas.microsoft.com/office/powerpoint/2010/main" val="35564172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 Increase among older adults</a:t>
            </a:r>
          </a:p>
          <a:p>
            <a:pPr marL="171450" indent="-171450">
              <a:buFont typeface="Arial" panose="020B0604020202020204" pitchFamily="34" charset="0"/>
              <a:buChar char="•"/>
            </a:pPr>
            <a:r>
              <a:rPr lang="en-US" dirty="0"/>
              <a:t>Similar trends nationally</a:t>
            </a:r>
          </a:p>
          <a:p>
            <a:pPr marL="171450" indent="-171450">
              <a:buFont typeface="Arial" panose="020B0604020202020204" pitchFamily="34" charset="0"/>
              <a:buChar char="•"/>
            </a:pPr>
            <a:r>
              <a:rPr lang="en-US" dirty="0"/>
              <a:t>Individuals on fixed incomes likely more impacted by housing and general inflation.</a:t>
            </a:r>
          </a:p>
        </p:txBody>
      </p:sp>
      <p:sp>
        <p:nvSpPr>
          <p:cNvPr id="4" name="Slide Number Placeholder 3"/>
          <p:cNvSpPr>
            <a:spLocks noGrp="1"/>
          </p:cNvSpPr>
          <p:nvPr>
            <p:ph type="sldNum" sz="quarter" idx="5"/>
          </p:nvPr>
        </p:nvSpPr>
        <p:spPr/>
        <p:txBody>
          <a:bodyPr/>
          <a:lstStyle/>
          <a:p>
            <a:fld id="{15F84E56-E268-4CE5-9082-C99FDABD38AC}" type="slidenum">
              <a:rPr lang="en-US" smtClean="0"/>
              <a:t>27</a:t>
            </a:fld>
            <a:endParaRPr lang="en-US"/>
          </a:p>
        </p:txBody>
      </p:sp>
    </p:spTree>
    <p:extLst>
      <p:ext uri="{BB962C8B-B14F-4D97-AF65-F5344CB8AC3E}">
        <p14:creationId xmlns:p14="http://schemas.microsoft.com/office/powerpoint/2010/main" val="28824889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that all of the individual disability clusters remain quite stable year-to-year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 other country as last stable: Clearly speculative, but plausible to see changes in federal policies regarding support to refugees and posture towards other immigrants as contributing.</a:t>
            </a:r>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28</a:t>
            </a:fld>
            <a:endParaRPr lang="en-US"/>
          </a:p>
        </p:txBody>
      </p:sp>
    </p:spTree>
    <p:extLst>
      <p:ext uri="{BB962C8B-B14F-4D97-AF65-F5344CB8AC3E}">
        <p14:creationId xmlns:p14="http://schemas.microsoft.com/office/powerpoint/2010/main" val="28824889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Disabling conditions, issues:</a:t>
            </a:r>
          </a:p>
          <a:p>
            <a:pPr marL="171450" indent="-171450">
              <a:buFont typeface="Arial" panose="020B0604020202020204" pitchFamily="34" charset="0"/>
              <a:buChar char="•"/>
            </a:pPr>
            <a:r>
              <a:rPr lang="en-US" dirty="0"/>
              <a:t>Interview uses self-report, introducing issues of social desirability, individuals in pre-contemplative stages, simple misunderstanding, and people with undetected conditions</a:t>
            </a:r>
          </a:p>
          <a:p>
            <a:pPr marL="171450" indent="-171450">
              <a:buFont typeface="Arial" panose="020B0604020202020204" pitchFamily="34" charset="0"/>
              <a:buChar char="•"/>
            </a:pPr>
            <a:r>
              <a:rPr lang="en-US" dirty="0"/>
              <a:t>Agency level data has some advantages, but mixing approach to assessment has its own downside</a:t>
            </a:r>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30</a:t>
            </a:fld>
            <a:endParaRPr lang="en-US"/>
          </a:p>
        </p:txBody>
      </p:sp>
    </p:spTree>
    <p:extLst>
      <p:ext uri="{BB962C8B-B14F-4D97-AF65-F5344CB8AC3E}">
        <p14:creationId xmlns:p14="http://schemas.microsoft.com/office/powerpoint/2010/main" val="12156364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32</a:t>
            </a:fld>
            <a:endParaRPr lang="en-US"/>
          </a:p>
        </p:txBody>
      </p:sp>
    </p:spTree>
    <p:extLst>
      <p:ext uri="{BB962C8B-B14F-4D97-AF65-F5344CB8AC3E}">
        <p14:creationId xmlns:p14="http://schemas.microsoft.com/office/powerpoint/2010/main" val="3260260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3</a:t>
            </a:fld>
            <a:endParaRPr lang="en-US"/>
          </a:p>
        </p:txBody>
      </p:sp>
    </p:spTree>
    <p:extLst>
      <p:ext uri="{BB962C8B-B14F-4D97-AF65-F5344CB8AC3E}">
        <p14:creationId xmlns:p14="http://schemas.microsoft.com/office/powerpoint/2010/main" val="1245798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4</a:t>
            </a:fld>
            <a:endParaRPr lang="en-US"/>
          </a:p>
        </p:txBody>
      </p:sp>
    </p:spTree>
    <p:extLst>
      <p:ext uri="{BB962C8B-B14F-4D97-AF65-F5344CB8AC3E}">
        <p14:creationId xmlns:p14="http://schemas.microsoft.com/office/powerpoint/2010/main" val="3086893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C8282-CA9A-C1DD-6CDD-6772DB976F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0EC445-3838-5397-CA7F-B2DF44974A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68CC77-7B9C-D03C-06C8-EF2C5DCCAC09}"/>
              </a:ext>
            </a:extLst>
          </p:cNvPr>
          <p:cNvSpPr>
            <a:spLocks noGrp="1"/>
          </p:cNvSpPr>
          <p:nvPr>
            <p:ph type="body" idx="1"/>
          </p:nvPr>
        </p:nvSpPr>
        <p:spPr/>
        <p:txBody>
          <a:bodyPr/>
          <a:lstStyle/>
          <a:p>
            <a:r>
              <a:rPr lang="en-US" dirty="0"/>
              <a:t>Briefly discuss the 4 data sources</a:t>
            </a:r>
          </a:p>
          <a:p>
            <a:pPr marL="176679" indent="-176679">
              <a:buFont typeface="Arial" panose="020B0604020202020204" pitchFamily="34" charset="0"/>
              <a:buChar char="•"/>
            </a:pPr>
            <a:r>
              <a:rPr lang="en-US" dirty="0"/>
              <a:t>Generally, interviews best</a:t>
            </a:r>
          </a:p>
          <a:p>
            <a:pPr marL="176679" indent="-176679">
              <a:buFont typeface="Arial" panose="020B0604020202020204" pitchFamily="34" charset="0"/>
              <a:buChar char="•"/>
            </a:pPr>
            <a:r>
              <a:rPr lang="en-US" dirty="0"/>
              <a:t>Although agency data/HMIS has a few advantages</a:t>
            </a:r>
          </a:p>
          <a:p>
            <a:pPr marL="176679" indent="-176679">
              <a:buFont typeface="Arial" panose="020B0604020202020204" pitchFamily="34" charset="0"/>
              <a:buChar char="•"/>
            </a:pPr>
            <a:r>
              <a:rPr lang="en-US" dirty="0"/>
              <a:t>Observation forms always a challenge—but useful</a:t>
            </a:r>
          </a:p>
          <a:p>
            <a:pPr marL="176679" indent="-176679">
              <a:buFont typeface="Arial" panose="020B0604020202020204" pitchFamily="34" charset="0"/>
              <a:buChar char="•"/>
            </a:pPr>
            <a:r>
              <a:rPr lang="en-US" dirty="0"/>
              <a:t>Began using HMIS 2023</a:t>
            </a:r>
          </a:p>
          <a:p>
            <a:pPr marL="176679" indent="-176679">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6B373F0E-7D2D-9166-956D-1B74F2A3553E}"/>
              </a:ext>
            </a:extLst>
          </p:cNvPr>
          <p:cNvSpPr>
            <a:spLocks noGrp="1"/>
          </p:cNvSpPr>
          <p:nvPr>
            <p:ph type="sldNum" sz="quarter" idx="5"/>
          </p:nvPr>
        </p:nvSpPr>
        <p:spPr/>
        <p:txBody>
          <a:bodyPr/>
          <a:lstStyle/>
          <a:p>
            <a:fld id="{15F84E56-E268-4CE5-9082-C99FDABD38AC}" type="slidenum">
              <a:rPr lang="en-US" smtClean="0"/>
              <a:t>5</a:t>
            </a:fld>
            <a:endParaRPr lang="en-US"/>
          </a:p>
        </p:txBody>
      </p:sp>
    </p:spTree>
    <p:extLst>
      <p:ext uri="{BB962C8B-B14F-4D97-AF65-F5344CB8AC3E}">
        <p14:creationId xmlns:p14="http://schemas.microsoft.com/office/powerpoint/2010/main" val="931023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 Missing data: HUD requires imputation of missing age and race data. So, the data provided to HUD (which they will eventually report publicly) will have slightly different age values due to the imputation of 15 adults that are here reported as missing.</a:t>
            </a:r>
          </a:p>
        </p:txBody>
      </p:sp>
      <p:sp>
        <p:nvSpPr>
          <p:cNvPr id="4" name="Slide Number Placeholder 3"/>
          <p:cNvSpPr>
            <a:spLocks noGrp="1"/>
          </p:cNvSpPr>
          <p:nvPr>
            <p:ph type="sldNum" sz="quarter" idx="5"/>
          </p:nvPr>
        </p:nvSpPr>
        <p:spPr/>
        <p:txBody>
          <a:bodyPr/>
          <a:lstStyle/>
          <a:p>
            <a:fld id="{15F84E56-E268-4CE5-9082-C99FDABD38AC}" type="slidenum">
              <a:rPr lang="en-US" smtClean="0"/>
              <a:t>6</a:t>
            </a:fld>
            <a:endParaRPr lang="en-US"/>
          </a:p>
        </p:txBody>
      </p:sp>
    </p:spTree>
    <p:extLst>
      <p:ext uri="{BB962C8B-B14F-4D97-AF65-F5344CB8AC3E}">
        <p14:creationId xmlns:p14="http://schemas.microsoft.com/office/powerpoint/2010/main" val="644775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 Transgender, 5 categories and an other were given beyond M &amp; F were given. They are combined here.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 Gay or bisexual: 4 categories and an other were given beyond heterosexual. They are combined here.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highlight>
                  <a:srgbClr val="FFFF00"/>
                </a:highlight>
              </a:rPr>
              <a:t>Regional population estimate: Source: U.S. Census Bureau, American Community Survey, 5-year estimates (2019-2023), Table B03002 for each of the 4 NWA Counties (summed and percentages calculated by Gallagher with assistance of ChatGPT 4.0 on 6/25/25).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Notes on missing data: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Displayed percentages are for those with available data on the metric. Rates of missing for each variable are reported below</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Gender: Total: 19 (3%) missing; Unsheltered: (17 (6%); Emergency shelter: 2 (1%); Transitional housing: 0</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Race: Total: 33 (6%); Unsheltered: 23 (8%); Emergency shelter: 10 (4%); Transitional housing: 0</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Gay or bisexual: Total: 11 (2%); Unsheltered: 9 (3%); Emergency shelter: 1(0.4%); Transitional housing: 1 (2%)</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Note: Question only asked of adults who completed the full interview (n = 327). The above missing refers to adults who were asked but did not answer.</a:t>
            </a:r>
          </a:p>
        </p:txBody>
      </p:sp>
      <p:sp>
        <p:nvSpPr>
          <p:cNvPr id="4" name="Slide Number Placeholder 3"/>
          <p:cNvSpPr>
            <a:spLocks noGrp="1"/>
          </p:cNvSpPr>
          <p:nvPr>
            <p:ph type="sldNum" sz="quarter" idx="5"/>
          </p:nvPr>
        </p:nvSpPr>
        <p:spPr/>
        <p:txBody>
          <a:bodyPr/>
          <a:lstStyle/>
          <a:p>
            <a:fld id="{15F84E56-E268-4CE5-9082-C99FDABD38AC}" type="slidenum">
              <a:rPr lang="en-US" smtClean="0"/>
              <a:t>7</a:t>
            </a:fld>
            <a:endParaRPr lang="en-US"/>
          </a:p>
        </p:txBody>
      </p:sp>
    </p:spTree>
    <p:extLst>
      <p:ext uri="{BB962C8B-B14F-4D97-AF65-F5344CB8AC3E}">
        <p14:creationId xmlns:p14="http://schemas.microsoft.com/office/powerpoint/2010/main" val="2916754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HH = Households</a:t>
            </a:r>
          </a:p>
          <a:p>
            <a:pPr marL="171450" indent="-171450">
              <a:buFont typeface="Arial" panose="020B0604020202020204" pitchFamily="34" charset="0"/>
              <a:buChar char="•"/>
            </a:pPr>
            <a:r>
              <a:rPr lang="en-US" dirty="0"/>
              <a:t>All = All adults and children</a:t>
            </a:r>
          </a:p>
          <a:p>
            <a:pPr marL="171450" indent="-171450">
              <a:buFont typeface="Arial" panose="020B0604020202020204" pitchFamily="34" charset="0"/>
              <a:buChar char="•"/>
            </a:pPr>
            <a:r>
              <a:rPr lang="en-US" dirty="0"/>
              <a:t>Child = All individuals under </a:t>
            </a:r>
            <a:r>
              <a:rPr lang="en-US"/>
              <a:t>age 18</a:t>
            </a:r>
          </a:p>
          <a:p>
            <a:pPr marL="171450" indent="-171450">
              <a:buFont typeface="Arial" panose="020B0604020202020204" pitchFamily="34" charset="0"/>
              <a:buChar char="•"/>
            </a:pPr>
            <a:r>
              <a:rPr lang="en-US"/>
              <a:t>In </a:t>
            </a:r>
            <a:r>
              <a:rPr lang="en-US" dirty="0"/>
              <a:t>2022, there was one household (emergency shelter) with 1 youth on own. For all other years, all of these households contained at least one adult and one child.</a:t>
            </a:r>
          </a:p>
        </p:txBody>
      </p:sp>
      <p:sp>
        <p:nvSpPr>
          <p:cNvPr id="4" name="Slide Number Placeholder 3"/>
          <p:cNvSpPr>
            <a:spLocks noGrp="1"/>
          </p:cNvSpPr>
          <p:nvPr>
            <p:ph type="sldNum" sz="quarter" idx="5"/>
          </p:nvPr>
        </p:nvSpPr>
        <p:spPr/>
        <p:txBody>
          <a:bodyPr/>
          <a:lstStyle/>
          <a:p>
            <a:fld id="{8FF1F0FF-50E2-4C0D-9A0B-E9A8FF02DD11}" type="slidenum">
              <a:rPr lang="en-US" smtClean="0"/>
              <a:t>8</a:t>
            </a:fld>
            <a:endParaRPr lang="en-US"/>
          </a:p>
        </p:txBody>
      </p:sp>
    </p:spTree>
    <p:extLst>
      <p:ext uri="{BB962C8B-B14F-4D97-AF65-F5344CB8AC3E}">
        <p14:creationId xmlns:p14="http://schemas.microsoft.com/office/powerpoint/2010/main" val="310385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B0B0E-67A4-5110-4EBA-868B1474B2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7311F0-F5DF-6FD7-6D37-85B3446466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483A79-013F-D893-7B04-66DB9881F5FC}"/>
              </a:ext>
            </a:extLst>
          </p:cNvPr>
          <p:cNvSpPr>
            <a:spLocks noGrp="1"/>
          </p:cNvSpPr>
          <p:nvPr>
            <p:ph type="body" idx="1"/>
          </p:nvPr>
        </p:nvSpPr>
        <p:spPr/>
        <p:txBody>
          <a:bodyPr/>
          <a:lstStyle/>
          <a:p>
            <a:r>
              <a:rPr lang="en-US" dirty="0"/>
              <a:t>Re: Population estimates and homelessness rates</a:t>
            </a:r>
          </a:p>
          <a:p>
            <a:pPr marL="171450" indent="-171450">
              <a:buFont typeface="Arial" panose="020B0604020202020204" pitchFamily="34" charset="0"/>
              <a:buChar char="•"/>
            </a:pPr>
            <a:r>
              <a:rPr lang="en-US" dirty="0"/>
              <a:t>This is the first year I developed. Plan to continue for trending, but curious for input.</a:t>
            </a:r>
          </a:p>
          <a:p>
            <a:pPr marL="171450" indent="-171450">
              <a:buFont typeface="Arial" panose="020B0604020202020204" pitchFamily="34" charset="0"/>
              <a:buChar char="•"/>
            </a:pPr>
            <a:r>
              <a:rPr lang="en-US" dirty="0"/>
              <a:t>* Community population estimate: 2025 Census Population Estimates Program (retrieved from Census.gov on 5/19/26)</a:t>
            </a:r>
          </a:p>
          <a:p>
            <a:pPr marL="171450" indent="-171450">
              <a:buFont typeface="Arial" panose="020B0604020202020204" pitchFamily="34" charset="0"/>
              <a:buChar char="•"/>
            </a:pPr>
            <a:r>
              <a:rPr lang="en-US" dirty="0"/>
              <a:t>Smaller communities (e.g., Eureka Springs) warrant greater caution in interpretation.</a:t>
            </a:r>
          </a:p>
          <a:p>
            <a:pPr marL="171450" indent="-171450">
              <a:buFont typeface="Arial" panose="020B0604020202020204" pitchFamily="34" charset="0"/>
              <a:buChar char="•"/>
            </a:pPr>
            <a:r>
              <a:rPr lang="en-US" dirty="0"/>
              <a:t>Individual year rates (for all communities) also warrant general caution. Year-to-year trend analyses will prove more stable.</a:t>
            </a:r>
          </a:p>
          <a:p>
            <a:pPr marL="171450" indent="-171450">
              <a:buFont typeface="Arial" panose="020B0604020202020204" pitchFamily="34" charset="0"/>
              <a:buChar char="•"/>
            </a:pPr>
            <a:r>
              <a:rPr lang="en-US" dirty="0"/>
              <a:t>Nationally, we have a rate of 23 people per 10,000 experiencing homelessness using 2024 PIT data. Source 2024 AHAR from HUD. https://www.huduser.gov/portal/sites/default/files/pdf/2024-AHAR-Part-1.pdf?utm_source=chatgpt.com</a:t>
            </a:r>
          </a:p>
          <a:p>
            <a:endParaRPr lang="en-US" dirty="0"/>
          </a:p>
          <a:p>
            <a:r>
              <a:rPr lang="en-US" dirty="0"/>
              <a:t>Re: Shelter beds: while most are traditional, site-specific, a smaller number use motels or similar to shelter in various communities. Thus, some cities without “shelters” can show up on the list.</a:t>
            </a:r>
          </a:p>
          <a:p>
            <a:endParaRPr lang="en-US" dirty="0"/>
          </a:p>
        </p:txBody>
      </p:sp>
      <p:sp>
        <p:nvSpPr>
          <p:cNvPr id="4" name="Slide Number Placeholder 3">
            <a:extLst>
              <a:ext uri="{FF2B5EF4-FFF2-40B4-BE49-F238E27FC236}">
                <a16:creationId xmlns:a16="http://schemas.microsoft.com/office/drawing/2014/main" id="{05ACF5BC-DFA4-3CBE-636D-96D2EEAB1F11}"/>
              </a:ext>
            </a:extLst>
          </p:cNvPr>
          <p:cNvSpPr>
            <a:spLocks noGrp="1"/>
          </p:cNvSpPr>
          <p:nvPr>
            <p:ph type="sldNum" sz="quarter" idx="5"/>
          </p:nvPr>
        </p:nvSpPr>
        <p:spPr/>
        <p:txBody>
          <a:bodyPr/>
          <a:lstStyle/>
          <a:p>
            <a:fld id="{15F84E56-E268-4CE5-9082-C99FDABD38AC}" type="slidenum">
              <a:rPr lang="en-US" smtClean="0"/>
              <a:t>9</a:t>
            </a:fld>
            <a:endParaRPr lang="en-US"/>
          </a:p>
        </p:txBody>
      </p:sp>
    </p:spTree>
    <p:extLst>
      <p:ext uri="{BB962C8B-B14F-4D97-AF65-F5344CB8AC3E}">
        <p14:creationId xmlns:p14="http://schemas.microsoft.com/office/powerpoint/2010/main" val="357058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B80B4-D0B5-6514-A460-3A524D8F7A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48724E-63D0-E3DC-C415-B3A1834F21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CAD798-7E0E-C400-D931-D058D6D24AC3}"/>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5" name="Footer Placeholder 4">
            <a:extLst>
              <a:ext uri="{FF2B5EF4-FFF2-40B4-BE49-F238E27FC236}">
                <a16:creationId xmlns:a16="http://schemas.microsoft.com/office/drawing/2014/main" id="{BCE1DD41-F293-5B46-E2FF-2E01108AE0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2596AC-8F49-D2CE-E517-21CFAE8B1CBF}"/>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135843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FA18F-01B6-2EC8-85A5-A21F6614B4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36A3DC-4B45-87F2-51B4-4E6CE7F28A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B649D0-CD43-69C9-24CD-9E15F65EED44}"/>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5" name="Footer Placeholder 4">
            <a:extLst>
              <a:ext uri="{FF2B5EF4-FFF2-40B4-BE49-F238E27FC236}">
                <a16:creationId xmlns:a16="http://schemas.microsoft.com/office/drawing/2014/main" id="{B6C03DE9-8659-68E4-53BE-FE6B7A2A38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3AD5E-C275-01F4-1585-F96E18066C0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3329665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0DAB92-C23E-9AF6-1F32-FBF2D6A91F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019884-3E03-16F1-8259-4560C4675F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04C3-52D5-BE5F-AD94-4EBD8A919198}"/>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5" name="Footer Placeholder 4">
            <a:extLst>
              <a:ext uri="{FF2B5EF4-FFF2-40B4-BE49-F238E27FC236}">
                <a16:creationId xmlns:a16="http://schemas.microsoft.com/office/drawing/2014/main" id="{566BED69-0CEB-A3CD-68A2-6280EB0F02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FA5FD-27AC-BAC2-94C4-5F12A8697D79}"/>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390923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DE7C4-F1E8-141E-E2B3-1113C79566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FF9840-1CE3-6863-E887-AC0FC6F6EE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BF05E0-ED7E-65B4-880D-B1CB79AF551F}"/>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5" name="Footer Placeholder 4">
            <a:extLst>
              <a:ext uri="{FF2B5EF4-FFF2-40B4-BE49-F238E27FC236}">
                <a16:creationId xmlns:a16="http://schemas.microsoft.com/office/drawing/2014/main" id="{9B8E97E5-BE47-0C91-6F4F-0E8D2278EC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45CB35-6A36-131D-91FC-CA047E776E12}"/>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426031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4AAD5-91FA-7E20-DB3A-51B2906D15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015E8A4-453B-8B04-9F57-CCE4940873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695226-265C-DDCB-B3FA-2A1AC4853304}"/>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5" name="Footer Placeholder 4">
            <a:extLst>
              <a:ext uri="{FF2B5EF4-FFF2-40B4-BE49-F238E27FC236}">
                <a16:creationId xmlns:a16="http://schemas.microsoft.com/office/drawing/2014/main" id="{3895196C-B118-4F8B-C532-04858E5F99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9F650-840D-1D87-BF62-C1A112F3579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736299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59C29-A6BD-A30B-2291-DA30000A74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E5E0AD-02C1-74CD-5009-3C0113E229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0BAE25-11D3-57E3-3DDB-97222FD4B7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E7A1EF-B6A1-FE96-4055-D54F7480140E}"/>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6" name="Footer Placeholder 5">
            <a:extLst>
              <a:ext uri="{FF2B5EF4-FFF2-40B4-BE49-F238E27FC236}">
                <a16:creationId xmlns:a16="http://schemas.microsoft.com/office/drawing/2014/main" id="{26D58421-7C6C-0B03-B6E6-8EC62E0A57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9BE260-4DB0-EF01-E263-139611909EB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677534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58232-9E05-E939-0A3F-B445D76F63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C20BF5-6664-6D93-925B-64E4008D26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CE3FD0-8FB3-38D6-0BEC-5F7CC06141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6634A0-A702-BCC7-8F06-A4818CE784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5B24EC-A94B-B304-F40F-34D739D1EE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4CB137-B33A-C9B8-9C3C-6B295216FA76}"/>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8" name="Footer Placeholder 7">
            <a:extLst>
              <a:ext uri="{FF2B5EF4-FFF2-40B4-BE49-F238E27FC236}">
                <a16:creationId xmlns:a16="http://schemas.microsoft.com/office/drawing/2014/main" id="{04DFD97D-3513-D75A-6951-1352EB7783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A290ADB-0851-9761-C447-DF3622B3BD18}"/>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492607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BCBB2-087A-B0B5-7777-90ACF2EF8C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C395A1-7776-208F-0516-5C4E305CDFA5}"/>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4" name="Footer Placeholder 3">
            <a:extLst>
              <a:ext uri="{FF2B5EF4-FFF2-40B4-BE49-F238E27FC236}">
                <a16:creationId xmlns:a16="http://schemas.microsoft.com/office/drawing/2014/main" id="{192C9D7C-468F-37A4-5183-2EB3430A07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84C902-DB89-4161-B7BF-7E056C569972}"/>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416296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F838CF-7F8E-2010-BD2D-E91946C16645}"/>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3" name="Footer Placeholder 2">
            <a:extLst>
              <a:ext uri="{FF2B5EF4-FFF2-40B4-BE49-F238E27FC236}">
                <a16:creationId xmlns:a16="http://schemas.microsoft.com/office/drawing/2014/main" id="{83AD1C77-E3BA-EF74-6174-77921F7043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374BA2-C03C-6A69-58CD-BF58B02AC350}"/>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3091196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D04C9-8CF4-524B-0D10-4ABCC1DD86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37FECB-35BE-DE6A-E589-E53CA5B406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200F06-777F-986D-3959-604138E60A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57DDFE-4251-77B9-C950-59B73CC0D8A4}"/>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6" name="Footer Placeholder 5">
            <a:extLst>
              <a:ext uri="{FF2B5EF4-FFF2-40B4-BE49-F238E27FC236}">
                <a16:creationId xmlns:a16="http://schemas.microsoft.com/office/drawing/2014/main" id="{C550B41C-637F-E926-DBF3-FEF8FDFD58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60705F-74B3-299E-73BA-FED72B78F734}"/>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310716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EACA7-07FD-4B82-69CD-1C82D5BFB2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E9308B-98DE-5FA1-7155-24F09CFB53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2B9358-3847-47D9-6B23-90D6FEC585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D76767-B976-B564-09E1-7EB1FE8C2F05}"/>
              </a:ext>
            </a:extLst>
          </p:cNvPr>
          <p:cNvSpPr>
            <a:spLocks noGrp="1"/>
          </p:cNvSpPr>
          <p:nvPr>
            <p:ph type="dt" sz="half" idx="10"/>
          </p:nvPr>
        </p:nvSpPr>
        <p:spPr/>
        <p:txBody>
          <a:bodyPr/>
          <a:lstStyle/>
          <a:p>
            <a:fld id="{4394B070-5D44-447F-9247-3A33C012E820}" type="datetimeFigureOut">
              <a:rPr lang="en-US" smtClean="0"/>
              <a:t>5/26/2026</a:t>
            </a:fld>
            <a:endParaRPr lang="en-US"/>
          </a:p>
        </p:txBody>
      </p:sp>
      <p:sp>
        <p:nvSpPr>
          <p:cNvPr id="6" name="Footer Placeholder 5">
            <a:extLst>
              <a:ext uri="{FF2B5EF4-FFF2-40B4-BE49-F238E27FC236}">
                <a16:creationId xmlns:a16="http://schemas.microsoft.com/office/drawing/2014/main" id="{18D71909-DF6B-C1FE-787B-026CD48D2D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26B48C-B317-D435-D279-549D77CFDBA5}"/>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179309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E48066-1529-8356-9955-F1FE144E3A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386BBE-1012-6F01-1FD9-6BD803E12A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FF65F-F236-56EB-2A2C-83D42F28C6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4B070-5D44-447F-9247-3A33C012E820}" type="datetimeFigureOut">
              <a:rPr lang="en-US" smtClean="0"/>
              <a:t>5/26/2026</a:t>
            </a:fld>
            <a:endParaRPr lang="en-US"/>
          </a:p>
        </p:txBody>
      </p:sp>
      <p:sp>
        <p:nvSpPr>
          <p:cNvPr id="5" name="Footer Placeholder 4">
            <a:extLst>
              <a:ext uri="{FF2B5EF4-FFF2-40B4-BE49-F238E27FC236}">
                <a16:creationId xmlns:a16="http://schemas.microsoft.com/office/drawing/2014/main" id="{38DFC0C0-D3C4-B395-9845-DA705E0E19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3B15FF-FC2C-DDC5-461F-351CFB044F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ECA22C-C7DE-4F4C-B509-80007B5B44FD}" type="slidenum">
              <a:rPr lang="en-US" smtClean="0"/>
              <a:t>‹#›</a:t>
            </a:fld>
            <a:endParaRPr lang="en-US"/>
          </a:p>
        </p:txBody>
      </p:sp>
    </p:spTree>
    <p:extLst>
      <p:ext uri="{BB962C8B-B14F-4D97-AF65-F5344CB8AC3E}">
        <p14:creationId xmlns:p14="http://schemas.microsoft.com/office/powerpoint/2010/main" val="2459121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jmgallag@uark.edu"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mailto:quinn.emett@nwacoc.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9811431-EE3D-4122-847A-4AB935A21CA2}"/>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Northwest Arkansas CoC</a:t>
            </a:r>
            <a:br>
              <a:rPr lang="en-US" sz="4800">
                <a:solidFill>
                  <a:srgbClr val="FFFFFF"/>
                </a:solidFill>
              </a:rPr>
            </a:br>
            <a:r>
              <a:rPr lang="en-US" sz="4800">
                <a:solidFill>
                  <a:srgbClr val="FFFFFF"/>
                </a:solidFill>
              </a:rPr>
              <a:t>2026 Point-in-Time Count</a:t>
            </a:r>
          </a:p>
        </p:txBody>
      </p:sp>
      <p:sp>
        <p:nvSpPr>
          <p:cNvPr id="3" name="Subtitle 2">
            <a:extLst>
              <a:ext uri="{FF2B5EF4-FFF2-40B4-BE49-F238E27FC236}">
                <a16:creationId xmlns:a16="http://schemas.microsoft.com/office/drawing/2014/main" id="{5C90CF50-21ED-B871-BFD1-3DEA1FA3C625}"/>
              </a:ext>
            </a:extLst>
          </p:cNvPr>
          <p:cNvSpPr>
            <a:spLocks noGrp="1"/>
          </p:cNvSpPr>
          <p:nvPr>
            <p:ph type="subTitle" idx="1"/>
          </p:nvPr>
        </p:nvSpPr>
        <p:spPr>
          <a:xfrm>
            <a:off x="1350682" y="4870824"/>
            <a:ext cx="10005951" cy="1458258"/>
          </a:xfrm>
        </p:spPr>
        <p:txBody>
          <a:bodyPr anchor="ctr">
            <a:normAutofit/>
          </a:bodyPr>
          <a:lstStyle/>
          <a:p>
            <a:pPr algn="l"/>
            <a:r>
              <a:rPr lang="en-US" sz="1700" dirty="0"/>
              <a:t>Prepared by John Gallagher, PhD, LMSW</a:t>
            </a:r>
          </a:p>
          <a:p>
            <a:pPr algn="l"/>
            <a:r>
              <a:rPr lang="en-US" sz="1700" dirty="0"/>
              <a:t>University of Arkansas, School of Social Work</a:t>
            </a:r>
          </a:p>
          <a:p>
            <a:pPr algn="l"/>
            <a:r>
              <a:rPr lang="en-US" sz="1700" dirty="0"/>
              <a:t>Assisted by Danny Trudo, Hannah Davis, and Sydnie Babcock</a:t>
            </a:r>
          </a:p>
          <a:p>
            <a:pPr algn="l"/>
            <a:r>
              <a:rPr lang="en-US" sz="1700" dirty="0"/>
              <a:t>Presented to NWA CoC General Membership and community on 6/3/2026</a:t>
            </a:r>
          </a:p>
        </p:txBody>
      </p:sp>
    </p:spTree>
    <p:extLst>
      <p:ext uri="{BB962C8B-B14F-4D97-AF65-F5344CB8AC3E}">
        <p14:creationId xmlns:p14="http://schemas.microsoft.com/office/powerpoint/2010/main" val="1261107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a:solidFill>
                  <a:srgbClr val="FFFFFF"/>
                </a:solidFill>
                <a:latin typeface="+mj-lt"/>
                <a:ea typeface="+mj-ea"/>
                <a:cs typeface="+mj-cs"/>
              </a:rPr>
              <a:t>Populations and characteristics</a:t>
            </a:r>
            <a:endParaRPr lang="en-US" sz="4000" kern="1200">
              <a:solidFill>
                <a:srgbClr val="FFFFFF"/>
              </a:solidFill>
              <a:highlight>
                <a:srgbClr val="FFFF00"/>
              </a:highlight>
              <a:latin typeface="+mj-lt"/>
              <a:ea typeface="+mj-ea"/>
              <a:cs typeface="+mj-cs"/>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2405244001"/>
              </p:ext>
            </p:extLst>
          </p:nvPr>
        </p:nvGraphicFramePr>
        <p:xfrm>
          <a:off x="432225" y="2483781"/>
          <a:ext cx="11327551" cy="3417190"/>
        </p:xfrm>
        <a:graphic>
          <a:graphicData uri="http://schemas.openxmlformats.org/drawingml/2006/table">
            <a:tbl>
              <a:tblPr firstRow="1" bandRow="1">
                <a:tableStyleId>{5C22544A-7EE6-4342-B048-85BDC9FD1C3A}</a:tableStyleId>
              </a:tblPr>
              <a:tblGrid>
                <a:gridCol w="3034619">
                  <a:extLst>
                    <a:ext uri="{9D8B030D-6E8A-4147-A177-3AD203B41FA5}">
                      <a16:colId xmlns:a16="http://schemas.microsoft.com/office/drawing/2014/main" val="2974846967"/>
                    </a:ext>
                  </a:extLst>
                </a:gridCol>
                <a:gridCol w="2516737">
                  <a:extLst>
                    <a:ext uri="{9D8B030D-6E8A-4147-A177-3AD203B41FA5}">
                      <a16:colId xmlns:a16="http://schemas.microsoft.com/office/drawing/2014/main" val="3064287729"/>
                    </a:ext>
                  </a:extLst>
                </a:gridCol>
                <a:gridCol w="2439606">
                  <a:extLst>
                    <a:ext uri="{9D8B030D-6E8A-4147-A177-3AD203B41FA5}">
                      <a16:colId xmlns:a16="http://schemas.microsoft.com/office/drawing/2014/main" val="2360674262"/>
                    </a:ext>
                  </a:extLst>
                </a:gridCol>
                <a:gridCol w="1833576">
                  <a:extLst>
                    <a:ext uri="{9D8B030D-6E8A-4147-A177-3AD203B41FA5}">
                      <a16:colId xmlns:a16="http://schemas.microsoft.com/office/drawing/2014/main" val="3136327651"/>
                    </a:ext>
                  </a:extLst>
                </a:gridCol>
                <a:gridCol w="1503013">
                  <a:extLst>
                    <a:ext uri="{9D8B030D-6E8A-4147-A177-3AD203B41FA5}">
                      <a16:colId xmlns:a16="http://schemas.microsoft.com/office/drawing/2014/main" val="3474487861"/>
                    </a:ext>
                  </a:extLst>
                </a:gridCol>
              </a:tblGrid>
              <a:tr h="505744">
                <a:tc>
                  <a:txBody>
                    <a:bodyPr/>
                    <a:lstStyle/>
                    <a:p>
                      <a:endParaRPr lang="en-US" sz="1500"/>
                    </a:p>
                  </a:txBody>
                  <a:tcPr marL="68344" marR="68344" marT="34172" marB="34172"/>
                </a:tc>
                <a:tc>
                  <a:txBody>
                    <a:bodyPr/>
                    <a:lstStyle/>
                    <a:p>
                      <a:pPr algn="ctr"/>
                      <a:r>
                        <a:rPr lang="en-US" sz="1300"/>
                        <a:t>Emergency shelter (n=225)</a:t>
                      </a:r>
                    </a:p>
                  </a:txBody>
                  <a:tcPr marL="68344" marR="68344" marT="34172" marB="34172"/>
                </a:tc>
                <a:tc>
                  <a:txBody>
                    <a:bodyPr/>
                    <a:lstStyle/>
                    <a:p>
                      <a:pPr algn="ctr"/>
                      <a:r>
                        <a:rPr lang="en-US" sz="1300"/>
                        <a:t>Transitional housing (n=61)</a:t>
                      </a:r>
                    </a:p>
                  </a:txBody>
                  <a:tcPr marL="68344" marR="68344" marT="34172" marB="34172"/>
                </a:tc>
                <a:tc>
                  <a:txBody>
                    <a:bodyPr/>
                    <a:lstStyle/>
                    <a:p>
                      <a:pPr algn="ctr"/>
                      <a:r>
                        <a:rPr lang="en-US" sz="1300"/>
                        <a:t>Unsheltered (n=277)</a:t>
                      </a:r>
                    </a:p>
                  </a:txBody>
                  <a:tcPr marL="68344" marR="68344" marT="34172" marB="34172"/>
                </a:tc>
                <a:tc>
                  <a:txBody>
                    <a:bodyPr/>
                    <a:lstStyle/>
                    <a:p>
                      <a:pPr algn="ctr"/>
                      <a:r>
                        <a:rPr lang="en-US" sz="1300"/>
                        <a:t>Total </a:t>
                      </a:r>
                    </a:p>
                    <a:p>
                      <a:pPr algn="ctr"/>
                      <a:r>
                        <a:rPr lang="en-US" sz="1300"/>
                        <a:t>(n=563)</a:t>
                      </a:r>
                    </a:p>
                  </a:txBody>
                  <a:tcPr marL="68344" marR="68344" marT="34172" marB="34172"/>
                </a:tc>
                <a:extLst>
                  <a:ext uri="{0D108BD9-81ED-4DB2-BD59-A6C34878D82A}">
                    <a16:rowId xmlns:a16="http://schemas.microsoft.com/office/drawing/2014/main" val="810122074"/>
                  </a:ext>
                </a:extLst>
              </a:tr>
              <a:tr h="323494">
                <a:tc>
                  <a:txBody>
                    <a:bodyPr/>
                    <a:lstStyle/>
                    <a:p>
                      <a:r>
                        <a:rPr lang="en-US" sz="1500"/>
                        <a:t>First time homeless</a:t>
                      </a:r>
                    </a:p>
                  </a:txBody>
                  <a:tcPr marL="68344" marR="68344" marT="34172" marB="34172"/>
                </a:tc>
                <a:tc>
                  <a:txBody>
                    <a:bodyPr/>
                    <a:lstStyle/>
                    <a:p>
                      <a:pPr algn="ctr"/>
                      <a:r>
                        <a:rPr lang="en-US" sz="1500"/>
                        <a:t>43 (38%)</a:t>
                      </a:r>
                    </a:p>
                  </a:txBody>
                  <a:tcPr marL="68344" marR="68344" marT="34172" marB="34172"/>
                </a:tc>
                <a:tc>
                  <a:txBody>
                    <a:bodyPr/>
                    <a:lstStyle/>
                    <a:p>
                      <a:pPr algn="ctr"/>
                      <a:r>
                        <a:rPr lang="en-US" sz="1500"/>
                        <a:t>12 (52%)</a:t>
                      </a:r>
                    </a:p>
                  </a:txBody>
                  <a:tcPr marL="68344" marR="68344" marT="34172" marB="34172"/>
                </a:tc>
                <a:tc>
                  <a:txBody>
                    <a:bodyPr/>
                    <a:lstStyle/>
                    <a:p>
                      <a:pPr algn="ctr"/>
                      <a:r>
                        <a:rPr lang="en-US" sz="1500"/>
                        <a:t>51 (28%) </a:t>
                      </a:r>
                    </a:p>
                  </a:txBody>
                  <a:tcPr marL="68344" marR="68344" marT="34172" marB="34172"/>
                </a:tc>
                <a:tc>
                  <a:txBody>
                    <a:bodyPr/>
                    <a:lstStyle/>
                    <a:p>
                      <a:pPr algn="ctr"/>
                      <a:r>
                        <a:rPr lang="en-US" sz="1500"/>
                        <a:t>106 (33%)</a:t>
                      </a:r>
                    </a:p>
                  </a:txBody>
                  <a:tcPr marL="68344" marR="68344" marT="34172" marB="34172"/>
                </a:tc>
                <a:extLst>
                  <a:ext uri="{0D108BD9-81ED-4DB2-BD59-A6C34878D82A}">
                    <a16:rowId xmlns:a16="http://schemas.microsoft.com/office/drawing/2014/main" val="731509114"/>
                  </a:ext>
                </a:extLst>
              </a:tr>
              <a:tr h="323494">
                <a:tc>
                  <a:txBody>
                    <a:bodyPr/>
                    <a:lstStyle/>
                    <a:p>
                      <a:r>
                        <a:rPr lang="en-US" sz="1500"/>
                        <a:t>Chronic</a:t>
                      </a:r>
                    </a:p>
                  </a:txBody>
                  <a:tcPr marL="68344" marR="68344" marT="34172" marB="34172"/>
                </a:tc>
                <a:tc>
                  <a:txBody>
                    <a:bodyPr/>
                    <a:lstStyle/>
                    <a:p>
                      <a:pPr algn="ctr"/>
                      <a:r>
                        <a:rPr lang="en-US" sz="1500"/>
                        <a:t>55 (44%)</a:t>
                      </a:r>
                    </a:p>
                  </a:txBody>
                  <a:tcPr marL="68344" marR="68344" marT="34172" marB="34172"/>
                </a:tc>
                <a:tc>
                  <a:txBody>
                    <a:bodyPr/>
                    <a:lstStyle/>
                    <a:p>
                      <a:pPr algn="ctr"/>
                      <a:r>
                        <a:rPr lang="en-US" sz="1500"/>
                        <a:t>N/A</a:t>
                      </a:r>
                    </a:p>
                  </a:txBody>
                  <a:tcPr marL="68344" marR="68344" marT="34172" marB="34172"/>
                </a:tc>
                <a:tc>
                  <a:txBody>
                    <a:bodyPr/>
                    <a:lstStyle/>
                    <a:p>
                      <a:pPr algn="ctr"/>
                      <a:r>
                        <a:rPr lang="en-US" sz="1500"/>
                        <a:t>113 (59%)</a:t>
                      </a:r>
                    </a:p>
                  </a:txBody>
                  <a:tcPr marL="68344" marR="68344" marT="34172" marB="34172"/>
                </a:tc>
                <a:tc>
                  <a:txBody>
                    <a:bodyPr/>
                    <a:lstStyle/>
                    <a:p>
                      <a:pPr algn="ctr"/>
                      <a:r>
                        <a:rPr lang="en-US" sz="1500"/>
                        <a:t>168 (46%)</a:t>
                      </a:r>
                    </a:p>
                  </a:txBody>
                  <a:tcPr marL="68344" marR="68344" marT="34172" marB="34172"/>
                </a:tc>
                <a:extLst>
                  <a:ext uri="{0D108BD9-81ED-4DB2-BD59-A6C34878D82A}">
                    <a16:rowId xmlns:a16="http://schemas.microsoft.com/office/drawing/2014/main" val="2045318907"/>
                  </a:ext>
                </a:extLst>
              </a:tr>
              <a:tr h="323494">
                <a:tc>
                  <a:txBody>
                    <a:bodyPr/>
                    <a:lstStyle/>
                    <a:p>
                      <a:r>
                        <a:rPr lang="en-US" sz="1500"/>
                        <a:t>SSA/VA disabled</a:t>
                      </a:r>
                    </a:p>
                  </a:txBody>
                  <a:tcPr marL="68344" marR="68344" marT="34172" marB="34172"/>
                </a:tc>
                <a:tc>
                  <a:txBody>
                    <a:bodyPr/>
                    <a:lstStyle/>
                    <a:p>
                      <a:pPr algn="ctr"/>
                      <a:r>
                        <a:rPr lang="en-US" sz="1500"/>
                        <a:t>32 (28%)</a:t>
                      </a:r>
                    </a:p>
                  </a:txBody>
                  <a:tcPr marL="68344" marR="68344" marT="34172" marB="34172"/>
                </a:tc>
                <a:tc>
                  <a:txBody>
                    <a:bodyPr/>
                    <a:lstStyle/>
                    <a:p>
                      <a:pPr algn="ctr"/>
                      <a:r>
                        <a:rPr lang="en-US" sz="1500"/>
                        <a:t>16 (67%)</a:t>
                      </a:r>
                    </a:p>
                  </a:txBody>
                  <a:tcPr marL="68344" marR="68344" marT="34172" marB="34172"/>
                </a:tc>
                <a:tc>
                  <a:txBody>
                    <a:bodyPr/>
                    <a:lstStyle/>
                    <a:p>
                      <a:pPr algn="ctr"/>
                      <a:r>
                        <a:rPr lang="en-US" sz="1500"/>
                        <a:t>37 (21%)</a:t>
                      </a:r>
                    </a:p>
                  </a:txBody>
                  <a:tcPr marL="68344" marR="68344" marT="34172" marB="34172"/>
                </a:tc>
                <a:tc>
                  <a:txBody>
                    <a:bodyPr/>
                    <a:lstStyle/>
                    <a:p>
                      <a:pPr algn="ctr"/>
                      <a:r>
                        <a:rPr lang="en-US" sz="1500"/>
                        <a:t>85 (27%)</a:t>
                      </a:r>
                    </a:p>
                  </a:txBody>
                  <a:tcPr marL="68344" marR="68344" marT="34172" marB="34172"/>
                </a:tc>
                <a:extLst>
                  <a:ext uri="{0D108BD9-81ED-4DB2-BD59-A6C34878D82A}">
                    <a16:rowId xmlns:a16="http://schemas.microsoft.com/office/drawing/2014/main" val="3462976640"/>
                  </a:ext>
                </a:extLst>
              </a:tr>
              <a:tr h="323494">
                <a:tc>
                  <a:txBody>
                    <a:bodyPr/>
                    <a:lstStyle/>
                    <a:p>
                      <a:r>
                        <a:rPr lang="en-US" sz="1500"/>
                        <a:t>Mental health</a:t>
                      </a:r>
                    </a:p>
                  </a:txBody>
                  <a:tcPr marL="68344" marR="68344" marT="34172" marB="34172"/>
                </a:tc>
                <a:tc>
                  <a:txBody>
                    <a:bodyPr/>
                    <a:lstStyle/>
                    <a:p>
                      <a:pPr algn="ctr"/>
                      <a:r>
                        <a:rPr lang="en-US" sz="1500"/>
                        <a:t>66 (58%)</a:t>
                      </a:r>
                    </a:p>
                  </a:txBody>
                  <a:tcPr marL="68344" marR="68344" marT="34172" marB="34172"/>
                </a:tc>
                <a:tc>
                  <a:txBody>
                    <a:bodyPr/>
                    <a:lstStyle/>
                    <a:p>
                      <a:pPr algn="ctr"/>
                      <a:r>
                        <a:rPr lang="en-US" sz="1500"/>
                        <a:t>7 (32%)</a:t>
                      </a:r>
                    </a:p>
                  </a:txBody>
                  <a:tcPr marL="68344" marR="68344" marT="34172" marB="34172"/>
                </a:tc>
                <a:tc>
                  <a:txBody>
                    <a:bodyPr/>
                    <a:lstStyle/>
                    <a:p>
                      <a:pPr algn="ctr"/>
                      <a:r>
                        <a:rPr lang="en-US" sz="1500"/>
                        <a:t>59 (33%)</a:t>
                      </a:r>
                    </a:p>
                  </a:txBody>
                  <a:tcPr marL="68344" marR="68344" marT="34172" marB="34172"/>
                </a:tc>
                <a:tc>
                  <a:txBody>
                    <a:bodyPr/>
                    <a:lstStyle/>
                    <a:p>
                      <a:pPr algn="ctr"/>
                      <a:r>
                        <a:rPr lang="en-US" sz="1500"/>
                        <a:t>132 (42%)</a:t>
                      </a:r>
                    </a:p>
                  </a:txBody>
                  <a:tcPr marL="68344" marR="68344" marT="34172" marB="34172"/>
                </a:tc>
                <a:extLst>
                  <a:ext uri="{0D108BD9-81ED-4DB2-BD59-A6C34878D82A}">
                    <a16:rowId xmlns:a16="http://schemas.microsoft.com/office/drawing/2014/main" val="4198307645"/>
                  </a:ext>
                </a:extLst>
              </a:tr>
              <a:tr h="323494">
                <a:tc>
                  <a:txBody>
                    <a:bodyPr/>
                    <a:lstStyle/>
                    <a:p>
                      <a:r>
                        <a:rPr lang="en-US" sz="1500"/>
                        <a:t>Substance use</a:t>
                      </a:r>
                    </a:p>
                  </a:txBody>
                  <a:tcPr marL="68344" marR="68344" marT="34172" marB="34172"/>
                </a:tc>
                <a:tc>
                  <a:txBody>
                    <a:bodyPr/>
                    <a:lstStyle/>
                    <a:p>
                      <a:pPr algn="ctr"/>
                      <a:r>
                        <a:rPr lang="en-US" sz="1500"/>
                        <a:t>36 (31%)</a:t>
                      </a:r>
                    </a:p>
                  </a:txBody>
                  <a:tcPr marL="68344" marR="68344" marT="34172" marB="34172"/>
                </a:tc>
                <a:tc>
                  <a:txBody>
                    <a:bodyPr/>
                    <a:lstStyle/>
                    <a:p>
                      <a:pPr algn="ctr"/>
                      <a:r>
                        <a:rPr lang="en-US" sz="1500"/>
                        <a:t>2 (8%)</a:t>
                      </a:r>
                    </a:p>
                  </a:txBody>
                  <a:tcPr marL="68344" marR="68344" marT="34172" marB="34172"/>
                </a:tc>
                <a:tc>
                  <a:txBody>
                    <a:bodyPr/>
                    <a:lstStyle/>
                    <a:p>
                      <a:pPr algn="ctr"/>
                      <a:r>
                        <a:rPr lang="en-US" sz="1500"/>
                        <a:t>54 (30%)</a:t>
                      </a:r>
                    </a:p>
                  </a:txBody>
                  <a:tcPr marL="68344" marR="68344" marT="34172" marB="34172"/>
                </a:tc>
                <a:tc>
                  <a:txBody>
                    <a:bodyPr/>
                    <a:lstStyle/>
                    <a:p>
                      <a:pPr algn="ctr"/>
                      <a:r>
                        <a:rPr lang="en-US" sz="1500"/>
                        <a:t>92 (29%)</a:t>
                      </a:r>
                    </a:p>
                  </a:txBody>
                  <a:tcPr marL="68344" marR="68344" marT="34172" marB="34172"/>
                </a:tc>
                <a:extLst>
                  <a:ext uri="{0D108BD9-81ED-4DB2-BD59-A6C34878D82A}">
                    <a16:rowId xmlns:a16="http://schemas.microsoft.com/office/drawing/2014/main" val="3349730158"/>
                  </a:ext>
                </a:extLst>
              </a:tr>
              <a:tr h="323494">
                <a:tc>
                  <a:txBody>
                    <a:bodyPr/>
                    <a:lstStyle/>
                    <a:p>
                      <a:r>
                        <a:rPr lang="en-US" sz="1500"/>
                        <a:t>Physical disability</a:t>
                      </a:r>
                    </a:p>
                  </a:txBody>
                  <a:tcPr marL="68344" marR="68344" marT="34172" marB="34172"/>
                </a:tc>
                <a:tc>
                  <a:txBody>
                    <a:bodyPr/>
                    <a:lstStyle/>
                    <a:p>
                      <a:pPr algn="ctr"/>
                      <a:r>
                        <a:rPr lang="en-US" sz="1500"/>
                        <a:t>56 (48%)</a:t>
                      </a:r>
                    </a:p>
                  </a:txBody>
                  <a:tcPr marL="68344" marR="68344" marT="34172" marB="34172"/>
                </a:tc>
                <a:tc>
                  <a:txBody>
                    <a:bodyPr/>
                    <a:lstStyle/>
                    <a:p>
                      <a:pPr algn="ctr"/>
                      <a:r>
                        <a:rPr lang="en-US" sz="1500"/>
                        <a:t>12 (50%)</a:t>
                      </a:r>
                    </a:p>
                  </a:txBody>
                  <a:tcPr marL="68344" marR="68344" marT="34172" marB="34172"/>
                </a:tc>
                <a:tc>
                  <a:txBody>
                    <a:bodyPr/>
                    <a:lstStyle/>
                    <a:p>
                      <a:pPr algn="ctr"/>
                      <a:r>
                        <a:rPr lang="en-US" sz="1500"/>
                        <a:t>64 (35%)</a:t>
                      </a:r>
                    </a:p>
                  </a:txBody>
                  <a:tcPr marL="68344" marR="68344" marT="34172" marB="34172"/>
                </a:tc>
                <a:tc>
                  <a:txBody>
                    <a:bodyPr/>
                    <a:lstStyle/>
                    <a:p>
                      <a:pPr algn="ctr"/>
                      <a:r>
                        <a:rPr lang="en-US" sz="1500"/>
                        <a:t>132 (41%)</a:t>
                      </a:r>
                    </a:p>
                  </a:txBody>
                  <a:tcPr marL="68344" marR="68344" marT="34172" marB="34172"/>
                </a:tc>
                <a:extLst>
                  <a:ext uri="{0D108BD9-81ED-4DB2-BD59-A6C34878D82A}">
                    <a16:rowId xmlns:a16="http://schemas.microsoft.com/office/drawing/2014/main" val="762515244"/>
                  </a:ext>
                </a:extLst>
              </a:tr>
              <a:tr h="323494">
                <a:tc>
                  <a:txBody>
                    <a:bodyPr/>
                    <a:lstStyle/>
                    <a:p>
                      <a:r>
                        <a:rPr lang="en-US" sz="1500"/>
                        <a:t>Developmental disability</a:t>
                      </a:r>
                    </a:p>
                  </a:txBody>
                  <a:tcPr marL="68344" marR="68344" marT="34172" marB="34172"/>
                </a:tc>
                <a:tc>
                  <a:txBody>
                    <a:bodyPr/>
                    <a:lstStyle/>
                    <a:p>
                      <a:pPr algn="ctr"/>
                      <a:r>
                        <a:rPr lang="en-US" sz="1500"/>
                        <a:t>15 (13%)</a:t>
                      </a:r>
                    </a:p>
                  </a:txBody>
                  <a:tcPr marL="68344" marR="68344" marT="34172" marB="34172"/>
                </a:tc>
                <a:tc>
                  <a:txBody>
                    <a:bodyPr/>
                    <a:lstStyle/>
                    <a:p>
                      <a:pPr algn="ctr"/>
                      <a:r>
                        <a:rPr lang="en-US" sz="1500"/>
                        <a:t>2 (9%)</a:t>
                      </a:r>
                    </a:p>
                  </a:txBody>
                  <a:tcPr marL="68344" marR="68344" marT="34172" marB="34172"/>
                </a:tc>
                <a:tc>
                  <a:txBody>
                    <a:bodyPr/>
                    <a:lstStyle/>
                    <a:p>
                      <a:pPr algn="ctr"/>
                      <a:r>
                        <a:rPr lang="en-US" sz="1500"/>
                        <a:t>35 (20%)</a:t>
                      </a:r>
                    </a:p>
                  </a:txBody>
                  <a:tcPr marL="68344" marR="68344" marT="34172" marB="34172"/>
                </a:tc>
                <a:tc>
                  <a:txBody>
                    <a:bodyPr/>
                    <a:lstStyle/>
                    <a:p>
                      <a:pPr algn="ctr"/>
                      <a:r>
                        <a:rPr lang="en-US" sz="1500"/>
                        <a:t>52 (17%)</a:t>
                      </a:r>
                    </a:p>
                  </a:txBody>
                  <a:tcPr marL="68344" marR="68344" marT="34172" marB="34172"/>
                </a:tc>
                <a:extLst>
                  <a:ext uri="{0D108BD9-81ED-4DB2-BD59-A6C34878D82A}">
                    <a16:rowId xmlns:a16="http://schemas.microsoft.com/office/drawing/2014/main" val="2687660108"/>
                  </a:ext>
                </a:extLst>
              </a:tr>
              <a:tr h="323494">
                <a:tc>
                  <a:txBody>
                    <a:bodyPr/>
                    <a:lstStyle/>
                    <a:p>
                      <a:r>
                        <a:rPr lang="en-US" sz="1500"/>
                        <a:t>HIV/AIDS</a:t>
                      </a:r>
                    </a:p>
                  </a:txBody>
                  <a:tcPr marL="68344" marR="68344" marT="34172" marB="34172"/>
                </a:tc>
                <a:tc>
                  <a:txBody>
                    <a:bodyPr/>
                    <a:lstStyle/>
                    <a:p>
                      <a:pPr algn="ctr"/>
                      <a:r>
                        <a:rPr lang="en-US" sz="1500"/>
                        <a:t>0</a:t>
                      </a:r>
                    </a:p>
                  </a:txBody>
                  <a:tcPr marL="68344" marR="68344" marT="34172" marB="34172"/>
                </a:tc>
                <a:tc>
                  <a:txBody>
                    <a:bodyPr/>
                    <a:lstStyle/>
                    <a:p>
                      <a:pPr algn="ctr"/>
                      <a:r>
                        <a:rPr lang="en-US" sz="1500"/>
                        <a:t>0</a:t>
                      </a:r>
                    </a:p>
                  </a:txBody>
                  <a:tcPr marL="68344" marR="68344" marT="34172" marB="34172"/>
                </a:tc>
                <a:tc>
                  <a:txBody>
                    <a:bodyPr/>
                    <a:lstStyle/>
                    <a:p>
                      <a:pPr algn="ctr"/>
                      <a:r>
                        <a:rPr lang="en-US" sz="1500"/>
                        <a:t>3 (1.7%)</a:t>
                      </a:r>
                    </a:p>
                  </a:txBody>
                  <a:tcPr marL="68344" marR="68344" marT="34172" marB="34172"/>
                </a:tc>
                <a:tc>
                  <a:txBody>
                    <a:bodyPr/>
                    <a:lstStyle/>
                    <a:p>
                      <a:pPr algn="ctr"/>
                      <a:r>
                        <a:rPr lang="en-US" sz="1500"/>
                        <a:t>3 (0.9%)</a:t>
                      </a:r>
                    </a:p>
                  </a:txBody>
                  <a:tcPr marL="68344" marR="68344" marT="34172" marB="34172"/>
                </a:tc>
                <a:extLst>
                  <a:ext uri="{0D108BD9-81ED-4DB2-BD59-A6C34878D82A}">
                    <a16:rowId xmlns:a16="http://schemas.microsoft.com/office/drawing/2014/main" val="1522710805"/>
                  </a:ext>
                </a:extLst>
              </a:tr>
              <a:tr h="323494">
                <a:tc>
                  <a:txBody>
                    <a:bodyPr/>
                    <a:lstStyle/>
                    <a:p>
                      <a:r>
                        <a:rPr lang="en-US" sz="1500"/>
                        <a:t>One or more disability</a:t>
                      </a:r>
                    </a:p>
                  </a:txBody>
                  <a:tcPr marL="68344" marR="68344" marT="34172" marB="34172"/>
                </a:tc>
                <a:tc>
                  <a:txBody>
                    <a:bodyPr/>
                    <a:lstStyle/>
                    <a:p>
                      <a:pPr algn="ctr"/>
                      <a:r>
                        <a:rPr lang="en-US" sz="1500"/>
                        <a:t>93 (79%)</a:t>
                      </a:r>
                    </a:p>
                  </a:txBody>
                  <a:tcPr marL="68344" marR="68344" marT="34172" marB="34172"/>
                </a:tc>
                <a:tc>
                  <a:txBody>
                    <a:bodyPr/>
                    <a:lstStyle/>
                    <a:p>
                      <a:pPr algn="ctr"/>
                      <a:r>
                        <a:rPr lang="en-US" sz="1500"/>
                        <a:t>19 (79%)</a:t>
                      </a:r>
                    </a:p>
                  </a:txBody>
                  <a:tcPr marL="68344" marR="68344" marT="34172" marB="34172"/>
                </a:tc>
                <a:tc>
                  <a:txBody>
                    <a:bodyPr/>
                    <a:lstStyle/>
                    <a:p>
                      <a:pPr algn="ctr"/>
                      <a:r>
                        <a:rPr lang="en-US" sz="1500"/>
                        <a:t>144 (75%)</a:t>
                      </a:r>
                    </a:p>
                  </a:txBody>
                  <a:tcPr marL="68344" marR="68344" marT="34172" marB="34172"/>
                </a:tc>
                <a:tc>
                  <a:txBody>
                    <a:bodyPr/>
                    <a:lstStyle/>
                    <a:p>
                      <a:pPr algn="ctr"/>
                      <a:r>
                        <a:rPr lang="en-US" sz="1500"/>
                        <a:t>256 (77%)</a:t>
                      </a:r>
                    </a:p>
                  </a:txBody>
                  <a:tcPr marL="68344" marR="68344" marT="34172" marB="34172"/>
                </a:tc>
                <a:extLst>
                  <a:ext uri="{0D108BD9-81ED-4DB2-BD59-A6C34878D82A}">
                    <a16:rowId xmlns:a16="http://schemas.microsoft.com/office/drawing/2014/main" val="3648529025"/>
                  </a:ext>
                </a:extLst>
              </a:tr>
            </a:tbl>
          </a:graphicData>
        </a:graphic>
      </p:graphicFrame>
    </p:spTree>
    <p:extLst>
      <p:ext uri="{BB962C8B-B14F-4D97-AF65-F5344CB8AC3E}">
        <p14:creationId xmlns:p14="http://schemas.microsoft.com/office/powerpoint/2010/main" val="205591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3700" kern="1200">
                <a:solidFill>
                  <a:srgbClr val="FFFFFF"/>
                </a:solidFill>
                <a:latin typeface="+mj-lt"/>
                <a:ea typeface="+mj-ea"/>
                <a:cs typeface="+mj-cs"/>
              </a:rPr>
              <a:t>Populations and characteristics, continued</a:t>
            </a:r>
            <a:endParaRPr lang="en-US" sz="3700" kern="1200">
              <a:solidFill>
                <a:srgbClr val="FFFFFF"/>
              </a:solidFill>
              <a:highlight>
                <a:srgbClr val="FFFF00"/>
              </a:highlight>
              <a:latin typeface="+mj-lt"/>
              <a:ea typeface="+mj-ea"/>
              <a:cs typeface="+mj-cs"/>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1541127802"/>
              </p:ext>
            </p:extLst>
          </p:nvPr>
        </p:nvGraphicFramePr>
        <p:xfrm>
          <a:off x="969653" y="1966293"/>
          <a:ext cx="10252694" cy="4452163"/>
        </p:xfrm>
        <a:graphic>
          <a:graphicData uri="http://schemas.openxmlformats.org/drawingml/2006/table">
            <a:tbl>
              <a:tblPr firstRow="1" bandRow="1">
                <a:tableStyleId>{5C22544A-7EE6-4342-B048-85BDC9FD1C3A}</a:tableStyleId>
              </a:tblPr>
              <a:tblGrid>
                <a:gridCol w="2412010">
                  <a:extLst>
                    <a:ext uri="{9D8B030D-6E8A-4147-A177-3AD203B41FA5}">
                      <a16:colId xmlns:a16="http://schemas.microsoft.com/office/drawing/2014/main" val="2974846967"/>
                    </a:ext>
                  </a:extLst>
                </a:gridCol>
                <a:gridCol w="2143472">
                  <a:extLst>
                    <a:ext uri="{9D8B030D-6E8A-4147-A177-3AD203B41FA5}">
                      <a16:colId xmlns:a16="http://schemas.microsoft.com/office/drawing/2014/main" val="3064287729"/>
                    </a:ext>
                  </a:extLst>
                </a:gridCol>
                <a:gridCol w="2309293">
                  <a:extLst>
                    <a:ext uri="{9D8B030D-6E8A-4147-A177-3AD203B41FA5}">
                      <a16:colId xmlns:a16="http://schemas.microsoft.com/office/drawing/2014/main" val="2360674262"/>
                    </a:ext>
                  </a:extLst>
                </a:gridCol>
                <a:gridCol w="1810596">
                  <a:extLst>
                    <a:ext uri="{9D8B030D-6E8A-4147-A177-3AD203B41FA5}">
                      <a16:colId xmlns:a16="http://schemas.microsoft.com/office/drawing/2014/main" val="3136327651"/>
                    </a:ext>
                  </a:extLst>
                </a:gridCol>
                <a:gridCol w="1577323">
                  <a:extLst>
                    <a:ext uri="{9D8B030D-6E8A-4147-A177-3AD203B41FA5}">
                      <a16:colId xmlns:a16="http://schemas.microsoft.com/office/drawing/2014/main" val="3474487861"/>
                    </a:ext>
                  </a:extLst>
                </a:gridCol>
              </a:tblGrid>
              <a:tr h="701448">
                <a:tc>
                  <a:txBody>
                    <a:bodyPr/>
                    <a:lstStyle/>
                    <a:p>
                      <a:endParaRPr lang="en-US" sz="1900"/>
                    </a:p>
                  </a:txBody>
                  <a:tcPr marL="86956" marR="86956" marT="43478" marB="43478"/>
                </a:tc>
                <a:tc>
                  <a:txBody>
                    <a:bodyPr/>
                    <a:lstStyle/>
                    <a:p>
                      <a:pPr algn="ctr"/>
                      <a:r>
                        <a:rPr lang="en-US" sz="1900"/>
                        <a:t>Emergency shelter</a:t>
                      </a:r>
                    </a:p>
                  </a:txBody>
                  <a:tcPr marL="86956" marR="86956" marT="43478" marB="43478"/>
                </a:tc>
                <a:tc>
                  <a:txBody>
                    <a:bodyPr/>
                    <a:lstStyle/>
                    <a:p>
                      <a:pPr algn="ctr"/>
                      <a:r>
                        <a:rPr lang="en-US" sz="1900"/>
                        <a:t>Transitional housing</a:t>
                      </a:r>
                    </a:p>
                  </a:txBody>
                  <a:tcPr marL="86956" marR="86956" marT="43478" marB="43478"/>
                </a:tc>
                <a:tc>
                  <a:txBody>
                    <a:bodyPr/>
                    <a:lstStyle/>
                    <a:p>
                      <a:pPr algn="ctr"/>
                      <a:r>
                        <a:rPr lang="en-US" sz="1900"/>
                        <a:t>Unsheltered</a:t>
                      </a:r>
                    </a:p>
                  </a:txBody>
                  <a:tcPr marL="86956" marR="86956" marT="43478" marB="43478"/>
                </a:tc>
                <a:tc>
                  <a:txBody>
                    <a:bodyPr/>
                    <a:lstStyle/>
                    <a:p>
                      <a:pPr algn="ctr"/>
                      <a:r>
                        <a:rPr lang="en-US" sz="1900"/>
                        <a:t>Total</a:t>
                      </a:r>
                    </a:p>
                  </a:txBody>
                  <a:tcPr marL="86956" marR="86956" marT="43478" marB="43478"/>
                </a:tc>
                <a:extLst>
                  <a:ext uri="{0D108BD9-81ED-4DB2-BD59-A6C34878D82A}">
                    <a16:rowId xmlns:a16="http://schemas.microsoft.com/office/drawing/2014/main" val="810122074"/>
                  </a:ext>
                </a:extLst>
              </a:tr>
              <a:tr h="411593">
                <a:tc>
                  <a:txBody>
                    <a:bodyPr/>
                    <a:lstStyle/>
                    <a:p>
                      <a:r>
                        <a:rPr lang="en-US" sz="1900"/>
                        <a:t>Medicaid</a:t>
                      </a:r>
                    </a:p>
                  </a:txBody>
                  <a:tcPr marL="86956" marR="86956" marT="43478" marB="43478"/>
                </a:tc>
                <a:tc>
                  <a:txBody>
                    <a:bodyPr/>
                    <a:lstStyle/>
                    <a:p>
                      <a:pPr algn="ctr"/>
                      <a:r>
                        <a:rPr lang="en-US" sz="1900"/>
                        <a:t>77  (69%)</a:t>
                      </a:r>
                    </a:p>
                  </a:txBody>
                  <a:tcPr marL="86956" marR="86956" marT="43478" marB="43478"/>
                </a:tc>
                <a:tc>
                  <a:txBody>
                    <a:bodyPr/>
                    <a:lstStyle/>
                    <a:p>
                      <a:pPr algn="ctr"/>
                      <a:r>
                        <a:rPr lang="en-US" sz="1900"/>
                        <a:t>18 (75%)</a:t>
                      </a:r>
                    </a:p>
                  </a:txBody>
                  <a:tcPr marL="86956" marR="86956" marT="43478" marB="43478"/>
                </a:tc>
                <a:tc>
                  <a:txBody>
                    <a:bodyPr/>
                    <a:lstStyle/>
                    <a:p>
                      <a:pPr algn="ctr"/>
                      <a:r>
                        <a:rPr lang="en-US" sz="1900"/>
                        <a:t>85 (49%) </a:t>
                      </a:r>
                    </a:p>
                  </a:txBody>
                  <a:tcPr marL="86956" marR="86956" marT="43478" marB="43478"/>
                </a:tc>
                <a:tc>
                  <a:txBody>
                    <a:bodyPr/>
                    <a:lstStyle/>
                    <a:p>
                      <a:pPr algn="ctr"/>
                      <a:r>
                        <a:rPr lang="en-US" sz="1900"/>
                        <a:t>180 (59%)</a:t>
                      </a:r>
                    </a:p>
                  </a:txBody>
                  <a:tcPr marL="86956" marR="86956" marT="43478" marB="43478"/>
                </a:tc>
                <a:extLst>
                  <a:ext uri="{0D108BD9-81ED-4DB2-BD59-A6C34878D82A}">
                    <a16:rowId xmlns:a16="http://schemas.microsoft.com/office/drawing/2014/main" val="2253790055"/>
                  </a:ext>
                </a:extLst>
              </a:tr>
              <a:tr h="411593">
                <a:tc>
                  <a:txBody>
                    <a:bodyPr/>
                    <a:lstStyle/>
                    <a:p>
                      <a:r>
                        <a:rPr lang="en-US" sz="1900"/>
                        <a:t>Domestic violence</a:t>
                      </a:r>
                    </a:p>
                  </a:txBody>
                  <a:tcPr marL="86956" marR="86956" marT="43478" marB="43478"/>
                </a:tc>
                <a:tc>
                  <a:txBody>
                    <a:bodyPr/>
                    <a:lstStyle/>
                    <a:p>
                      <a:pPr algn="ctr"/>
                      <a:r>
                        <a:rPr lang="en-US" sz="1900"/>
                        <a:t>37 (30%)</a:t>
                      </a:r>
                    </a:p>
                  </a:txBody>
                  <a:tcPr marL="86956" marR="86956" marT="43478" marB="43478"/>
                </a:tc>
                <a:tc>
                  <a:txBody>
                    <a:bodyPr/>
                    <a:lstStyle/>
                    <a:p>
                      <a:pPr algn="ctr"/>
                      <a:r>
                        <a:rPr lang="en-US" sz="1900"/>
                        <a:t>11 (33%)</a:t>
                      </a:r>
                    </a:p>
                  </a:txBody>
                  <a:tcPr marL="86956" marR="86956" marT="43478" marB="43478"/>
                </a:tc>
                <a:tc>
                  <a:txBody>
                    <a:bodyPr/>
                    <a:lstStyle/>
                    <a:p>
                      <a:pPr algn="ctr"/>
                      <a:r>
                        <a:rPr lang="en-US" sz="1900"/>
                        <a:t>19 (11%)</a:t>
                      </a:r>
                    </a:p>
                  </a:txBody>
                  <a:tcPr marL="86956" marR="86956" marT="43478" marB="43478"/>
                </a:tc>
                <a:tc>
                  <a:txBody>
                    <a:bodyPr/>
                    <a:lstStyle/>
                    <a:p>
                      <a:pPr algn="ctr"/>
                      <a:r>
                        <a:rPr lang="en-US" sz="1900"/>
                        <a:t>67 (20%)</a:t>
                      </a:r>
                    </a:p>
                  </a:txBody>
                  <a:tcPr marL="86956" marR="86956" marT="43478" marB="43478"/>
                </a:tc>
                <a:extLst>
                  <a:ext uri="{0D108BD9-81ED-4DB2-BD59-A6C34878D82A}">
                    <a16:rowId xmlns:a16="http://schemas.microsoft.com/office/drawing/2014/main" val="731509114"/>
                  </a:ext>
                </a:extLst>
              </a:tr>
              <a:tr h="411593">
                <a:tc>
                  <a:txBody>
                    <a:bodyPr/>
                    <a:lstStyle/>
                    <a:p>
                      <a:r>
                        <a:rPr lang="en-US" sz="1900"/>
                        <a:t>Foster care history</a:t>
                      </a:r>
                    </a:p>
                  </a:txBody>
                  <a:tcPr marL="86956" marR="86956" marT="43478" marB="43478"/>
                </a:tc>
                <a:tc>
                  <a:txBody>
                    <a:bodyPr/>
                    <a:lstStyle/>
                    <a:p>
                      <a:pPr algn="ctr"/>
                      <a:r>
                        <a:rPr lang="en-US" sz="1900"/>
                        <a:t>15 (14%)</a:t>
                      </a:r>
                    </a:p>
                  </a:txBody>
                  <a:tcPr marL="86956" marR="86956" marT="43478" marB="43478"/>
                </a:tc>
                <a:tc>
                  <a:txBody>
                    <a:bodyPr/>
                    <a:lstStyle/>
                    <a:p>
                      <a:pPr algn="ctr"/>
                      <a:r>
                        <a:rPr lang="en-US" sz="1900"/>
                        <a:t>1 (4%)</a:t>
                      </a:r>
                    </a:p>
                  </a:txBody>
                  <a:tcPr marL="86956" marR="86956" marT="43478" marB="43478"/>
                </a:tc>
                <a:tc>
                  <a:txBody>
                    <a:bodyPr/>
                    <a:lstStyle/>
                    <a:p>
                      <a:pPr algn="ctr"/>
                      <a:r>
                        <a:rPr lang="en-US" sz="1900"/>
                        <a:t>38 (21%)</a:t>
                      </a:r>
                    </a:p>
                  </a:txBody>
                  <a:tcPr marL="86956" marR="86956" marT="43478" marB="43478"/>
                </a:tc>
                <a:tc>
                  <a:txBody>
                    <a:bodyPr/>
                    <a:lstStyle/>
                    <a:p>
                      <a:pPr algn="ctr"/>
                      <a:r>
                        <a:rPr lang="en-US" sz="1900"/>
                        <a:t>54 (17%)</a:t>
                      </a:r>
                    </a:p>
                  </a:txBody>
                  <a:tcPr marL="86956" marR="86956" marT="43478" marB="43478"/>
                </a:tc>
                <a:extLst>
                  <a:ext uri="{0D108BD9-81ED-4DB2-BD59-A6C34878D82A}">
                    <a16:rowId xmlns:a16="http://schemas.microsoft.com/office/drawing/2014/main" val="2045318907"/>
                  </a:ext>
                </a:extLst>
              </a:tr>
              <a:tr h="411593">
                <a:tc>
                  <a:txBody>
                    <a:bodyPr/>
                    <a:lstStyle/>
                    <a:p>
                      <a:r>
                        <a:rPr lang="en-US" sz="1900"/>
                        <a:t>Felony record</a:t>
                      </a:r>
                    </a:p>
                  </a:txBody>
                  <a:tcPr marL="86956" marR="86956" marT="43478" marB="43478"/>
                </a:tc>
                <a:tc>
                  <a:txBody>
                    <a:bodyPr/>
                    <a:lstStyle/>
                    <a:p>
                      <a:pPr algn="ctr"/>
                      <a:r>
                        <a:rPr lang="en-US" sz="1900"/>
                        <a:t>43 (37%)</a:t>
                      </a:r>
                    </a:p>
                  </a:txBody>
                  <a:tcPr marL="86956" marR="86956" marT="43478" marB="43478"/>
                </a:tc>
                <a:tc>
                  <a:txBody>
                    <a:bodyPr/>
                    <a:lstStyle/>
                    <a:p>
                      <a:pPr algn="ctr"/>
                      <a:r>
                        <a:rPr lang="en-US" sz="1900"/>
                        <a:t>9 (41%)</a:t>
                      </a:r>
                    </a:p>
                  </a:txBody>
                  <a:tcPr marL="86956" marR="86956" marT="43478" marB="43478"/>
                </a:tc>
                <a:tc>
                  <a:txBody>
                    <a:bodyPr/>
                    <a:lstStyle/>
                    <a:p>
                      <a:pPr algn="ctr"/>
                      <a:r>
                        <a:rPr lang="en-US" sz="1900"/>
                        <a:t>72 (41%)</a:t>
                      </a:r>
                    </a:p>
                  </a:txBody>
                  <a:tcPr marL="86956" marR="86956" marT="43478" marB="43478"/>
                </a:tc>
                <a:tc>
                  <a:txBody>
                    <a:bodyPr/>
                    <a:lstStyle/>
                    <a:p>
                      <a:pPr algn="ctr"/>
                      <a:r>
                        <a:rPr lang="en-US" sz="1900"/>
                        <a:t>124 (40%)</a:t>
                      </a:r>
                    </a:p>
                  </a:txBody>
                  <a:tcPr marL="86956" marR="86956" marT="43478" marB="43478"/>
                </a:tc>
                <a:extLst>
                  <a:ext uri="{0D108BD9-81ED-4DB2-BD59-A6C34878D82A}">
                    <a16:rowId xmlns:a16="http://schemas.microsoft.com/office/drawing/2014/main" val="2479477066"/>
                  </a:ext>
                </a:extLst>
              </a:tr>
              <a:tr h="411593">
                <a:tc>
                  <a:txBody>
                    <a:bodyPr/>
                    <a:lstStyle/>
                    <a:p>
                      <a:r>
                        <a:rPr lang="en-US" sz="1900"/>
                        <a:t>Eviction on record</a:t>
                      </a:r>
                    </a:p>
                  </a:txBody>
                  <a:tcPr marL="86956" marR="86956" marT="43478" marB="43478"/>
                </a:tc>
                <a:tc>
                  <a:txBody>
                    <a:bodyPr/>
                    <a:lstStyle/>
                    <a:p>
                      <a:pPr algn="ctr"/>
                      <a:r>
                        <a:rPr lang="en-US" sz="1900"/>
                        <a:t>37 (36%)</a:t>
                      </a:r>
                    </a:p>
                  </a:txBody>
                  <a:tcPr marL="86956" marR="86956" marT="43478" marB="43478"/>
                </a:tc>
                <a:tc>
                  <a:txBody>
                    <a:bodyPr/>
                    <a:lstStyle/>
                    <a:p>
                      <a:pPr algn="ctr"/>
                      <a:r>
                        <a:rPr lang="en-US" sz="1900"/>
                        <a:t>13 (54%)</a:t>
                      </a:r>
                    </a:p>
                  </a:txBody>
                  <a:tcPr marL="86956" marR="86956" marT="43478" marB="43478"/>
                </a:tc>
                <a:tc>
                  <a:txBody>
                    <a:bodyPr/>
                    <a:lstStyle/>
                    <a:p>
                      <a:pPr algn="ctr"/>
                      <a:r>
                        <a:rPr lang="en-US" sz="1900"/>
                        <a:t>61 (35%)</a:t>
                      </a:r>
                    </a:p>
                  </a:txBody>
                  <a:tcPr marL="86956" marR="86956" marT="43478" marB="43478"/>
                </a:tc>
                <a:tc>
                  <a:txBody>
                    <a:bodyPr/>
                    <a:lstStyle/>
                    <a:p>
                      <a:pPr algn="ctr"/>
                      <a:r>
                        <a:rPr lang="en-US" sz="1900"/>
                        <a:t>95 (37%)</a:t>
                      </a:r>
                    </a:p>
                  </a:txBody>
                  <a:tcPr marL="86956" marR="86956" marT="43478" marB="43478"/>
                </a:tc>
                <a:extLst>
                  <a:ext uri="{0D108BD9-81ED-4DB2-BD59-A6C34878D82A}">
                    <a16:rowId xmlns:a16="http://schemas.microsoft.com/office/drawing/2014/main" val="4198307645"/>
                  </a:ext>
                </a:extLst>
              </a:tr>
              <a:tr h="701448">
                <a:tc>
                  <a:txBody>
                    <a:bodyPr/>
                    <a:lstStyle/>
                    <a:p>
                      <a:r>
                        <a:rPr lang="en-US" sz="1900"/>
                        <a:t>Tobacco use (past 30)</a:t>
                      </a:r>
                    </a:p>
                  </a:txBody>
                  <a:tcPr marL="86956" marR="86956" marT="43478" marB="43478"/>
                </a:tc>
                <a:tc>
                  <a:txBody>
                    <a:bodyPr/>
                    <a:lstStyle/>
                    <a:p>
                      <a:pPr algn="ctr"/>
                      <a:r>
                        <a:rPr lang="en-US" sz="1900"/>
                        <a:t>81 (70%)</a:t>
                      </a:r>
                    </a:p>
                  </a:txBody>
                  <a:tcPr marL="86956" marR="86956" marT="43478" marB="43478"/>
                </a:tc>
                <a:tc>
                  <a:txBody>
                    <a:bodyPr/>
                    <a:lstStyle/>
                    <a:p>
                      <a:pPr algn="ctr"/>
                      <a:r>
                        <a:rPr lang="en-US" sz="1900"/>
                        <a:t>20 (83%)</a:t>
                      </a:r>
                    </a:p>
                  </a:txBody>
                  <a:tcPr marL="86956" marR="86956" marT="43478" marB="43478"/>
                </a:tc>
                <a:tc>
                  <a:txBody>
                    <a:bodyPr/>
                    <a:lstStyle/>
                    <a:p>
                      <a:pPr algn="ctr"/>
                      <a:r>
                        <a:rPr lang="en-US" sz="1900"/>
                        <a:t>136 (75%)</a:t>
                      </a:r>
                    </a:p>
                  </a:txBody>
                  <a:tcPr marL="86956" marR="86956" marT="43478" marB="43478"/>
                </a:tc>
                <a:tc>
                  <a:txBody>
                    <a:bodyPr/>
                    <a:lstStyle/>
                    <a:p>
                      <a:pPr algn="ctr"/>
                      <a:r>
                        <a:rPr lang="en-US" sz="1900"/>
                        <a:t>237 (74%)</a:t>
                      </a:r>
                    </a:p>
                  </a:txBody>
                  <a:tcPr marL="86956" marR="86956" marT="43478" marB="43478"/>
                </a:tc>
                <a:extLst>
                  <a:ext uri="{0D108BD9-81ED-4DB2-BD59-A6C34878D82A}">
                    <a16:rowId xmlns:a16="http://schemas.microsoft.com/office/drawing/2014/main" val="2141636888"/>
                  </a:ext>
                </a:extLst>
              </a:tr>
              <a:tr h="991302">
                <a:tc>
                  <a:txBody>
                    <a:bodyPr/>
                    <a:lstStyle/>
                    <a:p>
                      <a:r>
                        <a:rPr lang="en-US" sz="1900"/>
                        <a:t>Tried &amp; failed to use less tobacco (past 30)</a:t>
                      </a:r>
                    </a:p>
                  </a:txBody>
                  <a:tcPr marL="86956" marR="86956" marT="43478" marB="43478"/>
                </a:tc>
                <a:tc>
                  <a:txBody>
                    <a:bodyPr/>
                    <a:lstStyle/>
                    <a:p>
                      <a:pPr algn="ctr"/>
                      <a:r>
                        <a:rPr lang="en-US" sz="1900"/>
                        <a:t>18 (23%)</a:t>
                      </a:r>
                    </a:p>
                  </a:txBody>
                  <a:tcPr marL="86956" marR="86956" marT="43478" marB="43478"/>
                </a:tc>
                <a:tc>
                  <a:txBody>
                    <a:bodyPr/>
                    <a:lstStyle/>
                    <a:p>
                      <a:pPr algn="ctr"/>
                      <a:r>
                        <a:rPr lang="en-US" sz="1900"/>
                        <a:t>7 (35%)</a:t>
                      </a:r>
                    </a:p>
                  </a:txBody>
                  <a:tcPr marL="86956" marR="86956" marT="43478" marB="43478"/>
                </a:tc>
                <a:tc>
                  <a:txBody>
                    <a:bodyPr/>
                    <a:lstStyle/>
                    <a:p>
                      <a:pPr algn="ctr"/>
                      <a:r>
                        <a:rPr lang="en-US" sz="1900"/>
                        <a:t>50 (37%)</a:t>
                      </a:r>
                    </a:p>
                  </a:txBody>
                  <a:tcPr marL="86956" marR="86956" marT="43478" marB="43478"/>
                </a:tc>
                <a:tc>
                  <a:txBody>
                    <a:bodyPr/>
                    <a:lstStyle/>
                    <a:p>
                      <a:pPr algn="ctr"/>
                      <a:r>
                        <a:rPr lang="en-US" sz="1900"/>
                        <a:t>75 (32%)</a:t>
                      </a:r>
                    </a:p>
                  </a:txBody>
                  <a:tcPr marL="86956" marR="86956" marT="43478" marB="43478"/>
                </a:tc>
                <a:extLst>
                  <a:ext uri="{0D108BD9-81ED-4DB2-BD59-A6C34878D82A}">
                    <a16:rowId xmlns:a16="http://schemas.microsoft.com/office/drawing/2014/main" val="201256734"/>
                  </a:ext>
                </a:extLst>
              </a:tr>
            </a:tbl>
          </a:graphicData>
        </a:graphic>
      </p:graphicFrame>
    </p:spTree>
    <p:extLst>
      <p:ext uri="{BB962C8B-B14F-4D97-AF65-F5344CB8AC3E}">
        <p14:creationId xmlns:p14="http://schemas.microsoft.com/office/powerpoint/2010/main" val="1412975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791F56-9602-150E-2092-E72DA8874E36}"/>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a:solidFill>
                  <a:srgbClr val="FFFFFF"/>
                </a:solidFill>
                <a:latin typeface="+mj-lt"/>
                <a:ea typeface="+mj-ea"/>
                <a:cs typeface="+mj-cs"/>
              </a:rPr>
              <a:t>Veteran homelessness</a:t>
            </a:r>
            <a:endParaRPr lang="en-US" sz="4000" kern="1200">
              <a:solidFill>
                <a:srgbClr val="FFFFFF"/>
              </a:solidFill>
              <a:highlight>
                <a:srgbClr val="FFFF00"/>
              </a:highlight>
              <a:latin typeface="+mj-lt"/>
              <a:ea typeface="+mj-ea"/>
              <a:cs typeface="+mj-cs"/>
            </a:endParaRPr>
          </a:p>
        </p:txBody>
      </p:sp>
      <p:graphicFrame>
        <p:nvGraphicFramePr>
          <p:cNvPr id="4" name="Content Placeholder 3">
            <a:extLst>
              <a:ext uri="{FF2B5EF4-FFF2-40B4-BE49-F238E27FC236}">
                <a16:creationId xmlns:a16="http://schemas.microsoft.com/office/drawing/2014/main" id="{22E78149-7786-011C-A0B5-8B19D3215F7A}"/>
              </a:ext>
            </a:extLst>
          </p:cNvPr>
          <p:cNvGraphicFramePr>
            <a:graphicFrameLocks noGrp="1"/>
          </p:cNvGraphicFramePr>
          <p:nvPr>
            <p:ph idx="1"/>
            <p:extLst>
              <p:ext uri="{D42A27DB-BD31-4B8C-83A1-F6EECF244321}">
                <p14:modId xmlns:p14="http://schemas.microsoft.com/office/powerpoint/2010/main" val="263553150"/>
              </p:ext>
            </p:extLst>
          </p:nvPr>
        </p:nvGraphicFramePr>
        <p:xfrm>
          <a:off x="432225" y="2636723"/>
          <a:ext cx="11327550" cy="3111302"/>
        </p:xfrm>
        <a:graphic>
          <a:graphicData uri="http://schemas.openxmlformats.org/drawingml/2006/table">
            <a:tbl>
              <a:tblPr firstRow="1" bandRow="1">
                <a:tableStyleId>{5C22544A-7EE6-4342-B048-85BDC9FD1C3A}</a:tableStyleId>
              </a:tblPr>
              <a:tblGrid>
                <a:gridCol w="2513038">
                  <a:extLst>
                    <a:ext uri="{9D8B030D-6E8A-4147-A177-3AD203B41FA5}">
                      <a16:colId xmlns:a16="http://schemas.microsoft.com/office/drawing/2014/main" val="2142061991"/>
                    </a:ext>
                  </a:extLst>
                </a:gridCol>
                <a:gridCol w="2429130">
                  <a:extLst>
                    <a:ext uri="{9D8B030D-6E8A-4147-A177-3AD203B41FA5}">
                      <a16:colId xmlns:a16="http://schemas.microsoft.com/office/drawing/2014/main" val="2047826971"/>
                    </a:ext>
                  </a:extLst>
                </a:gridCol>
                <a:gridCol w="2471084">
                  <a:extLst>
                    <a:ext uri="{9D8B030D-6E8A-4147-A177-3AD203B41FA5}">
                      <a16:colId xmlns:a16="http://schemas.microsoft.com/office/drawing/2014/main" val="2013715292"/>
                    </a:ext>
                  </a:extLst>
                </a:gridCol>
                <a:gridCol w="2554992">
                  <a:extLst>
                    <a:ext uri="{9D8B030D-6E8A-4147-A177-3AD203B41FA5}">
                      <a16:colId xmlns:a16="http://schemas.microsoft.com/office/drawing/2014/main" val="363473353"/>
                    </a:ext>
                  </a:extLst>
                </a:gridCol>
                <a:gridCol w="1359306">
                  <a:extLst>
                    <a:ext uri="{9D8B030D-6E8A-4147-A177-3AD203B41FA5}">
                      <a16:colId xmlns:a16="http://schemas.microsoft.com/office/drawing/2014/main" val="1902957774"/>
                    </a:ext>
                  </a:extLst>
                </a:gridCol>
              </a:tblGrid>
              <a:tr h="1117652">
                <a:tc>
                  <a:txBody>
                    <a:bodyPr/>
                    <a:lstStyle/>
                    <a:p>
                      <a:endParaRPr lang="en-US" sz="3000"/>
                    </a:p>
                  </a:txBody>
                  <a:tcPr marL="151034" marR="151034" marT="75517" marB="75517"/>
                </a:tc>
                <a:tc>
                  <a:txBody>
                    <a:bodyPr/>
                    <a:lstStyle/>
                    <a:p>
                      <a:pPr algn="ctr"/>
                      <a:r>
                        <a:rPr lang="en-US" sz="3000"/>
                        <a:t>Emergency shelter</a:t>
                      </a:r>
                    </a:p>
                  </a:txBody>
                  <a:tcPr marL="151034" marR="151034" marT="75517" marB="75517"/>
                </a:tc>
                <a:tc>
                  <a:txBody>
                    <a:bodyPr/>
                    <a:lstStyle/>
                    <a:p>
                      <a:pPr algn="ctr"/>
                      <a:r>
                        <a:rPr lang="en-US" sz="3000"/>
                        <a:t>Transitional housing</a:t>
                      </a:r>
                    </a:p>
                  </a:txBody>
                  <a:tcPr marL="151034" marR="151034" marT="75517" marB="75517"/>
                </a:tc>
                <a:tc>
                  <a:txBody>
                    <a:bodyPr/>
                    <a:lstStyle/>
                    <a:p>
                      <a:pPr algn="ctr"/>
                      <a:r>
                        <a:rPr lang="en-US" sz="3000"/>
                        <a:t>Unsheltered</a:t>
                      </a:r>
                    </a:p>
                  </a:txBody>
                  <a:tcPr marL="151034" marR="151034" marT="75517" marB="75517"/>
                </a:tc>
                <a:tc>
                  <a:txBody>
                    <a:bodyPr/>
                    <a:lstStyle/>
                    <a:p>
                      <a:pPr algn="ctr"/>
                      <a:r>
                        <a:rPr lang="en-US" sz="3000"/>
                        <a:t>Total</a:t>
                      </a:r>
                    </a:p>
                  </a:txBody>
                  <a:tcPr marL="151034" marR="151034" marT="75517" marB="75517"/>
                </a:tc>
                <a:extLst>
                  <a:ext uri="{0D108BD9-81ED-4DB2-BD59-A6C34878D82A}">
                    <a16:rowId xmlns:a16="http://schemas.microsoft.com/office/drawing/2014/main" val="2855535444"/>
                  </a:ext>
                </a:extLst>
              </a:tr>
              <a:tr h="664550">
                <a:tc>
                  <a:txBody>
                    <a:bodyPr/>
                    <a:lstStyle/>
                    <a:p>
                      <a:r>
                        <a:rPr lang="en-US" sz="3000"/>
                        <a:t>Households</a:t>
                      </a:r>
                    </a:p>
                  </a:txBody>
                  <a:tcPr marL="151034" marR="151034" marT="75517" marB="75517"/>
                </a:tc>
                <a:tc>
                  <a:txBody>
                    <a:bodyPr/>
                    <a:lstStyle/>
                    <a:p>
                      <a:pPr algn="ctr"/>
                      <a:r>
                        <a:rPr lang="en-US" sz="3000"/>
                        <a:t>16</a:t>
                      </a:r>
                    </a:p>
                  </a:txBody>
                  <a:tcPr marL="151034" marR="151034" marT="75517" marB="75517"/>
                </a:tc>
                <a:tc>
                  <a:txBody>
                    <a:bodyPr/>
                    <a:lstStyle/>
                    <a:p>
                      <a:pPr algn="ctr"/>
                      <a:r>
                        <a:rPr lang="en-US" sz="3000"/>
                        <a:t>1</a:t>
                      </a:r>
                    </a:p>
                  </a:txBody>
                  <a:tcPr marL="151034" marR="151034" marT="75517" marB="75517"/>
                </a:tc>
                <a:tc>
                  <a:txBody>
                    <a:bodyPr/>
                    <a:lstStyle/>
                    <a:p>
                      <a:pPr algn="ctr"/>
                      <a:r>
                        <a:rPr lang="en-US" sz="3000"/>
                        <a:t>11</a:t>
                      </a:r>
                    </a:p>
                  </a:txBody>
                  <a:tcPr marL="151034" marR="151034" marT="75517" marB="75517"/>
                </a:tc>
                <a:tc>
                  <a:txBody>
                    <a:bodyPr/>
                    <a:lstStyle/>
                    <a:p>
                      <a:pPr algn="ctr"/>
                      <a:r>
                        <a:rPr lang="en-US" sz="3000"/>
                        <a:t>28</a:t>
                      </a:r>
                    </a:p>
                  </a:txBody>
                  <a:tcPr marL="151034" marR="151034" marT="75517" marB="75517"/>
                </a:tc>
                <a:extLst>
                  <a:ext uri="{0D108BD9-81ED-4DB2-BD59-A6C34878D82A}">
                    <a16:rowId xmlns:a16="http://schemas.microsoft.com/office/drawing/2014/main" val="1591262372"/>
                  </a:ext>
                </a:extLst>
              </a:tr>
              <a:tr h="664550">
                <a:tc>
                  <a:txBody>
                    <a:bodyPr/>
                    <a:lstStyle/>
                    <a:p>
                      <a:r>
                        <a:rPr lang="en-US" sz="3000"/>
                        <a:t>Persons</a:t>
                      </a:r>
                    </a:p>
                  </a:txBody>
                  <a:tcPr marL="151034" marR="151034" marT="75517" marB="75517"/>
                </a:tc>
                <a:tc>
                  <a:txBody>
                    <a:bodyPr/>
                    <a:lstStyle/>
                    <a:p>
                      <a:pPr algn="ctr"/>
                      <a:r>
                        <a:rPr lang="en-US" sz="3000"/>
                        <a:t>19</a:t>
                      </a:r>
                    </a:p>
                  </a:txBody>
                  <a:tcPr marL="151034" marR="151034" marT="75517" marB="75517"/>
                </a:tc>
                <a:tc>
                  <a:txBody>
                    <a:bodyPr/>
                    <a:lstStyle/>
                    <a:p>
                      <a:pPr algn="ctr"/>
                      <a:r>
                        <a:rPr lang="en-US" sz="3000"/>
                        <a:t>1</a:t>
                      </a:r>
                    </a:p>
                  </a:txBody>
                  <a:tcPr marL="151034" marR="151034" marT="75517" marB="75517"/>
                </a:tc>
                <a:tc>
                  <a:txBody>
                    <a:bodyPr/>
                    <a:lstStyle/>
                    <a:p>
                      <a:pPr algn="ctr"/>
                      <a:r>
                        <a:rPr lang="en-US" sz="3000"/>
                        <a:t>15</a:t>
                      </a:r>
                    </a:p>
                  </a:txBody>
                  <a:tcPr marL="151034" marR="151034" marT="75517" marB="75517"/>
                </a:tc>
                <a:tc>
                  <a:txBody>
                    <a:bodyPr/>
                    <a:lstStyle/>
                    <a:p>
                      <a:pPr algn="ctr"/>
                      <a:r>
                        <a:rPr lang="en-US" sz="3000"/>
                        <a:t>35</a:t>
                      </a:r>
                    </a:p>
                  </a:txBody>
                  <a:tcPr marL="151034" marR="151034" marT="75517" marB="75517"/>
                </a:tc>
                <a:extLst>
                  <a:ext uri="{0D108BD9-81ED-4DB2-BD59-A6C34878D82A}">
                    <a16:rowId xmlns:a16="http://schemas.microsoft.com/office/drawing/2014/main" val="947183746"/>
                  </a:ext>
                </a:extLst>
              </a:tr>
              <a:tr h="664550">
                <a:tc>
                  <a:txBody>
                    <a:bodyPr/>
                    <a:lstStyle/>
                    <a:p>
                      <a:r>
                        <a:rPr lang="en-US" sz="3000"/>
                        <a:t>Veterans</a:t>
                      </a:r>
                    </a:p>
                  </a:txBody>
                  <a:tcPr marL="151034" marR="151034" marT="75517" marB="75517"/>
                </a:tc>
                <a:tc>
                  <a:txBody>
                    <a:bodyPr/>
                    <a:lstStyle/>
                    <a:p>
                      <a:pPr algn="ctr"/>
                      <a:r>
                        <a:rPr lang="en-US" sz="3000"/>
                        <a:t>16</a:t>
                      </a:r>
                    </a:p>
                  </a:txBody>
                  <a:tcPr marL="151034" marR="151034" marT="75517" marB="75517"/>
                </a:tc>
                <a:tc>
                  <a:txBody>
                    <a:bodyPr/>
                    <a:lstStyle/>
                    <a:p>
                      <a:pPr algn="ctr"/>
                      <a:r>
                        <a:rPr lang="en-US" sz="3000"/>
                        <a:t>1</a:t>
                      </a:r>
                    </a:p>
                  </a:txBody>
                  <a:tcPr marL="151034" marR="151034" marT="75517" marB="75517"/>
                </a:tc>
                <a:tc>
                  <a:txBody>
                    <a:bodyPr/>
                    <a:lstStyle/>
                    <a:p>
                      <a:pPr algn="ctr"/>
                      <a:r>
                        <a:rPr lang="en-US" sz="3000"/>
                        <a:t>11</a:t>
                      </a:r>
                    </a:p>
                  </a:txBody>
                  <a:tcPr marL="151034" marR="151034" marT="75517" marB="75517"/>
                </a:tc>
                <a:tc>
                  <a:txBody>
                    <a:bodyPr/>
                    <a:lstStyle/>
                    <a:p>
                      <a:pPr algn="ctr"/>
                      <a:r>
                        <a:rPr lang="en-US" sz="3000"/>
                        <a:t>28</a:t>
                      </a:r>
                    </a:p>
                  </a:txBody>
                  <a:tcPr marL="151034" marR="151034" marT="75517" marB="75517"/>
                </a:tc>
                <a:extLst>
                  <a:ext uri="{0D108BD9-81ED-4DB2-BD59-A6C34878D82A}">
                    <a16:rowId xmlns:a16="http://schemas.microsoft.com/office/drawing/2014/main" val="977538825"/>
                  </a:ext>
                </a:extLst>
              </a:tr>
            </a:tbl>
          </a:graphicData>
        </a:graphic>
      </p:graphicFrame>
    </p:spTree>
    <p:extLst>
      <p:ext uri="{BB962C8B-B14F-4D97-AF65-F5344CB8AC3E}">
        <p14:creationId xmlns:p14="http://schemas.microsoft.com/office/powerpoint/2010/main" val="1894211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63FBE6-3984-6FBC-B3F6-565C4D5E291A}"/>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a:solidFill>
                  <a:srgbClr val="FFFFFF"/>
                </a:solidFill>
                <a:latin typeface="+mj-lt"/>
                <a:ea typeface="+mj-ea"/>
                <a:cs typeface="+mj-cs"/>
              </a:rPr>
              <a:t>Veteran homelessness, continued</a:t>
            </a:r>
            <a:endParaRPr lang="en-US" sz="4000" kern="1200">
              <a:solidFill>
                <a:srgbClr val="FFFFFF"/>
              </a:solidFill>
              <a:highlight>
                <a:srgbClr val="FFFF00"/>
              </a:highlight>
              <a:latin typeface="+mj-lt"/>
              <a:ea typeface="+mj-ea"/>
              <a:cs typeface="+mj-cs"/>
            </a:endParaRPr>
          </a:p>
        </p:txBody>
      </p:sp>
      <p:graphicFrame>
        <p:nvGraphicFramePr>
          <p:cNvPr id="4" name="Content Placeholder 3">
            <a:extLst>
              <a:ext uri="{FF2B5EF4-FFF2-40B4-BE49-F238E27FC236}">
                <a16:creationId xmlns:a16="http://schemas.microsoft.com/office/drawing/2014/main" id="{07D2A07C-4F46-200E-D868-925FD42026D6}"/>
              </a:ext>
            </a:extLst>
          </p:cNvPr>
          <p:cNvGraphicFramePr>
            <a:graphicFrameLocks noGrp="1"/>
          </p:cNvGraphicFramePr>
          <p:nvPr>
            <p:ph idx="1"/>
            <p:extLst>
              <p:ext uri="{D42A27DB-BD31-4B8C-83A1-F6EECF244321}">
                <p14:modId xmlns:p14="http://schemas.microsoft.com/office/powerpoint/2010/main" val="3662821867"/>
              </p:ext>
            </p:extLst>
          </p:nvPr>
        </p:nvGraphicFramePr>
        <p:xfrm>
          <a:off x="724958" y="1966293"/>
          <a:ext cx="10742087" cy="4452166"/>
        </p:xfrm>
        <a:graphic>
          <a:graphicData uri="http://schemas.openxmlformats.org/drawingml/2006/table">
            <a:tbl>
              <a:tblPr firstRow="1" bandRow="1">
                <a:tableStyleId>{5C22544A-7EE6-4342-B048-85BDC9FD1C3A}</a:tableStyleId>
              </a:tblPr>
              <a:tblGrid>
                <a:gridCol w="2212276">
                  <a:extLst>
                    <a:ext uri="{9D8B030D-6E8A-4147-A177-3AD203B41FA5}">
                      <a16:colId xmlns:a16="http://schemas.microsoft.com/office/drawing/2014/main" val="3891658033"/>
                    </a:ext>
                  </a:extLst>
                </a:gridCol>
                <a:gridCol w="2106990">
                  <a:extLst>
                    <a:ext uri="{9D8B030D-6E8A-4147-A177-3AD203B41FA5}">
                      <a16:colId xmlns:a16="http://schemas.microsoft.com/office/drawing/2014/main" val="3501811142"/>
                    </a:ext>
                  </a:extLst>
                </a:gridCol>
                <a:gridCol w="2208841">
                  <a:extLst>
                    <a:ext uri="{9D8B030D-6E8A-4147-A177-3AD203B41FA5}">
                      <a16:colId xmlns:a16="http://schemas.microsoft.com/office/drawing/2014/main" val="4077830468"/>
                    </a:ext>
                  </a:extLst>
                </a:gridCol>
                <a:gridCol w="2106990">
                  <a:extLst>
                    <a:ext uri="{9D8B030D-6E8A-4147-A177-3AD203B41FA5}">
                      <a16:colId xmlns:a16="http://schemas.microsoft.com/office/drawing/2014/main" val="2528818211"/>
                    </a:ext>
                  </a:extLst>
                </a:gridCol>
                <a:gridCol w="2106990">
                  <a:extLst>
                    <a:ext uri="{9D8B030D-6E8A-4147-A177-3AD203B41FA5}">
                      <a16:colId xmlns:a16="http://schemas.microsoft.com/office/drawing/2014/main" val="3730106133"/>
                    </a:ext>
                  </a:extLst>
                </a:gridCol>
              </a:tblGrid>
              <a:tr h="952726">
                <a:tc>
                  <a:txBody>
                    <a:bodyPr/>
                    <a:lstStyle/>
                    <a:p>
                      <a:endParaRPr lang="en-US" sz="1800"/>
                    </a:p>
                  </a:txBody>
                  <a:tcPr marL="91608" marR="91608" marT="45804" marB="45804"/>
                </a:tc>
                <a:tc>
                  <a:txBody>
                    <a:bodyPr/>
                    <a:lstStyle/>
                    <a:p>
                      <a:pPr algn="ctr"/>
                      <a:r>
                        <a:rPr lang="en-US" sz="1800"/>
                        <a:t>Emergency shelter</a:t>
                      </a:r>
                    </a:p>
                    <a:p>
                      <a:pPr algn="ctr"/>
                      <a:r>
                        <a:rPr lang="en-US" sz="1800"/>
                        <a:t>(n=16)</a:t>
                      </a:r>
                    </a:p>
                  </a:txBody>
                  <a:tcPr marL="91608" marR="91608" marT="45804" marB="45804"/>
                </a:tc>
                <a:tc>
                  <a:txBody>
                    <a:bodyPr/>
                    <a:lstStyle/>
                    <a:p>
                      <a:pPr algn="ctr"/>
                      <a:r>
                        <a:rPr lang="en-US" sz="1800"/>
                        <a:t>Transitional housing</a:t>
                      </a:r>
                    </a:p>
                    <a:p>
                      <a:pPr algn="ctr"/>
                      <a:r>
                        <a:rPr lang="en-US" sz="1800"/>
                        <a:t>(n=1)</a:t>
                      </a:r>
                    </a:p>
                  </a:txBody>
                  <a:tcPr marL="91608" marR="91608" marT="45804" marB="45804"/>
                </a:tc>
                <a:tc>
                  <a:txBody>
                    <a:bodyPr/>
                    <a:lstStyle/>
                    <a:p>
                      <a:pPr algn="ctr"/>
                      <a:r>
                        <a:rPr lang="en-US" sz="1800"/>
                        <a:t>Unsheltered</a:t>
                      </a:r>
                    </a:p>
                    <a:p>
                      <a:pPr algn="ctr"/>
                      <a:r>
                        <a:rPr lang="en-US" sz="1800"/>
                        <a:t>(n=11)</a:t>
                      </a:r>
                    </a:p>
                  </a:txBody>
                  <a:tcPr marL="91608" marR="91608" marT="45804" marB="45804"/>
                </a:tc>
                <a:tc>
                  <a:txBody>
                    <a:bodyPr/>
                    <a:lstStyle/>
                    <a:p>
                      <a:pPr algn="ctr"/>
                      <a:r>
                        <a:rPr lang="en-US" sz="1800"/>
                        <a:t>Total</a:t>
                      </a:r>
                    </a:p>
                    <a:p>
                      <a:pPr algn="ctr"/>
                      <a:r>
                        <a:rPr lang="en-US" sz="1800"/>
                        <a:t>(n=28)</a:t>
                      </a:r>
                    </a:p>
                  </a:txBody>
                  <a:tcPr marL="91608" marR="91608" marT="45804" marB="45804"/>
                </a:tc>
                <a:extLst>
                  <a:ext uri="{0D108BD9-81ED-4DB2-BD59-A6C34878D82A}">
                    <a16:rowId xmlns:a16="http://schemas.microsoft.com/office/drawing/2014/main" val="2157283155"/>
                  </a:ext>
                </a:extLst>
              </a:tr>
              <a:tr h="403077">
                <a:tc>
                  <a:txBody>
                    <a:bodyPr/>
                    <a:lstStyle/>
                    <a:p>
                      <a:r>
                        <a:rPr lang="en-US" sz="1800"/>
                        <a:t>Active duty veteran</a:t>
                      </a:r>
                    </a:p>
                  </a:txBody>
                  <a:tcPr marL="91608" marR="91608" marT="45804" marB="45804"/>
                </a:tc>
                <a:tc>
                  <a:txBody>
                    <a:bodyPr/>
                    <a:lstStyle/>
                    <a:p>
                      <a:pPr algn="ctr"/>
                      <a:r>
                        <a:rPr lang="en-US" sz="1800"/>
                        <a:t>15</a:t>
                      </a:r>
                    </a:p>
                  </a:txBody>
                  <a:tcPr marL="91608" marR="91608" marT="45804" marB="45804"/>
                </a:tc>
                <a:tc>
                  <a:txBody>
                    <a:bodyPr/>
                    <a:lstStyle/>
                    <a:p>
                      <a:pPr algn="ctr"/>
                      <a:endParaRPr lang="en-US" sz="1800"/>
                    </a:p>
                  </a:txBody>
                  <a:tcPr marL="91608" marR="91608" marT="45804" marB="45804"/>
                </a:tc>
                <a:tc>
                  <a:txBody>
                    <a:bodyPr/>
                    <a:lstStyle/>
                    <a:p>
                      <a:pPr algn="ctr"/>
                      <a:r>
                        <a:rPr lang="en-US" sz="1800"/>
                        <a:t>10</a:t>
                      </a:r>
                    </a:p>
                  </a:txBody>
                  <a:tcPr marL="91608" marR="91608" marT="45804" marB="45804"/>
                </a:tc>
                <a:tc>
                  <a:txBody>
                    <a:bodyPr/>
                    <a:lstStyle/>
                    <a:p>
                      <a:pPr algn="ctr"/>
                      <a:r>
                        <a:rPr lang="en-US" sz="1800"/>
                        <a:t>26 (92%)</a:t>
                      </a:r>
                    </a:p>
                  </a:txBody>
                  <a:tcPr marL="91608" marR="91608" marT="45804" marB="45804"/>
                </a:tc>
                <a:extLst>
                  <a:ext uri="{0D108BD9-81ED-4DB2-BD59-A6C34878D82A}">
                    <a16:rowId xmlns:a16="http://schemas.microsoft.com/office/drawing/2014/main" val="1755846303"/>
                  </a:ext>
                </a:extLst>
              </a:tr>
              <a:tr h="403077">
                <a:tc>
                  <a:txBody>
                    <a:bodyPr/>
                    <a:lstStyle/>
                    <a:p>
                      <a:r>
                        <a:rPr lang="en-US" sz="1800"/>
                        <a:t>Guard/reserve only</a:t>
                      </a:r>
                    </a:p>
                  </a:txBody>
                  <a:tcPr marL="91608" marR="91608" marT="45804" marB="45804"/>
                </a:tc>
                <a:tc>
                  <a:txBody>
                    <a:bodyPr/>
                    <a:lstStyle/>
                    <a:p>
                      <a:pPr algn="ctr"/>
                      <a:r>
                        <a:rPr lang="en-US" sz="1800"/>
                        <a:t>0</a:t>
                      </a:r>
                    </a:p>
                  </a:txBody>
                  <a:tcPr marL="91608" marR="91608" marT="45804" marB="45804"/>
                </a:tc>
                <a:tc>
                  <a:txBody>
                    <a:bodyPr/>
                    <a:lstStyle/>
                    <a:p>
                      <a:pPr algn="ctr"/>
                      <a:endParaRPr lang="en-US" sz="1800"/>
                    </a:p>
                  </a:txBody>
                  <a:tcPr marL="91608" marR="91608" marT="45804" marB="45804"/>
                </a:tc>
                <a:tc>
                  <a:txBody>
                    <a:bodyPr/>
                    <a:lstStyle/>
                    <a:p>
                      <a:pPr algn="ctr"/>
                      <a:r>
                        <a:rPr lang="en-US" sz="1800"/>
                        <a:t>1</a:t>
                      </a:r>
                    </a:p>
                  </a:txBody>
                  <a:tcPr marL="91608" marR="91608" marT="45804" marB="45804"/>
                </a:tc>
                <a:tc>
                  <a:txBody>
                    <a:bodyPr/>
                    <a:lstStyle/>
                    <a:p>
                      <a:pPr algn="ctr"/>
                      <a:r>
                        <a:rPr lang="en-US" sz="1800"/>
                        <a:t>1 (4%)</a:t>
                      </a:r>
                    </a:p>
                  </a:txBody>
                  <a:tcPr marL="91608" marR="91608" marT="45804" marB="45804"/>
                </a:tc>
                <a:extLst>
                  <a:ext uri="{0D108BD9-81ED-4DB2-BD59-A6C34878D82A}">
                    <a16:rowId xmlns:a16="http://schemas.microsoft.com/office/drawing/2014/main" val="325650746"/>
                  </a:ext>
                </a:extLst>
              </a:tr>
              <a:tr h="403077">
                <a:tc>
                  <a:txBody>
                    <a:bodyPr/>
                    <a:lstStyle/>
                    <a:p>
                      <a:r>
                        <a:rPr lang="en-US" sz="1800"/>
                        <a:t>Unspecified</a:t>
                      </a:r>
                    </a:p>
                  </a:txBody>
                  <a:tcPr marL="91608" marR="91608" marT="45804" marB="45804"/>
                </a:tc>
                <a:tc>
                  <a:txBody>
                    <a:bodyPr/>
                    <a:lstStyle/>
                    <a:p>
                      <a:pPr algn="ctr"/>
                      <a:r>
                        <a:rPr lang="en-US" sz="1800"/>
                        <a:t>1</a:t>
                      </a:r>
                    </a:p>
                  </a:txBody>
                  <a:tcPr marL="91608" marR="91608" marT="45804" marB="45804"/>
                </a:tc>
                <a:tc>
                  <a:txBody>
                    <a:bodyPr/>
                    <a:lstStyle/>
                    <a:p>
                      <a:pPr algn="ctr"/>
                      <a:r>
                        <a:rPr lang="en-US" sz="1800"/>
                        <a:t>Suppressed </a:t>
                      </a:r>
                    </a:p>
                  </a:txBody>
                  <a:tcPr marL="91608" marR="91608" marT="45804" marB="45804"/>
                </a:tc>
                <a:tc>
                  <a:txBody>
                    <a:bodyPr/>
                    <a:lstStyle/>
                    <a:p>
                      <a:pPr algn="ctr"/>
                      <a:r>
                        <a:rPr lang="en-US" sz="1800"/>
                        <a:t>0</a:t>
                      </a:r>
                    </a:p>
                  </a:txBody>
                  <a:tcPr marL="91608" marR="91608" marT="45804" marB="45804"/>
                </a:tc>
                <a:tc>
                  <a:txBody>
                    <a:bodyPr/>
                    <a:lstStyle/>
                    <a:p>
                      <a:pPr algn="ctr"/>
                      <a:r>
                        <a:rPr lang="en-US" sz="1800"/>
                        <a:t>1 (4%)</a:t>
                      </a:r>
                    </a:p>
                  </a:txBody>
                  <a:tcPr marL="91608" marR="91608" marT="45804" marB="45804"/>
                </a:tc>
                <a:extLst>
                  <a:ext uri="{0D108BD9-81ED-4DB2-BD59-A6C34878D82A}">
                    <a16:rowId xmlns:a16="http://schemas.microsoft.com/office/drawing/2014/main" val="1917334702"/>
                  </a:ext>
                </a:extLst>
              </a:tr>
              <a:tr h="403077">
                <a:tc>
                  <a:txBody>
                    <a:bodyPr/>
                    <a:lstStyle/>
                    <a:p>
                      <a:r>
                        <a:rPr lang="en-US" sz="1800"/>
                        <a:t>VA healthcare ever</a:t>
                      </a:r>
                    </a:p>
                  </a:txBody>
                  <a:tcPr marL="91608" marR="91608" marT="45804" marB="45804"/>
                </a:tc>
                <a:tc>
                  <a:txBody>
                    <a:bodyPr/>
                    <a:lstStyle/>
                    <a:p>
                      <a:pPr algn="ctr"/>
                      <a:r>
                        <a:rPr lang="en-US" sz="1800"/>
                        <a:t>10</a:t>
                      </a:r>
                    </a:p>
                  </a:txBody>
                  <a:tcPr marL="91608" marR="91608" marT="45804" marB="45804"/>
                </a:tc>
                <a:tc>
                  <a:txBody>
                    <a:bodyPr/>
                    <a:lstStyle/>
                    <a:p>
                      <a:pPr algn="ctr"/>
                      <a:r>
                        <a:rPr lang="en-US" sz="1800"/>
                        <a:t>to</a:t>
                      </a:r>
                    </a:p>
                  </a:txBody>
                  <a:tcPr marL="91608" marR="91608" marT="45804" marB="45804"/>
                </a:tc>
                <a:tc>
                  <a:txBody>
                    <a:bodyPr/>
                    <a:lstStyle/>
                    <a:p>
                      <a:pPr algn="ctr"/>
                      <a:r>
                        <a:rPr lang="en-US" sz="1800"/>
                        <a:t>4</a:t>
                      </a:r>
                    </a:p>
                  </a:txBody>
                  <a:tcPr marL="91608" marR="91608" marT="45804" marB="45804"/>
                </a:tc>
                <a:tc>
                  <a:txBody>
                    <a:bodyPr/>
                    <a:lstStyle/>
                    <a:p>
                      <a:pPr algn="ctr"/>
                      <a:r>
                        <a:rPr lang="en-US" sz="1800"/>
                        <a:t>15 (60%)*</a:t>
                      </a:r>
                    </a:p>
                  </a:txBody>
                  <a:tcPr marL="91608" marR="91608" marT="45804" marB="45804"/>
                </a:tc>
                <a:extLst>
                  <a:ext uri="{0D108BD9-81ED-4DB2-BD59-A6C34878D82A}">
                    <a16:rowId xmlns:a16="http://schemas.microsoft.com/office/drawing/2014/main" val="3057437738"/>
                  </a:ext>
                </a:extLst>
              </a:tr>
              <a:tr h="677901">
                <a:tc>
                  <a:txBody>
                    <a:bodyPr/>
                    <a:lstStyle/>
                    <a:p>
                      <a:r>
                        <a:rPr lang="en-US" sz="1800"/>
                        <a:t>Combat deployment</a:t>
                      </a:r>
                    </a:p>
                  </a:txBody>
                  <a:tcPr marL="91608" marR="91608" marT="45804" marB="45804"/>
                </a:tc>
                <a:tc>
                  <a:txBody>
                    <a:bodyPr/>
                    <a:lstStyle/>
                    <a:p>
                      <a:pPr algn="ctr"/>
                      <a:r>
                        <a:rPr lang="en-US" sz="1800"/>
                        <a:t>3</a:t>
                      </a:r>
                    </a:p>
                  </a:txBody>
                  <a:tcPr marL="91608" marR="91608" marT="45804" marB="45804"/>
                </a:tc>
                <a:tc>
                  <a:txBody>
                    <a:bodyPr/>
                    <a:lstStyle/>
                    <a:p>
                      <a:pPr algn="ctr"/>
                      <a:r>
                        <a:rPr lang="en-US" sz="1800"/>
                        <a:t>prevent</a:t>
                      </a:r>
                    </a:p>
                  </a:txBody>
                  <a:tcPr marL="91608" marR="91608" marT="45804" marB="45804"/>
                </a:tc>
                <a:tc>
                  <a:txBody>
                    <a:bodyPr/>
                    <a:lstStyle/>
                    <a:p>
                      <a:pPr algn="ctr"/>
                      <a:r>
                        <a:rPr lang="en-US" sz="1800"/>
                        <a:t>6</a:t>
                      </a:r>
                    </a:p>
                  </a:txBody>
                  <a:tcPr marL="91608" marR="91608" marT="45804" marB="45804"/>
                </a:tc>
                <a:tc>
                  <a:txBody>
                    <a:bodyPr/>
                    <a:lstStyle/>
                    <a:p>
                      <a:pPr algn="ctr"/>
                      <a:r>
                        <a:rPr lang="en-US" sz="1800"/>
                        <a:t>9 (36%)*</a:t>
                      </a:r>
                    </a:p>
                  </a:txBody>
                  <a:tcPr marL="91608" marR="91608" marT="45804" marB="45804"/>
                </a:tc>
                <a:extLst>
                  <a:ext uri="{0D108BD9-81ED-4DB2-BD59-A6C34878D82A}">
                    <a16:rowId xmlns:a16="http://schemas.microsoft.com/office/drawing/2014/main" val="1269923215"/>
                  </a:ext>
                </a:extLst>
              </a:tr>
              <a:tr h="403077">
                <a:tc>
                  <a:txBody>
                    <a:bodyPr/>
                    <a:lstStyle/>
                    <a:p>
                      <a:r>
                        <a:rPr lang="en-US" sz="1800"/>
                        <a:t>Chronic</a:t>
                      </a:r>
                    </a:p>
                  </a:txBody>
                  <a:tcPr marL="91608" marR="91608" marT="45804" marB="45804"/>
                </a:tc>
                <a:tc>
                  <a:txBody>
                    <a:bodyPr/>
                    <a:lstStyle/>
                    <a:p>
                      <a:pPr algn="ctr"/>
                      <a:r>
                        <a:rPr lang="en-US" sz="1800"/>
                        <a:t>4</a:t>
                      </a:r>
                    </a:p>
                  </a:txBody>
                  <a:tcPr marL="91608" marR="91608" marT="45804" marB="45804"/>
                </a:tc>
                <a:tc>
                  <a:txBody>
                    <a:bodyPr/>
                    <a:lstStyle/>
                    <a:p>
                      <a:pPr algn="ctr"/>
                      <a:r>
                        <a:rPr lang="en-US" sz="1800"/>
                        <a:t>identification</a:t>
                      </a:r>
                    </a:p>
                  </a:txBody>
                  <a:tcPr marL="91608" marR="91608" marT="45804" marB="45804"/>
                </a:tc>
                <a:tc>
                  <a:txBody>
                    <a:bodyPr/>
                    <a:lstStyle/>
                    <a:p>
                      <a:pPr algn="ctr"/>
                      <a:r>
                        <a:rPr lang="en-US" sz="1800"/>
                        <a:t>8</a:t>
                      </a:r>
                    </a:p>
                  </a:txBody>
                  <a:tcPr marL="91608" marR="91608" marT="45804" marB="45804"/>
                </a:tc>
                <a:tc>
                  <a:txBody>
                    <a:bodyPr/>
                    <a:lstStyle/>
                    <a:p>
                      <a:pPr algn="ctr"/>
                      <a:r>
                        <a:rPr lang="en-US" sz="1800"/>
                        <a:t>12 (48%)</a:t>
                      </a:r>
                    </a:p>
                  </a:txBody>
                  <a:tcPr marL="91608" marR="91608" marT="45804" marB="45804"/>
                </a:tc>
                <a:extLst>
                  <a:ext uri="{0D108BD9-81ED-4DB2-BD59-A6C34878D82A}">
                    <a16:rowId xmlns:a16="http://schemas.microsoft.com/office/drawing/2014/main" val="1899750039"/>
                  </a:ext>
                </a:extLst>
              </a:tr>
              <a:tr h="403077">
                <a:tc>
                  <a:txBody>
                    <a:bodyPr/>
                    <a:lstStyle/>
                    <a:p>
                      <a:r>
                        <a:rPr lang="en-US" sz="1800"/>
                        <a:t>First time homeless</a:t>
                      </a:r>
                    </a:p>
                  </a:txBody>
                  <a:tcPr marL="91608" marR="91608" marT="45804" marB="45804"/>
                </a:tc>
                <a:tc>
                  <a:txBody>
                    <a:bodyPr/>
                    <a:lstStyle/>
                    <a:p>
                      <a:pPr algn="ctr"/>
                      <a:r>
                        <a:rPr lang="en-US" sz="1800"/>
                        <a:t>4</a:t>
                      </a:r>
                    </a:p>
                  </a:txBody>
                  <a:tcPr marL="91608" marR="91608" marT="45804" marB="45804"/>
                </a:tc>
                <a:tc>
                  <a:txBody>
                    <a:bodyPr/>
                    <a:lstStyle/>
                    <a:p>
                      <a:pPr algn="ctr"/>
                      <a:endParaRPr lang="en-US" sz="1800"/>
                    </a:p>
                  </a:txBody>
                  <a:tcPr marL="91608" marR="91608" marT="45804" marB="45804"/>
                </a:tc>
                <a:tc>
                  <a:txBody>
                    <a:bodyPr/>
                    <a:lstStyle/>
                    <a:p>
                      <a:pPr algn="ctr"/>
                      <a:r>
                        <a:rPr lang="en-US" sz="1800"/>
                        <a:t>3</a:t>
                      </a:r>
                    </a:p>
                  </a:txBody>
                  <a:tcPr marL="91608" marR="91608" marT="45804" marB="45804"/>
                </a:tc>
                <a:tc>
                  <a:txBody>
                    <a:bodyPr/>
                    <a:lstStyle/>
                    <a:p>
                      <a:pPr algn="ctr"/>
                      <a:r>
                        <a:rPr lang="en-US" sz="1800"/>
                        <a:t>8 (31%)*</a:t>
                      </a:r>
                    </a:p>
                  </a:txBody>
                  <a:tcPr marL="91608" marR="91608" marT="45804" marB="45804"/>
                </a:tc>
                <a:extLst>
                  <a:ext uri="{0D108BD9-81ED-4DB2-BD59-A6C34878D82A}">
                    <a16:rowId xmlns:a16="http://schemas.microsoft.com/office/drawing/2014/main" val="3318801080"/>
                  </a:ext>
                </a:extLst>
              </a:tr>
              <a:tr h="403077">
                <a:tc>
                  <a:txBody>
                    <a:bodyPr/>
                    <a:lstStyle/>
                    <a:p>
                      <a:r>
                        <a:rPr lang="en-US" sz="1800"/>
                        <a:t>Any disability</a:t>
                      </a:r>
                    </a:p>
                  </a:txBody>
                  <a:tcPr marL="91608" marR="91608" marT="45804" marB="45804"/>
                </a:tc>
                <a:tc>
                  <a:txBody>
                    <a:bodyPr/>
                    <a:lstStyle/>
                    <a:p>
                      <a:pPr algn="ctr"/>
                      <a:r>
                        <a:rPr lang="en-US" sz="1800"/>
                        <a:t>14</a:t>
                      </a:r>
                    </a:p>
                  </a:txBody>
                  <a:tcPr marL="91608" marR="91608" marT="45804" marB="45804"/>
                </a:tc>
                <a:tc>
                  <a:txBody>
                    <a:bodyPr/>
                    <a:lstStyle/>
                    <a:p>
                      <a:pPr algn="ctr"/>
                      <a:endParaRPr lang="en-US" sz="1800"/>
                    </a:p>
                  </a:txBody>
                  <a:tcPr marL="91608" marR="91608" marT="45804" marB="45804"/>
                </a:tc>
                <a:tc>
                  <a:txBody>
                    <a:bodyPr/>
                    <a:lstStyle/>
                    <a:p>
                      <a:pPr algn="ctr"/>
                      <a:r>
                        <a:rPr lang="en-US" sz="1800"/>
                        <a:t>10</a:t>
                      </a:r>
                    </a:p>
                  </a:txBody>
                  <a:tcPr marL="91608" marR="91608" marT="45804" marB="45804"/>
                </a:tc>
                <a:tc>
                  <a:txBody>
                    <a:bodyPr/>
                    <a:lstStyle/>
                    <a:p>
                      <a:pPr algn="ctr"/>
                      <a:r>
                        <a:rPr lang="en-US" sz="1800"/>
                        <a:t>25 (100%)*</a:t>
                      </a:r>
                    </a:p>
                  </a:txBody>
                  <a:tcPr marL="91608" marR="91608" marT="45804" marB="45804"/>
                </a:tc>
                <a:extLst>
                  <a:ext uri="{0D108BD9-81ED-4DB2-BD59-A6C34878D82A}">
                    <a16:rowId xmlns:a16="http://schemas.microsoft.com/office/drawing/2014/main" val="1237677321"/>
                  </a:ext>
                </a:extLst>
              </a:tr>
            </a:tbl>
          </a:graphicData>
        </a:graphic>
      </p:graphicFrame>
    </p:spTree>
    <p:extLst>
      <p:ext uri="{BB962C8B-B14F-4D97-AF65-F5344CB8AC3E}">
        <p14:creationId xmlns:p14="http://schemas.microsoft.com/office/powerpoint/2010/main" val="3371388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0FE1CE-D7BD-9AAF-2310-CCDA53ACBE3B}"/>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F4344A7-8777-1494-43CB-864E58A09406}"/>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Trends over time: Basic details</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83A3C015-13AC-9A0D-6F3F-8055E9144777}"/>
              </a:ext>
            </a:extLst>
          </p:cNvPr>
          <p:cNvGraphicFramePr>
            <a:graphicFrameLocks noGrp="1"/>
          </p:cNvGraphicFramePr>
          <p:nvPr>
            <p:ph idx="1"/>
            <p:extLst>
              <p:ext uri="{D42A27DB-BD31-4B8C-83A1-F6EECF244321}">
                <p14:modId xmlns:p14="http://schemas.microsoft.com/office/powerpoint/2010/main" val="336295694"/>
              </p:ext>
            </p:extLst>
          </p:nvPr>
        </p:nvGraphicFramePr>
        <p:xfrm>
          <a:off x="644056" y="2278876"/>
          <a:ext cx="10927833" cy="3860217"/>
        </p:xfrm>
        <a:graphic>
          <a:graphicData uri="http://schemas.openxmlformats.org/drawingml/2006/table">
            <a:tbl>
              <a:tblPr firstRow="1" bandRow="1">
                <a:tableStyleId>{5C22544A-7EE6-4342-B048-85BDC9FD1C3A}</a:tableStyleId>
              </a:tblPr>
              <a:tblGrid>
                <a:gridCol w="3050976">
                  <a:extLst>
                    <a:ext uri="{9D8B030D-6E8A-4147-A177-3AD203B41FA5}">
                      <a16:colId xmlns:a16="http://schemas.microsoft.com/office/drawing/2014/main" val="2796650167"/>
                    </a:ext>
                  </a:extLst>
                </a:gridCol>
                <a:gridCol w="1122155">
                  <a:extLst>
                    <a:ext uri="{9D8B030D-6E8A-4147-A177-3AD203B41FA5}">
                      <a16:colId xmlns:a16="http://schemas.microsoft.com/office/drawing/2014/main" val="2100901145"/>
                    </a:ext>
                  </a:extLst>
                </a:gridCol>
                <a:gridCol w="1167495">
                  <a:extLst>
                    <a:ext uri="{9D8B030D-6E8A-4147-A177-3AD203B41FA5}">
                      <a16:colId xmlns:a16="http://schemas.microsoft.com/office/drawing/2014/main" val="245301330"/>
                    </a:ext>
                  </a:extLst>
                </a:gridCol>
                <a:gridCol w="1054146">
                  <a:extLst>
                    <a:ext uri="{9D8B030D-6E8A-4147-A177-3AD203B41FA5}">
                      <a16:colId xmlns:a16="http://schemas.microsoft.com/office/drawing/2014/main" val="2653263667"/>
                    </a:ext>
                  </a:extLst>
                </a:gridCol>
                <a:gridCol w="1054146">
                  <a:extLst>
                    <a:ext uri="{9D8B030D-6E8A-4147-A177-3AD203B41FA5}">
                      <a16:colId xmlns:a16="http://schemas.microsoft.com/office/drawing/2014/main" val="1166669009"/>
                    </a:ext>
                  </a:extLst>
                </a:gridCol>
                <a:gridCol w="1099485">
                  <a:extLst>
                    <a:ext uri="{9D8B030D-6E8A-4147-A177-3AD203B41FA5}">
                      <a16:colId xmlns:a16="http://schemas.microsoft.com/office/drawing/2014/main" val="2416852136"/>
                    </a:ext>
                  </a:extLst>
                </a:gridCol>
                <a:gridCol w="1190165">
                  <a:extLst>
                    <a:ext uri="{9D8B030D-6E8A-4147-A177-3AD203B41FA5}">
                      <a16:colId xmlns:a16="http://schemas.microsoft.com/office/drawing/2014/main" val="904059253"/>
                    </a:ext>
                  </a:extLst>
                </a:gridCol>
                <a:gridCol w="1189265">
                  <a:extLst>
                    <a:ext uri="{9D8B030D-6E8A-4147-A177-3AD203B41FA5}">
                      <a16:colId xmlns:a16="http://schemas.microsoft.com/office/drawing/2014/main" val="2517498773"/>
                    </a:ext>
                  </a:extLst>
                </a:gridCol>
              </a:tblGrid>
              <a:tr h="428913">
                <a:tc>
                  <a:txBody>
                    <a:bodyPr/>
                    <a:lstStyle/>
                    <a:p>
                      <a:endParaRPr lang="en-US" sz="1900"/>
                    </a:p>
                  </a:txBody>
                  <a:tcPr marL="97480" marR="97480" marT="48740" marB="48740"/>
                </a:tc>
                <a:tc>
                  <a:txBody>
                    <a:bodyPr/>
                    <a:lstStyle/>
                    <a:p>
                      <a:pPr algn="ctr"/>
                      <a:r>
                        <a:rPr lang="en-US" sz="1900"/>
                        <a:t>2020</a:t>
                      </a:r>
                    </a:p>
                  </a:txBody>
                  <a:tcPr marL="97480" marR="97480" marT="48740" marB="48740"/>
                </a:tc>
                <a:tc>
                  <a:txBody>
                    <a:bodyPr/>
                    <a:lstStyle/>
                    <a:p>
                      <a:pPr algn="ctr"/>
                      <a:r>
                        <a:rPr lang="en-US" sz="1900"/>
                        <a:t>2021*</a:t>
                      </a:r>
                    </a:p>
                  </a:txBody>
                  <a:tcPr marL="97480" marR="97480" marT="48740" marB="48740"/>
                </a:tc>
                <a:tc>
                  <a:txBody>
                    <a:bodyPr/>
                    <a:lstStyle/>
                    <a:p>
                      <a:pPr algn="ctr"/>
                      <a:r>
                        <a:rPr lang="en-US" sz="1900"/>
                        <a:t>2022</a:t>
                      </a:r>
                    </a:p>
                  </a:txBody>
                  <a:tcPr marL="97480" marR="97480" marT="48740" marB="48740"/>
                </a:tc>
                <a:tc>
                  <a:txBody>
                    <a:bodyPr/>
                    <a:lstStyle/>
                    <a:p>
                      <a:pPr algn="ctr"/>
                      <a:r>
                        <a:rPr lang="en-US" sz="1900"/>
                        <a:t>2023</a:t>
                      </a:r>
                    </a:p>
                  </a:txBody>
                  <a:tcPr marL="97480" marR="97480" marT="48740" marB="48740"/>
                </a:tc>
                <a:tc>
                  <a:txBody>
                    <a:bodyPr/>
                    <a:lstStyle/>
                    <a:p>
                      <a:pPr algn="ctr"/>
                      <a:r>
                        <a:rPr lang="en-US" sz="1900"/>
                        <a:t>2024</a:t>
                      </a:r>
                    </a:p>
                  </a:txBody>
                  <a:tcPr marL="97480" marR="97480" marT="48740" marB="48740"/>
                </a:tc>
                <a:tc>
                  <a:txBody>
                    <a:bodyPr/>
                    <a:lstStyle/>
                    <a:p>
                      <a:pPr algn="ctr"/>
                      <a:r>
                        <a:rPr lang="en-US" sz="1900"/>
                        <a:t>2025</a:t>
                      </a:r>
                    </a:p>
                  </a:txBody>
                  <a:tcPr marL="97480" marR="97480" marT="48740" marB="48740"/>
                </a:tc>
                <a:tc>
                  <a:txBody>
                    <a:bodyPr/>
                    <a:lstStyle/>
                    <a:p>
                      <a:pPr algn="ctr"/>
                      <a:r>
                        <a:rPr lang="en-US" sz="1900"/>
                        <a:t>2026</a:t>
                      </a:r>
                    </a:p>
                  </a:txBody>
                  <a:tcPr marL="97480" marR="97480" marT="48740" marB="48740"/>
                </a:tc>
                <a:extLst>
                  <a:ext uri="{0D108BD9-81ED-4DB2-BD59-A6C34878D82A}">
                    <a16:rowId xmlns:a16="http://schemas.microsoft.com/office/drawing/2014/main" val="2872141934"/>
                  </a:ext>
                </a:extLst>
              </a:tr>
              <a:tr h="428913">
                <a:tc>
                  <a:txBody>
                    <a:bodyPr/>
                    <a:lstStyle/>
                    <a:p>
                      <a:r>
                        <a:rPr lang="en-US" sz="1900"/>
                        <a:t>Households</a:t>
                      </a:r>
                    </a:p>
                  </a:txBody>
                  <a:tcPr marL="97480" marR="97480" marT="48740" marB="48740"/>
                </a:tc>
                <a:tc>
                  <a:txBody>
                    <a:bodyPr/>
                    <a:lstStyle/>
                    <a:p>
                      <a:pPr algn="ctr"/>
                      <a:r>
                        <a:rPr lang="en-US" sz="1900"/>
                        <a:t>296</a:t>
                      </a:r>
                    </a:p>
                  </a:txBody>
                  <a:tcPr marL="97480" marR="97480" marT="48740" marB="48740"/>
                </a:tc>
                <a:tc>
                  <a:txBody>
                    <a:bodyPr/>
                    <a:lstStyle/>
                    <a:p>
                      <a:pPr algn="ctr"/>
                      <a:r>
                        <a:rPr lang="en-US" sz="1900"/>
                        <a:t>97</a:t>
                      </a:r>
                    </a:p>
                  </a:txBody>
                  <a:tcPr marL="97480" marR="97480" marT="48740" marB="48740"/>
                </a:tc>
                <a:tc>
                  <a:txBody>
                    <a:bodyPr/>
                    <a:lstStyle/>
                    <a:p>
                      <a:pPr algn="ctr"/>
                      <a:r>
                        <a:rPr lang="en-US" sz="1900"/>
                        <a:t>251</a:t>
                      </a:r>
                    </a:p>
                  </a:txBody>
                  <a:tcPr marL="97480" marR="97480" marT="48740" marB="48740"/>
                </a:tc>
                <a:tc>
                  <a:txBody>
                    <a:bodyPr/>
                    <a:lstStyle/>
                    <a:p>
                      <a:pPr algn="ctr"/>
                      <a:r>
                        <a:rPr lang="en-US" sz="1900"/>
                        <a:t>333</a:t>
                      </a:r>
                    </a:p>
                  </a:txBody>
                  <a:tcPr marL="97480" marR="97480" marT="48740" marB="48740"/>
                </a:tc>
                <a:tc>
                  <a:txBody>
                    <a:bodyPr/>
                    <a:lstStyle/>
                    <a:p>
                      <a:pPr algn="ctr"/>
                      <a:r>
                        <a:rPr lang="en-US" sz="1900"/>
                        <a:t>312</a:t>
                      </a:r>
                    </a:p>
                  </a:txBody>
                  <a:tcPr marL="97480" marR="97480" marT="48740" marB="48740"/>
                </a:tc>
                <a:tc>
                  <a:txBody>
                    <a:bodyPr/>
                    <a:lstStyle/>
                    <a:p>
                      <a:pPr algn="ctr"/>
                      <a:r>
                        <a:rPr lang="en-US" sz="1900"/>
                        <a:t>399</a:t>
                      </a:r>
                    </a:p>
                  </a:txBody>
                  <a:tcPr marL="97480" marR="97480" marT="48740" marB="48740"/>
                </a:tc>
                <a:tc>
                  <a:txBody>
                    <a:bodyPr/>
                    <a:lstStyle/>
                    <a:p>
                      <a:pPr algn="ctr"/>
                      <a:r>
                        <a:rPr lang="en-US" sz="1900"/>
                        <a:t>439</a:t>
                      </a:r>
                    </a:p>
                  </a:txBody>
                  <a:tcPr marL="97480" marR="97480" marT="48740" marB="48740"/>
                </a:tc>
                <a:extLst>
                  <a:ext uri="{0D108BD9-81ED-4DB2-BD59-A6C34878D82A}">
                    <a16:rowId xmlns:a16="http://schemas.microsoft.com/office/drawing/2014/main" val="505486056"/>
                  </a:ext>
                </a:extLst>
              </a:tr>
              <a:tr h="428913">
                <a:tc>
                  <a:txBody>
                    <a:bodyPr/>
                    <a:lstStyle/>
                    <a:p>
                      <a:r>
                        <a:rPr lang="en-US" sz="1900"/>
                        <a:t>Persons</a:t>
                      </a:r>
                    </a:p>
                  </a:txBody>
                  <a:tcPr marL="97480" marR="97480" marT="48740" marB="48740"/>
                </a:tc>
                <a:tc>
                  <a:txBody>
                    <a:bodyPr/>
                    <a:lstStyle/>
                    <a:p>
                      <a:pPr algn="ctr"/>
                      <a:r>
                        <a:rPr lang="en-US" sz="1900"/>
                        <a:t>352</a:t>
                      </a:r>
                    </a:p>
                  </a:txBody>
                  <a:tcPr marL="97480" marR="97480" marT="48740" marB="48740"/>
                </a:tc>
                <a:tc>
                  <a:txBody>
                    <a:bodyPr/>
                    <a:lstStyle/>
                    <a:p>
                      <a:pPr algn="ctr"/>
                      <a:r>
                        <a:rPr lang="en-US" sz="1900"/>
                        <a:t>157</a:t>
                      </a:r>
                    </a:p>
                  </a:txBody>
                  <a:tcPr marL="97480" marR="97480" marT="48740" marB="48740"/>
                </a:tc>
                <a:tc>
                  <a:txBody>
                    <a:bodyPr/>
                    <a:lstStyle/>
                    <a:p>
                      <a:pPr algn="ctr"/>
                      <a:r>
                        <a:rPr lang="en-US" sz="1900"/>
                        <a:t>343</a:t>
                      </a:r>
                    </a:p>
                  </a:txBody>
                  <a:tcPr marL="97480" marR="97480" marT="48740" marB="48740"/>
                </a:tc>
                <a:tc>
                  <a:txBody>
                    <a:bodyPr/>
                    <a:lstStyle/>
                    <a:p>
                      <a:pPr algn="ctr"/>
                      <a:r>
                        <a:rPr lang="en-US" sz="1900"/>
                        <a:t>436</a:t>
                      </a:r>
                    </a:p>
                  </a:txBody>
                  <a:tcPr marL="97480" marR="97480" marT="48740" marB="48740"/>
                </a:tc>
                <a:tc>
                  <a:txBody>
                    <a:bodyPr/>
                    <a:lstStyle/>
                    <a:p>
                      <a:pPr algn="ctr"/>
                      <a:r>
                        <a:rPr lang="en-US" sz="1900"/>
                        <a:t>412</a:t>
                      </a:r>
                    </a:p>
                  </a:txBody>
                  <a:tcPr marL="97480" marR="97480" marT="48740" marB="48740"/>
                </a:tc>
                <a:tc>
                  <a:txBody>
                    <a:bodyPr/>
                    <a:lstStyle/>
                    <a:p>
                      <a:pPr algn="ctr"/>
                      <a:r>
                        <a:rPr lang="en-US" sz="1900"/>
                        <a:t>507</a:t>
                      </a:r>
                    </a:p>
                  </a:txBody>
                  <a:tcPr marL="97480" marR="97480" marT="48740" marB="48740"/>
                </a:tc>
                <a:tc>
                  <a:txBody>
                    <a:bodyPr/>
                    <a:lstStyle/>
                    <a:p>
                      <a:pPr algn="ctr"/>
                      <a:r>
                        <a:rPr lang="en-US" sz="1900"/>
                        <a:t>563</a:t>
                      </a:r>
                    </a:p>
                  </a:txBody>
                  <a:tcPr marL="97480" marR="97480" marT="48740" marB="48740"/>
                </a:tc>
                <a:extLst>
                  <a:ext uri="{0D108BD9-81ED-4DB2-BD59-A6C34878D82A}">
                    <a16:rowId xmlns:a16="http://schemas.microsoft.com/office/drawing/2014/main" val="461517891"/>
                  </a:ext>
                </a:extLst>
              </a:tr>
              <a:tr h="428913">
                <a:tc>
                  <a:txBody>
                    <a:bodyPr/>
                    <a:lstStyle/>
                    <a:p>
                      <a:r>
                        <a:rPr lang="en-US" sz="1900"/>
                        <a:t>Emergency shelter</a:t>
                      </a:r>
                    </a:p>
                  </a:txBody>
                  <a:tcPr marL="97480" marR="97480" marT="48740" marB="48740"/>
                </a:tc>
                <a:tc>
                  <a:txBody>
                    <a:bodyPr/>
                    <a:lstStyle/>
                    <a:p>
                      <a:pPr algn="ctr"/>
                      <a:r>
                        <a:rPr lang="en-US" sz="1900"/>
                        <a:t>172</a:t>
                      </a:r>
                    </a:p>
                  </a:txBody>
                  <a:tcPr marL="97480" marR="97480" marT="48740" marB="48740"/>
                </a:tc>
                <a:tc>
                  <a:txBody>
                    <a:bodyPr/>
                    <a:lstStyle/>
                    <a:p>
                      <a:pPr algn="ctr"/>
                      <a:r>
                        <a:rPr lang="en-US" sz="1900"/>
                        <a:t>90</a:t>
                      </a:r>
                    </a:p>
                  </a:txBody>
                  <a:tcPr marL="97480" marR="97480" marT="48740" marB="48740"/>
                </a:tc>
                <a:tc>
                  <a:txBody>
                    <a:bodyPr/>
                    <a:lstStyle/>
                    <a:p>
                      <a:pPr algn="ctr"/>
                      <a:r>
                        <a:rPr lang="en-US" sz="1900"/>
                        <a:t>165</a:t>
                      </a:r>
                    </a:p>
                  </a:txBody>
                  <a:tcPr marL="97480" marR="97480" marT="48740" marB="48740"/>
                </a:tc>
                <a:tc>
                  <a:txBody>
                    <a:bodyPr/>
                    <a:lstStyle/>
                    <a:p>
                      <a:pPr algn="ctr"/>
                      <a:r>
                        <a:rPr lang="en-US" sz="1900"/>
                        <a:t>200</a:t>
                      </a:r>
                    </a:p>
                  </a:txBody>
                  <a:tcPr marL="97480" marR="97480" marT="48740" marB="48740"/>
                </a:tc>
                <a:tc>
                  <a:txBody>
                    <a:bodyPr/>
                    <a:lstStyle/>
                    <a:p>
                      <a:pPr algn="ctr"/>
                      <a:r>
                        <a:rPr lang="en-US" sz="1900"/>
                        <a:t>176</a:t>
                      </a:r>
                    </a:p>
                  </a:txBody>
                  <a:tcPr marL="97480" marR="97480" marT="48740" marB="48740"/>
                </a:tc>
                <a:tc>
                  <a:txBody>
                    <a:bodyPr/>
                    <a:lstStyle/>
                    <a:p>
                      <a:pPr algn="ctr"/>
                      <a:r>
                        <a:rPr lang="en-US" sz="1900"/>
                        <a:t>213</a:t>
                      </a:r>
                    </a:p>
                  </a:txBody>
                  <a:tcPr marL="97480" marR="97480" marT="48740" marB="48740"/>
                </a:tc>
                <a:tc>
                  <a:txBody>
                    <a:bodyPr/>
                    <a:lstStyle/>
                    <a:p>
                      <a:pPr algn="ctr"/>
                      <a:r>
                        <a:rPr lang="en-US" sz="1900"/>
                        <a:t>225</a:t>
                      </a:r>
                    </a:p>
                  </a:txBody>
                  <a:tcPr marL="97480" marR="97480" marT="48740" marB="48740"/>
                </a:tc>
                <a:extLst>
                  <a:ext uri="{0D108BD9-81ED-4DB2-BD59-A6C34878D82A}">
                    <a16:rowId xmlns:a16="http://schemas.microsoft.com/office/drawing/2014/main" val="3017737192"/>
                  </a:ext>
                </a:extLst>
              </a:tr>
              <a:tr h="428913">
                <a:tc>
                  <a:txBody>
                    <a:bodyPr/>
                    <a:lstStyle/>
                    <a:p>
                      <a:r>
                        <a:rPr lang="en-US" sz="1900"/>
                        <a:t>Transitional housing</a:t>
                      </a:r>
                    </a:p>
                  </a:txBody>
                  <a:tcPr marL="97480" marR="97480" marT="48740" marB="48740"/>
                </a:tc>
                <a:tc>
                  <a:txBody>
                    <a:bodyPr/>
                    <a:lstStyle/>
                    <a:p>
                      <a:pPr algn="ctr"/>
                      <a:r>
                        <a:rPr lang="en-US" sz="1900"/>
                        <a:t>25</a:t>
                      </a:r>
                    </a:p>
                  </a:txBody>
                  <a:tcPr marL="97480" marR="97480" marT="48740" marB="48740"/>
                </a:tc>
                <a:tc>
                  <a:txBody>
                    <a:bodyPr/>
                    <a:lstStyle/>
                    <a:p>
                      <a:pPr algn="ctr"/>
                      <a:r>
                        <a:rPr lang="en-US" sz="1900"/>
                        <a:t>67</a:t>
                      </a:r>
                    </a:p>
                  </a:txBody>
                  <a:tcPr marL="97480" marR="97480" marT="48740" marB="48740"/>
                </a:tc>
                <a:tc>
                  <a:txBody>
                    <a:bodyPr/>
                    <a:lstStyle/>
                    <a:p>
                      <a:pPr algn="ctr"/>
                      <a:r>
                        <a:rPr lang="en-US" sz="1900"/>
                        <a:t>78</a:t>
                      </a:r>
                    </a:p>
                  </a:txBody>
                  <a:tcPr marL="97480" marR="97480" marT="48740" marB="48740"/>
                </a:tc>
                <a:tc>
                  <a:txBody>
                    <a:bodyPr/>
                    <a:lstStyle/>
                    <a:p>
                      <a:pPr algn="ctr"/>
                      <a:r>
                        <a:rPr lang="en-US" sz="1900"/>
                        <a:t>45</a:t>
                      </a:r>
                    </a:p>
                  </a:txBody>
                  <a:tcPr marL="97480" marR="97480" marT="48740" marB="48740"/>
                </a:tc>
                <a:tc>
                  <a:txBody>
                    <a:bodyPr/>
                    <a:lstStyle/>
                    <a:p>
                      <a:pPr algn="ctr"/>
                      <a:r>
                        <a:rPr lang="en-US" sz="1900"/>
                        <a:t>43</a:t>
                      </a:r>
                    </a:p>
                  </a:txBody>
                  <a:tcPr marL="97480" marR="97480" marT="48740" marB="48740"/>
                </a:tc>
                <a:tc>
                  <a:txBody>
                    <a:bodyPr/>
                    <a:lstStyle/>
                    <a:p>
                      <a:pPr algn="ctr"/>
                      <a:r>
                        <a:rPr lang="en-US" sz="1900"/>
                        <a:t>35</a:t>
                      </a:r>
                    </a:p>
                  </a:txBody>
                  <a:tcPr marL="97480" marR="97480" marT="48740" marB="48740"/>
                </a:tc>
                <a:tc>
                  <a:txBody>
                    <a:bodyPr/>
                    <a:lstStyle/>
                    <a:p>
                      <a:pPr algn="ctr"/>
                      <a:r>
                        <a:rPr lang="en-US" sz="1900"/>
                        <a:t>61</a:t>
                      </a:r>
                    </a:p>
                  </a:txBody>
                  <a:tcPr marL="97480" marR="97480" marT="48740" marB="48740"/>
                </a:tc>
                <a:extLst>
                  <a:ext uri="{0D108BD9-81ED-4DB2-BD59-A6C34878D82A}">
                    <a16:rowId xmlns:a16="http://schemas.microsoft.com/office/drawing/2014/main" val="2451659975"/>
                  </a:ext>
                </a:extLst>
              </a:tr>
              <a:tr h="428913">
                <a:tc>
                  <a:txBody>
                    <a:bodyPr/>
                    <a:lstStyle/>
                    <a:p>
                      <a:r>
                        <a:rPr lang="en-US" sz="1900"/>
                        <a:t>Unsheltered</a:t>
                      </a:r>
                    </a:p>
                  </a:txBody>
                  <a:tcPr marL="97480" marR="97480" marT="48740" marB="48740"/>
                </a:tc>
                <a:tc>
                  <a:txBody>
                    <a:bodyPr/>
                    <a:lstStyle/>
                    <a:p>
                      <a:pPr algn="ctr"/>
                      <a:r>
                        <a:rPr lang="en-US" sz="1900"/>
                        <a:t>155</a:t>
                      </a:r>
                    </a:p>
                  </a:txBody>
                  <a:tcPr marL="97480" marR="97480" marT="48740" marB="48740"/>
                </a:tc>
                <a:tc>
                  <a:txBody>
                    <a:bodyPr/>
                    <a:lstStyle/>
                    <a:p>
                      <a:pPr algn="ctr"/>
                      <a:r>
                        <a:rPr lang="en-US" sz="1900"/>
                        <a:t>N/A</a:t>
                      </a:r>
                    </a:p>
                  </a:txBody>
                  <a:tcPr marL="97480" marR="97480" marT="48740" marB="48740"/>
                </a:tc>
                <a:tc>
                  <a:txBody>
                    <a:bodyPr/>
                    <a:lstStyle/>
                    <a:p>
                      <a:pPr algn="ctr"/>
                      <a:r>
                        <a:rPr lang="en-US" sz="1900"/>
                        <a:t>100</a:t>
                      </a:r>
                    </a:p>
                  </a:txBody>
                  <a:tcPr marL="97480" marR="97480" marT="48740" marB="48740"/>
                </a:tc>
                <a:tc>
                  <a:txBody>
                    <a:bodyPr/>
                    <a:lstStyle/>
                    <a:p>
                      <a:pPr algn="ctr"/>
                      <a:r>
                        <a:rPr lang="en-US" sz="1900"/>
                        <a:t>191</a:t>
                      </a:r>
                    </a:p>
                  </a:txBody>
                  <a:tcPr marL="97480" marR="97480" marT="48740" marB="48740"/>
                </a:tc>
                <a:tc>
                  <a:txBody>
                    <a:bodyPr/>
                    <a:lstStyle/>
                    <a:p>
                      <a:pPr algn="ctr"/>
                      <a:r>
                        <a:rPr lang="en-US" sz="1900"/>
                        <a:t>193</a:t>
                      </a:r>
                    </a:p>
                  </a:txBody>
                  <a:tcPr marL="97480" marR="97480" marT="48740" marB="48740"/>
                </a:tc>
                <a:tc>
                  <a:txBody>
                    <a:bodyPr/>
                    <a:lstStyle/>
                    <a:p>
                      <a:pPr algn="ctr"/>
                      <a:r>
                        <a:rPr lang="en-US" sz="1900"/>
                        <a:t>259</a:t>
                      </a:r>
                    </a:p>
                  </a:txBody>
                  <a:tcPr marL="97480" marR="97480" marT="48740" marB="48740"/>
                </a:tc>
                <a:tc>
                  <a:txBody>
                    <a:bodyPr/>
                    <a:lstStyle/>
                    <a:p>
                      <a:pPr algn="ctr"/>
                      <a:r>
                        <a:rPr lang="en-US" sz="1900"/>
                        <a:t>277</a:t>
                      </a:r>
                    </a:p>
                  </a:txBody>
                  <a:tcPr marL="97480" marR="97480" marT="48740" marB="48740"/>
                </a:tc>
                <a:extLst>
                  <a:ext uri="{0D108BD9-81ED-4DB2-BD59-A6C34878D82A}">
                    <a16:rowId xmlns:a16="http://schemas.microsoft.com/office/drawing/2014/main" val="2511316299"/>
                  </a:ext>
                </a:extLst>
              </a:tr>
              <a:tr h="428913">
                <a:tc>
                  <a:txBody>
                    <a:bodyPr/>
                    <a:lstStyle/>
                    <a:p>
                      <a:r>
                        <a:rPr lang="en-US" sz="1900"/>
                        <a:t>First-time homeless</a:t>
                      </a:r>
                    </a:p>
                  </a:txBody>
                  <a:tcPr marL="97480" marR="97480" marT="48740" marB="48740"/>
                </a:tc>
                <a:tc>
                  <a:txBody>
                    <a:bodyPr/>
                    <a:lstStyle/>
                    <a:p>
                      <a:pPr algn="ctr"/>
                      <a:endParaRPr lang="en-US" sz="1900"/>
                    </a:p>
                  </a:txBody>
                  <a:tcPr marL="97480" marR="97480" marT="48740" marB="48740"/>
                </a:tc>
                <a:tc>
                  <a:txBody>
                    <a:bodyPr/>
                    <a:lstStyle/>
                    <a:p>
                      <a:pPr algn="ctr"/>
                      <a:endParaRPr lang="en-US" sz="1900"/>
                    </a:p>
                  </a:txBody>
                  <a:tcPr marL="97480" marR="97480" marT="48740" marB="48740"/>
                </a:tc>
                <a:tc>
                  <a:txBody>
                    <a:bodyPr/>
                    <a:lstStyle/>
                    <a:p>
                      <a:pPr algn="ctr"/>
                      <a:endParaRPr lang="en-US" sz="1900"/>
                    </a:p>
                  </a:txBody>
                  <a:tcPr marL="97480" marR="97480" marT="48740" marB="48740"/>
                </a:tc>
                <a:tc>
                  <a:txBody>
                    <a:bodyPr/>
                    <a:lstStyle/>
                    <a:p>
                      <a:pPr algn="ctr"/>
                      <a:r>
                        <a:rPr lang="en-US" sz="1900"/>
                        <a:t>128</a:t>
                      </a:r>
                    </a:p>
                  </a:txBody>
                  <a:tcPr marL="97480" marR="97480" marT="48740" marB="48740"/>
                </a:tc>
                <a:tc>
                  <a:txBody>
                    <a:bodyPr/>
                    <a:lstStyle/>
                    <a:p>
                      <a:pPr algn="ctr"/>
                      <a:r>
                        <a:rPr lang="en-US" sz="1900"/>
                        <a:t>125</a:t>
                      </a:r>
                    </a:p>
                  </a:txBody>
                  <a:tcPr marL="97480" marR="97480" marT="48740" marB="48740"/>
                </a:tc>
                <a:tc>
                  <a:txBody>
                    <a:bodyPr/>
                    <a:lstStyle/>
                    <a:p>
                      <a:pPr algn="ctr"/>
                      <a:r>
                        <a:rPr lang="en-US" sz="1900"/>
                        <a:t>132</a:t>
                      </a:r>
                    </a:p>
                  </a:txBody>
                  <a:tcPr marL="97480" marR="97480" marT="48740" marB="48740"/>
                </a:tc>
                <a:tc>
                  <a:txBody>
                    <a:bodyPr/>
                    <a:lstStyle/>
                    <a:p>
                      <a:pPr algn="ctr"/>
                      <a:r>
                        <a:rPr lang="en-US" sz="1900"/>
                        <a:t>106</a:t>
                      </a:r>
                    </a:p>
                  </a:txBody>
                  <a:tcPr marL="97480" marR="97480" marT="48740" marB="48740"/>
                </a:tc>
                <a:extLst>
                  <a:ext uri="{0D108BD9-81ED-4DB2-BD59-A6C34878D82A}">
                    <a16:rowId xmlns:a16="http://schemas.microsoft.com/office/drawing/2014/main" val="1311412301"/>
                  </a:ext>
                </a:extLst>
              </a:tr>
              <a:tr h="428913">
                <a:tc>
                  <a:txBody>
                    <a:bodyPr/>
                    <a:lstStyle/>
                    <a:p>
                      <a:r>
                        <a:rPr lang="en-US" sz="1900"/>
                        <a:t>Chronic</a:t>
                      </a:r>
                    </a:p>
                  </a:txBody>
                  <a:tcPr marL="97480" marR="97480" marT="48740" marB="48740"/>
                </a:tc>
                <a:tc>
                  <a:txBody>
                    <a:bodyPr/>
                    <a:lstStyle/>
                    <a:p>
                      <a:pPr algn="ctr"/>
                      <a:r>
                        <a:rPr lang="en-US" sz="1900"/>
                        <a:t>98</a:t>
                      </a:r>
                    </a:p>
                  </a:txBody>
                  <a:tcPr marL="97480" marR="97480" marT="48740" marB="48740"/>
                </a:tc>
                <a:tc>
                  <a:txBody>
                    <a:bodyPr/>
                    <a:lstStyle/>
                    <a:p>
                      <a:pPr algn="ctr"/>
                      <a:r>
                        <a:rPr lang="en-US" sz="1900"/>
                        <a:t>19</a:t>
                      </a:r>
                    </a:p>
                  </a:txBody>
                  <a:tcPr marL="97480" marR="97480" marT="48740" marB="48740"/>
                </a:tc>
                <a:tc>
                  <a:txBody>
                    <a:bodyPr/>
                    <a:lstStyle/>
                    <a:p>
                      <a:pPr algn="ctr"/>
                      <a:r>
                        <a:rPr lang="en-US" sz="1900"/>
                        <a:t>49</a:t>
                      </a:r>
                    </a:p>
                  </a:txBody>
                  <a:tcPr marL="97480" marR="97480" marT="48740" marB="48740"/>
                </a:tc>
                <a:tc>
                  <a:txBody>
                    <a:bodyPr/>
                    <a:lstStyle/>
                    <a:p>
                      <a:pPr algn="ctr"/>
                      <a:r>
                        <a:rPr lang="en-US" sz="1900"/>
                        <a:t>116</a:t>
                      </a:r>
                    </a:p>
                  </a:txBody>
                  <a:tcPr marL="97480" marR="97480" marT="48740" marB="48740"/>
                </a:tc>
                <a:tc>
                  <a:txBody>
                    <a:bodyPr/>
                    <a:lstStyle/>
                    <a:p>
                      <a:pPr algn="ctr"/>
                      <a:r>
                        <a:rPr lang="en-US" sz="1900"/>
                        <a:t>139</a:t>
                      </a:r>
                    </a:p>
                  </a:txBody>
                  <a:tcPr marL="97480" marR="97480" marT="48740" marB="48740"/>
                </a:tc>
                <a:tc>
                  <a:txBody>
                    <a:bodyPr/>
                    <a:lstStyle/>
                    <a:p>
                      <a:pPr algn="ctr"/>
                      <a:r>
                        <a:rPr lang="en-US" sz="1900"/>
                        <a:t>177</a:t>
                      </a:r>
                    </a:p>
                  </a:txBody>
                  <a:tcPr marL="97480" marR="97480" marT="48740" marB="48740"/>
                </a:tc>
                <a:tc>
                  <a:txBody>
                    <a:bodyPr/>
                    <a:lstStyle/>
                    <a:p>
                      <a:pPr algn="ctr"/>
                      <a:r>
                        <a:rPr lang="en-US" sz="1900"/>
                        <a:t>168</a:t>
                      </a:r>
                    </a:p>
                  </a:txBody>
                  <a:tcPr marL="97480" marR="97480" marT="48740" marB="48740"/>
                </a:tc>
                <a:extLst>
                  <a:ext uri="{0D108BD9-81ED-4DB2-BD59-A6C34878D82A}">
                    <a16:rowId xmlns:a16="http://schemas.microsoft.com/office/drawing/2014/main" val="2077317167"/>
                  </a:ext>
                </a:extLst>
              </a:tr>
              <a:tr h="428913">
                <a:tc>
                  <a:txBody>
                    <a:bodyPr/>
                    <a:lstStyle/>
                    <a:p>
                      <a:r>
                        <a:rPr lang="en-US" sz="1900"/>
                        <a:t>Veteran</a:t>
                      </a:r>
                    </a:p>
                  </a:txBody>
                  <a:tcPr marL="97480" marR="97480" marT="48740" marB="48740"/>
                </a:tc>
                <a:tc>
                  <a:txBody>
                    <a:bodyPr/>
                    <a:lstStyle/>
                    <a:p>
                      <a:pPr algn="ctr"/>
                      <a:r>
                        <a:rPr lang="en-US" sz="1900"/>
                        <a:t>33</a:t>
                      </a:r>
                    </a:p>
                  </a:txBody>
                  <a:tcPr marL="97480" marR="97480" marT="48740" marB="48740"/>
                </a:tc>
                <a:tc>
                  <a:txBody>
                    <a:bodyPr/>
                    <a:lstStyle/>
                    <a:p>
                      <a:pPr algn="ctr"/>
                      <a:r>
                        <a:rPr lang="en-US" sz="1900"/>
                        <a:t>14</a:t>
                      </a:r>
                    </a:p>
                  </a:txBody>
                  <a:tcPr marL="97480" marR="97480" marT="48740" marB="48740"/>
                </a:tc>
                <a:tc>
                  <a:txBody>
                    <a:bodyPr/>
                    <a:lstStyle/>
                    <a:p>
                      <a:pPr algn="ctr"/>
                      <a:r>
                        <a:rPr lang="en-US" sz="1900"/>
                        <a:t>30</a:t>
                      </a:r>
                    </a:p>
                  </a:txBody>
                  <a:tcPr marL="97480" marR="97480" marT="48740" marB="48740"/>
                </a:tc>
                <a:tc>
                  <a:txBody>
                    <a:bodyPr/>
                    <a:lstStyle/>
                    <a:p>
                      <a:pPr algn="ctr"/>
                      <a:r>
                        <a:rPr lang="en-US" sz="1900"/>
                        <a:t>38</a:t>
                      </a:r>
                    </a:p>
                  </a:txBody>
                  <a:tcPr marL="97480" marR="97480" marT="48740" marB="48740"/>
                </a:tc>
                <a:tc>
                  <a:txBody>
                    <a:bodyPr/>
                    <a:lstStyle/>
                    <a:p>
                      <a:pPr algn="ctr"/>
                      <a:r>
                        <a:rPr lang="en-US" sz="1900"/>
                        <a:t>48**</a:t>
                      </a:r>
                    </a:p>
                  </a:txBody>
                  <a:tcPr marL="97480" marR="97480" marT="48740" marB="48740"/>
                </a:tc>
                <a:tc>
                  <a:txBody>
                    <a:bodyPr/>
                    <a:lstStyle/>
                    <a:p>
                      <a:pPr algn="ctr"/>
                      <a:r>
                        <a:rPr lang="en-US" sz="1900"/>
                        <a:t>52</a:t>
                      </a:r>
                    </a:p>
                  </a:txBody>
                  <a:tcPr marL="97480" marR="97480" marT="48740" marB="48740"/>
                </a:tc>
                <a:tc>
                  <a:txBody>
                    <a:bodyPr/>
                    <a:lstStyle/>
                    <a:p>
                      <a:pPr algn="ctr"/>
                      <a:r>
                        <a:rPr lang="en-US" sz="1900"/>
                        <a:t>28</a:t>
                      </a:r>
                    </a:p>
                  </a:txBody>
                  <a:tcPr marL="97480" marR="97480" marT="48740" marB="48740"/>
                </a:tc>
                <a:extLst>
                  <a:ext uri="{0D108BD9-81ED-4DB2-BD59-A6C34878D82A}">
                    <a16:rowId xmlns:a16="http://schemas.microsoft.com/office/drawing/2014/main" val="3849863652"/>
                  </a:ext>
                </a:extLst>
              </a:tr>
            </a:tbl>
          </a:graphicData>
        </a:graphic>
      </p:graphicFrame>
    </p:spTree>
    <p:extLst>
      <p:ext uri="{BB962C8B-B14F-4D97-AF65-F5344CB8AC3E}">
        <p14:creationId xmlns:p14="http://schemas.microsoft.com/office/powerpoint/2010/main" val="1259084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65C68B-C2EC-B6C3-A032-48220F62DA3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3505312-9601-F2D4-2255-D26C0670A571}"/>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Trends over time: Key characteristics</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AD1D7873-F627-6A18-2321-99AE4C7DA1E7}"/>
              </a:ext>
            </a:extLst>
          </p:cNvPr>
          <p:cNvGraphicFramePr>
            <a:graphicFrameLocks noGrp="1"/>
          </p:cNvGraphicFramePr>
          <p:nvPr>
            <p:ph idx="1"/>
            <p:extLst>
              <p:ext uri="{D42A27DB-BD31-4B8C-83A1-F6EECF244321}">
                <p14:modId xmlns:p14="http://schemas.microsoft.com/office/powerpoint/2010/main" val="2772591481"/>
              </p:ext>
            </p:extLst>
          </p:nvPr>
        </p:nvGraphicFramePr>
        <p:xfrm>
          <a:off x="1012901" y="2112579"/>
          <a:ext cx="10190142" cy="4192815"/>
        </p:xfrm>
        <a:graphic>
          <a:graphicData uri="http://schemas.openxmlformats.org/drawingml/2006/table">
            <a:tbl>
              <a:tblPr firstRow="1" bandRow="1">
                <a:tableStyleId>{5C22544A-7EE6-4342-B048-85BDC9FD1C3A}</a:tableStyleId>
              </a:tblPr>
              <a:tblGrid>
                <a:gridCol w="3764283">
                  <a:extLst>
                    <a:ext uri="{9D8B030D-6E8A-4147-A177-3AD203B41FA5}">
                      <a16:colId xmlns:a16="http://schemas.microsoft.com/office/drawing/2014/main" val="2796650167"/>
                    </a:ext>
                  </a:extLst>
                </a:gridCol>
                <a:gridCol w="1486365">
                  <a:extLst>
                    <a:ext uri="{9D8B030D-6E8A-4147-A177-3AD203B41FA5}">
                      <a16:colId xmlns:a16="http://schemas.microsoft.com/office/drawing/2014/main" val="2416852136"/>
                    </a:ext>
                  </a:extLst>
                </a:gridCol>
                <a:gridCol w="1646498">
                  <a:extLst>
                    <a:ext uri="{9D8B030D-6E8A-4147-A177-3AD203B41FA5}">
                      <a16:colId xmlns:a16="http://schemas.microsoft.com/office/drawing/2014/main" val="904059253"/>
                    </a:ext>
                  </a:extLst>
                </a:gridCol>
                <a:gridCol w="1646498">
                  <a:extLst>
                    <a:ext uri="{9D8B030D-6E8A-4147-A177-3AD203B41FA5}">
                      <a16:colId xmlns:a16="http://schemas.microsoft.com/office/drawing/2014/main" val="2517498773"/>
                    </a:ext>
                  </a:extLst>
                </a:gridCol>
                <a:gridCol w="1646498">
                  <a:extLst>
                    <a:ext uri="{9D8B030D-6E8A-4147-A177-3AD203B41FA5}">
                      <a16:colId xmlns:a16="http://schemas.microsoft.com/office/drawing/2014/main" val="2563324025"/>
                    </a:ext>
                  </a:extLst>
                </a:gridCol>
              </a:tblGrid>
              <a:tr h="381165">
                <a:tc>
                  <a:txBody>
                    <a:bodyPr/>
                    <a:lstStyle/>
                    <a:p>
                      <a:endParaRPr lang="en-US" sz="1700"/>
                    </a:p>
                  </a:txBody>
                  <a:tcPr marL="86628" marR="86628" marT="43314" marB="43314"/>
                </a:tc>
                <a:tc>
                  <a:txBody>
                    <a:bodyPr/>
                    <a:lstStyle/>
                    <a:p>
                      <a:pPr algn="ctr"/>
                      <a:r>
                        <a:rPr lang="en-US" sz="1700"/>
                        <a:t>2023</a:t>
                      </a:r>
                    </a:p>
                  </a:txBody>
                  <a:tcPr marL="86628" marR="86628" marT="43314" marB="43314"/>
                </a:tc>
                <a:tc>
                  <a:txBody>
                    <a:bodyPr/>
                    <a:lstStyle/>
                    <a:p>
                      <a:pPr algn="ctr"/>
                      <a:r>
                        <a:rPr lang="en-US" sz="1700"/>
                        <a:t>2024</a:t>
                      </a:r>
                    </a:p>
                  </a:txBody>
                  <a:tcPr marL="86628" marR="86628" marT="43314" marB="43314"/>
                </a:tc>
                <a:tc>
                  <a:txBody>
                    <a:bodyPr/>
                    <a:lstStyle/>
                    <a:p>
                      <a:pPr algn="ctr"/>
                      <a:r>
                        <a:rPr lang="en-US" sz="1700"/>
                        <a:t>2025</a:t>
                      </a:r>
                    </a:p>
                  </a:txBody>
                  <a:tcPr marL="86628" marR="86628" marT="43314" marB="43314"/>
                </a:tc>
                <a:tc>
                  <a:txBody>
                    <a:bodyPr/>
                    <a:lstStyle/>
                    <a:p>
                      <a:pPr algn="ctr"/>
                      <a:r>
                        <a:rPr lang="en-US" sz="1700"/>
                        <a:t>2026</a:t>
                      </a:r>
                    </a:p>
                  </a:txBody>
                  <a:tcPr marL="86628" marR="86628" marT="43314" marB="43314"/>
                </a:tc>
                <a:extLst>
                  <a:ext uri="{0D108BD9-81ED-4DB2-BD59-A6C34878D82A}">
                    <a16:rowId xmlns:a16="http://schemas.microsoft.com/office/drawing/2014/main" val="2872141934"/>
                  </a:ext>
                </a:extLst>
              </a:tr>
              <a:tr h="381165">
                <a:tc>
                  <a:txBody>
                    <a:bodyPr/>
                    <a:lstStyle/>
                    <a:p>
                      <a:r>
                        <a:rPr lang="en-US" sz="1700"/>
                        <a:t>Children</a:t>
                      </a:r>
                    </a:p>
                  </a:txBody>
                  <a:tcPr marL="86628" marR="86628" marT="43314" marB="43314"/>
                </a:tc>
                <a:tc>
                  <a:txBody>
                    <a:bodyPr/>
                    <a:lstStyle/>
                    <a:p>
                      <a:pPr algn="ctr"/>
                      <a:r>
                        <a:rPr lang="en-US" sz="1700"/>
                        <a:t>63</a:t>
                      </a:r>
                    </a:p>
                  </a:txBody>
                  <a:tcPr marL="86628" marR="86628" marT="43314" marB="43314"/>
                </a:tc>
                <a:tc>
                  <a:txBody>
                    <a:bodyPr/>
                    <a:lstStyle/>
                    <a:p>
                      <a:pPr algn="ctr"/>
                      <a:r>
                        <a:rPr lang="en-US" sz="1700"/>
                        <a:t>55</a:t>
                      </a:r>
                    </a:p>
                  </a:txBody>
                  <a:tcPr marL="86628" marR="86628" marT="43314" marB="43314"/>
                </a:tc>
                <a:tc>
                  <a:txBody>
                    <a:bodyPr/>
                    <a:lstStyle/>
                    <a:p>
                      <a:pPr algn="ctr"/>
                      <a:r>
                        <a:rPr lang="en-US" sz="1700"/>
                        <a:t>65</a:t>
                      </a:r>
                    </a:p>
                  </a:txBody>
                  <a:tcPr marL="86628" marR="86628" marT="43314" marB="43314"/>
                </a:tc>
                <a:tc>
                  <a:txBody>
                    <a:bodyPr/>
                    <a:lstStyle/>
                    <a:p>
                      <a:pPr algn="ctr"/>
                      <a:r>
                        <a:rPr lang="en-US" sz="1700"/>
                        <a:t>65</a:t>
                      </a:r>
                    </a:p>
                  </a:txBody>
                  <a:tcPr marL="86628" marR="86628" marT="43314" marB="43314"/>
                </a:tc>
                <a:extLst>
                  <a:ext uri="{0D108BD9-81ED-4DB2-BD59-A6C34878D82A}">
                    <a16:rowId xmlns:a16="http://schemas.microsoft.com/office/drawing/2014/main" val="505486056"/>
                  </a:ext>
                </a:extLst>
              </a:tr>
              <a:tr h="381165">
                <a:tc>
                  <a:txBody>
                    <a:bodyPr/>
                    <a:lstStyle/>
                    <a:p>
                      <a:r>
                        <a:rPr lang="en-US" sz="1700"/>
                        <a:t>Adults 55 and older</a:t>
                      </a:r>
                    </a:p>
                  </a:txBody>
                  <a:tcPr marL="86628" marR="86628" marT="43314" marB="43314"/>
                </a:tc>
                <a:tc>
                  <a:txBody>
                    <a:bodyPr/>
                    <a:lstStyle/>
                    <a:p>
                      <a:pPr algn="ctr"/>
                      <a:r>
                        <a:rPr lang="en-US" sz="1700"/>
                        <a:t>67</a:t>
                      </a:r>
                    </a:p>
                  </a:txBody>
                  <a:tcPr marL="86628" marR="86628" marT="43314" marB="43314"/>
                </a:tc>
                <a:tc>
                  <a:txBody>
                    <a:bodyPr/>
                    <a:lstStyle/>
                    <a:p>
                      <a:pPr algn="ctr"/>
                      <a:r>
                        <a:rPr lang="en-US" sz="1700"/>
                        <a:t>108</a:t>
                      </a:r>
                    </a:p>
                  </a:txBody>
                  <a:tcPr marL="86628" marR="86628" marT="43314" marB="43314"/>
                </a:tc>
                <a:tc>
                  <a:txBody>
                    <a:bodyPr/>
                    <a:lstStyle/>
                    <a:p>
                      <a:pPr algn="ctr"/>
                      <a:r>
                        <a:rPr lang="en-US" sz="1700"/>
                        <a:t>111</a:t>
                      </a:r>
                    </a:p>
                  </a:txBody>
                  <a:tcPr marL="86628" marR="86628" marT="43314" marB="43314"/>
                </a:tc>
                <a:tc>
                  <a:txBody>
                    <a:bodyPr/>
                    <a:lstStyle/>
                    <a:p>
                      <a:pPr algn="ctr"/>
                      <a:r>
                        <a:rPr lang="en-US" sz="1700"/>
                        <a:t>146</a:t>
                      </a:r>
                    </a:p>
                  </a:txBody>
                  <a:tcPr marL="86628" marR="86628" marT="43314" marB="43314"/>
                </a:tc>
                <a:extLst>
                  <a:ext uri="{0D108BD9-81ED-4DB2-BD59-A6C34878D82A}">
                    <a16:rowId xmlns:a16="http://schemas.microsoft.com/office/drawing/2014/main" val="461517891"/>
                  </a:ext>
                </a:extLst>
              </a:tr>
              <a:tr h="381165">
                <a:tc>
                  <a:txBody>
                    <a:bodyPr/>
                    <a:lstStyle/>
                    <a:p>
                      <a:r>
                        <a:rPr lang="en-US" sz="1700"/>
                        <a:t>Males</a:t>
                      </a:r>
                    </a:p>
                  </a:txBody>
                  <a:tcPr marL="86628" marR="86628" marT="43314" marB="43314"/>
                </a:tc>
                <a:tc>
                  <a:txBody>
                    <a:bodyPr/>
                    <a:lstStyle/>
                    <a:p>
                      <a:pPr algn="ctr"/>
                      <a:r>
                        <a:rPr lang="en-US" sz="1700"/>
                        <a:t>257</a:t>
                      </a:r>
                    </a:p>
                  </a:txBody>
                  <a:tcPr marL="86628" marR="86628" marT="43314" marB="43314"/>
                </a:tc>
                <a:tc>
                  <a:txBody>
                    <a:bodyPr/>
                    <a:lstStyle/>
                    <a:p>
                      <a:pPr algn="ctr"/>
                      <a:r>
                        <a:rPr lang="en-US" sz="1700"/>
                        <a:t>237</a:t>
                      </a:r>
                    </a:p>
                  </a:txBody>
                  <a:tcPr marL="86628" marR="86628" marT="43314" marB="43314"/>
                </a:tc>
                <a:tc>
                  <a:txBody>
                    <a:bodyPr/>
                    <a:lstStyle/>
                    <a:p>
                      <a:pPr algn="ctr"/>
                      <a:r>
                        <a:rPr lang="en-US" sz="1700"/>
                        <a:t>293</a:t>
                      </a:r>
                    </a:p>
                  </a:txBody>
                  <a:tcPr marL="86628" marR="86628" marT="43314" marB="43314"/>
                </a:tc>
                <a:tc>
                  <a:txBody>
                    <a:bodyPr/>
                    <a:lstStyle/>
                    <a:p>
                      <a:pPr algn="ctr"/>
                      <a:r>
                        <a:rPr lang="en-US" sz="1700"/>
                        <a:t>310</a:t>
                      </a:r>
                    </a:p>
                  </a:txBody>
                  <a:tcPr marL="86628" marR="86628" marT="43314" marB="43314"/>
                </a:tc>
                <a:extLst>
                  <a:ext uri="{0D108BD9-81ED-4DB2-BD59-A6C34878D82A}">
                    <a16:rowId xmlns:a16="http://schemas.microsoft.com/office/drawing/2014/main" val="3017737192"/>
                  </a:ext>
                </a:extLst>
              </a:tr>
              <a:tr h="381165">
                <a:tc>
                  <a:txBody>
                    <a:bodyPr/>
                    <a:lstStyle/>
                    <a:p>
                      <a:r>
                        <a:rPr lang="en-US" sz="1700"/>
                        <a:t>Females</a:t>
                      </a:r>
                    </a:p>
                  </a:txBody>
                  <a:tcPr marL="86628" marR="86628" marT="43314" marB="43314"/>
                </a:tc>
                <a:tc>
                  <a:txBody>
                    <a:bodyPr/>
                    <a:lstStyle/>
                    <a:p>
                      <a:pPr algn="ctr"/>
                      <a:r>
                        <a:rPr lang="en-US" sz="1700"/>
                        <a:t>171</a:t>
                      </a:r>
                    </a:p>
                  </a:txBody>
                  <a:tcPr marL="86628" marR="86628" marT="43314" marB="43314"/>
                </a:tc>
                <a:tc>
                  <a:txBody>
                    <a:bodyPr/>
                    <a:lstStyle/>
                    <a:p>
                      <a:pPr algn="ctr"/>
                      <a:r>
                        <a:rPr lang="en-US" sz="1700"/>
                        <a:t>173</a:t>
                      </a:r>
                    </a:p>
                  </a:txBody>
                  <a:tcPr marL="86628" marR="86628" marT="43314" marB="43314"/>
                </a:tc>
                <a:tc>
                  <a:txBody>
                    <a:bodyPr/>
                    <a:lstStyle/>
                    <a:p>
                      <a:pPr algn="ctr"/>
                      <a:r>
                        <a:rPr lang="en-US" sz="1700"/>
                        <a:t>193</a:t>
                      </a:r>
                    </a:p>
                  </a:txBody>
                  <a:tcPr marL="86628" marR="86628" marT="43314" marB="43314"/>
                </a:tc>
                <a:tc>
                  <a:txBody>
                    <a:bodyPr/>
                    <a:lstStyle/>
                    <a:p>
                      <a:pPr algn="ctr"/>
                      <a:r>
                        <a:rPr lang="en-US" sz="1700"/>
                        <a:t>226</a:t>
                      </a:r>
                    </a:p>
                  </a:txBody>
                  <a:tcPr marL="86628" marR="86628" marT="43314" marB="43314"/>
                </a:tc>
                <a:extLst>
                  <a:ext uri="{0D108BD9-81ED-4DB2-BD59-A6C34878D82A}">
                    <a16:rowId xmlns:a16="http://schemas.microsoft.com/office/drawing/2014/main" val="2451659975"/>
                  </a:ext>
                </a:extLst>
              </a:tr>
              <a:tr h="381165">
                <a:tc>
                  <a:txBody>
                    <a:bodyPr/>
                    <a:lstStyle/>
                    <a:p>
                      <a:r>
                        <a:rPr lang="en-US" sz="1700"/>
                        <a:t>Transgender**</a:t>
                      </a:r>
                    </a:p>
                  </a:txBody>
                  <a:tcPr marL="86628" marR="86628" marT="43314" marB="43314"/>
                </a:tc>
                <a:tc>
                  <a:txBody>
                    <a:bodyPr/>
                    <a:lstStyle/>
                    <a:p>
                      <a:pPr algn="ctr"/>
                      <a:r>
                        <a:rPr lang="en-US" sz="1700"/>
                        <a:t>8</a:t>
                      </a:r>
                    </a:p>
                  </a:txBody>
                  <a:tcPr marL="86628" marR="86628" marT="43314" marB="43314"/>
                </a:tc>
                <a:tc>
                  <a:txBody>
                    <a:bodyPr/>
                    <a:lstStyle/>
                    <a:p>
                      <a:pPr algn="ctr"/>
                      <a:r>
                        <a:rPr lang="en-US" sz="1700"/>
                        <a:t>2</a:t>
                      </a:r>
                    </a:p>
                  </a:txBody>
                  <a:tcPr marL="86628" marR="86628" marT="43314" marB="43314"/>
                </a:tc>
                <a:tc>
                  <a:txBody>
                    <a:bodyPr/>
                    <a:lstStyle/>
                    <a:p>
                      <a:pPr algn="ctr"/>
                      <a:r>
                        <a:rPr lang="en-US" sz="1700"/>
                        <a:t>9</a:t>
                      </a:r>
                    </a:p>
                  </a:txBody>
                  <a:tcPr marL="86628" marR="86628" marT="43314" marB="43314"/>
                </a:tc>
                <a:tc>
                  <a:txBody>
                    <a:bodyPr/>
                    <a:lstStyle/>
                    <a:p>
                      <a:pPr algn="ctr"/>
                      <a:r>
                        <a:rPr lang="en-US" sz="1700"/>
                        <a:t>8</a:t>
                      </a:r>
                    </a:p>
                  </a:txBody>
                  <a:tcPr marL="86628" marR="86628" marT="43314" marB="43314"/>
                </a:tc>
                <a:extLst>
                  <a:ext uri="{0D108BD9-81ED-4DB2-BD59-A6C34878D82A}">
                    <a16:rowId xmlns:a16="http://schemas.microsoft.com/office/drawing/2014/main" val="2511316299"/>
                  </a:ext>
                </a:extLst>
              </a:tr>
              <a:tr h="381165">
                <a:tc>
                  <a:txBody>
                    <a:bodyPr/>
                    <a:lstStyle/>
                    <a:p>
                      <a:r>
                        <a:rPr lang="en-US" sz="1700"/>
                        <a:t>Gay or bisexual***</a:t>
                      </a:r>
                    </a:p>
                  </a:txBody>
                  <a:tcPr marL="86628" marR="86628" marT="43314" marB="43314"/>
                </a:tc>
                <a:tc>
                  <a:txBody>
                    <a:bodyPr/>
                    <a:lstStyle/>
                    <a:p>
                      <a:pPr algn="ctr"/>
                      <a:r>
                        <a:rPr lang="en-US" sz="1700"/>
                        <a:t>15</a:t>
                      </a:r>
                    </a:p>
                  </a:txBody>
                  <a:tcPr marL="86628" marR="86628" marT="43314" marB="43314"/>
                </a:tc>
                <a:tc>
                  <a:txBody>
                    <a:bodyPr/>
                    <a:lstStyle/>
                    <a:p>
                      <a:pPr algn="ctr"/>
                      <a:r>
                        <a:rPr lang="en-US" sz="1700"/>
                        <a:t>13</a:t>
                      </a:r>
                    </a:p>
                  </a:txBody>
                  <a:tcPr marL="86628" marR="86628" marT="43314" marB="43314"/>
                </a:tc>
                <a:tc>
                  <a:txBody>
                    <a:bodyPr/>
                    <a:lstStyle/>
                    <a:p>
                      <a:pPr algn="ctr"/>
                      <a:r>
                        <a:rPr lang="en-US" sz="1700"/>
                        <a:t>21</a:t>
                      </a:r>
                    </a:p>
                  </a:txBody>
                  <a:tcPr marL="86628" marR="86628" marT="43314" marB="43314"/>
                </a:tc>
                <a:tc>
                  <a:txBody>
                    <a:bodyPr/>
                    <a:lstStyle/>
                    <a:p>
                      <a:pPr algn="ctr"/>
                      <a:r>
                        <a:rPr lang="en-US" sz="1700"/>
                        <a:t>29</a:t>
                      </a:r>
                    </a:p>
                  </a:txBody>
                  <a:tcPr marL="86628" marR="86628" marT="43314" marB="43314"/>
                </a:tc>
                <a:extLst>
                  <a:ext uri="{0D108BD9-81ED-4DB2-BD59-A6C34878D82A}">
                    <a16:rowId xmlns:a16="http://schemas.microsoft.com/office/drawing/2014/main" val="1311412301"/>
                  </a:ext>
                </a:extLst>
              </a:tr>
              <a:tr h="381165">
                <a:tc>
                  <a:txBody>
                    <a:bodyPr/>
                    <a:lstStyle/>
                    <a:p>
                      <a:r>
                        <a:rPr lang="en-US" sz="1700"/>
                        <a:t>Racial minority****</a:t>
                      </a:r>
                    </a:p>
                  </a:txBody>
                  <a:tcPr marL="86628" marR="86628" marT="43314" marB="43314"/>
                </a:tc>
                <a:tc>
                  <a:txBody>
                    <a:bodyPr/>
                    <a:lstStyle/>
                    <a:p>
                      <a:pPr algn="ctr"/>
                      <a:r>
                        <a:rPr lang="en-US" sz="1700"/>
                        <a:t>122</a:t>
                      </a:r>
                    </a:p>
                  </a:txBody>
                  <a:tcPr marL="86628" marR="86628" marT="43314" marB="43314"/>
                </a:tc>
                <a:tc>
                  <a:txBody>
                    <a:bodyPr/>
                    <a:lstStyle/>
                    <a:p>
                      <a:pPr algn="ctr"/>
                      <a:r>
                        <a:rPr lang="en-US" sz="1700"/>
                        <a:t>128</a:t>
                      </a:r>
                    </a:p>
                  </a:txBody>
                  <a:tcPr marL="86628" marR="86628" marT="43314" marB="43314"/>
                </a:tc>
                <a:tc>
                  <a:txBody>
                    <a:bodyPr/>
                    <a:lstStyle/>
                    <a:p>
                      <a:pPr algn="ctr"/>
                      <a:r>
                        <a:rPr lang="en-US" sz="1700"/>
                        <a:t>163</a:t>
                      </a:r>
                    </a:p>
                  </a:txBody>
                  <a:tcPr marL="86628" marR="86628" marT="43314" marB="43314"/>
                </a:tc>
                <a:tc>
                  <a:txBody>
                    <a:bodyPr/>
                    <a:lstStyle/>
                    <a:p>
                      <a:pPr algn="ctr"/>
                      <a:r>
                        <a:rPr lang="en-US" sz="1700"/>
                        <a:t>136</a:t>
                      </a:r>
                    </a:p>
                  </a:txBody>
                  <a:tcPr marL="86628" marR="86628" marT="43314" marB="43314"/>
                </a:tc>
                <a:extLst>
                  <a:ext uri="{0D108BD9-81ED-4DB2-BD59-A6C34878D82A}">
                    <a16:rowId xmlns:a16="http://schemas.microsoft.com/office/drawing/2014/main" val="2077317167"/>
                  </a:ext>
                </a:extLst>
              </a:tr>
              <a:tr h="381165">
                <a:tc>
                  <a:txBody>
                    <a:bodyPr/>
                    <a:lstStyle/>
                    <a:p>
                      <a:r>
                        <a:rPr lang="en-US" sz="1700"/>
                        <a:t>One or more disability</a:t>
                      </a:r>
                    </a:p>
                  </a:txBody>
                  <a:tcPr marL="86628" marR="86628" marT="43314" marB="43314"/>
                </a:tc>
                <a:tc>
                  <a:txBody>
                    <a:bodyPr/>
                    <a:lstStyle/>
                    <a:p>
                      <a:pPr algn="ctr"/>
                      <a:r>
                        <a:rPr lang="en-US" sz="1700"/>
                        <a:t>203</a:t>
                      </a:r>
                    </a:p>
                  </a:txBody>
                  <a:tcPr marL="86628" marR="86628" marT="43314" marB="43314"/>
                </a:tc>
                <a:tc>
                  <a:txBody>
                    <a:bodyPr/>
                    <a:lstStyle/>
                    <a:p>
                      <a:pPr algn="ctr"/>
                      <a:r>
                        <a:rPr lang="en-US" sz="1700"/>
                        <a:t>221</a:t>
                      </a:r>
                    </a:p>
                  </a:txBody>
                  <a:tcPr marL="86628" marR="86628" marT="43314" marB="43314"/>
                </a:tc>
                <a:tc>
                  <a:txBody>
                    <a:bodyPr/>
                    <a:lstStyle/>
                    <a:p>
                      <a:pPr algn="ctr"/>
                      <a:r>
                        <a:rPr lang="en-US" sz="1700"/>
                        <a:t>282</a:t>
                      </a:r>
                    </a:p>
                  </a:txBody>
                  <a:tcPr marL="86628" marR="86628" marT="43314" marB="43314"/>
                </a:tc>
                <a:tc>
                  <a:txBody>
                    <a:bodyPr/>
                    <a:lstStyle/>
                    <a:p>
                      <a:pPr algn="ctr"/>
                      <a:r>
                        <a:rPr lang="en-US" sz="1700"/>
                        <a:t>256</a:t>
                      </a:r>
                    </a:p>
                  </a:txBody>
                  <a:tcPr marL="86628" marR="86628" marT="43314" marB="43314"/>
                </a:tc>
                <a:extLst>
                  <a:ext uri="{0D108BD9-81ED-4DB2-BD59-A6C34878D82A}">
                    <a16:rowId xmlns:a16="http://schemas.microsoft.com/office/drawing/2014/main" val="4139318432"/>
                  </a:ext>
                </a:extLst>
              </a:tr>
              <a:tr h="381165">
                <a:tc>
                  <a:txBody>
                    <a:bodyPr/>
                    <a:lstStyle/>
                    <a:p>
                      <a:r>
                        <a:rPr lang="en-US" sz="1700"/>
                        <a:t>Domestic violence</a:t>
                      </a:r>
                    </a:p>
                  </a:txBody>
                  <a:tcPr marL="86628" marR="86628" marT="43314" marB="43314"/>
                </a:tc>
                <a:tc>
                  <a:txBody>
                    <a:bodyPr/>
                    <a:lstStyle/>
                    <a:p>
                      <a:pPr algn="ctr"/>
                      <a:r>
                        <a:rPr lang="en-US" sz="1700"/>
                        <a:t>91</a:t>
                      </a:r>
                    </a:p>
                  </a:txBody>
                  <a:tcPr marL="86628" marR="86628" marT="43314" marB="43314"/>
                </a:tc>
                <a:tc>
                  <a:txBody>
                    <a:bodyPr/>
                    <a:lstStyle/>
                    <a:p>
                      <a:pPr algn="ctr"/>
                      <a:r>
                        <a:rPr lang="en-US" sz="1700"/>
                        <a:t>103</a:t>
                      </a:r>
                    </a:p>
                  </a:txBody>
                  <a:tcPr marL="86628" marR="86628" marT="43314" marB="43314"/>
                </a:tc>
                <a:tc>
                  <a:txBody>
                    <a:bodyPr/>
                    <a:lstStyle/>
                    <a:p>
                      <a:pPr algn="ctr"/>
                      <a:r>
                        <a:rPr lang="en-US" sz="1700"/>
                        <a:t>66</a:t>
                      </a:r>
                    </a:p>
                  </a:txBody>
                  <a:tcPr marL="86628" marR="86628" marT="43314" marB="43314"/>
                </a:tc>
                <a:tc>
                  <a:txBody>
                    <a:bodyPr/>
                    <a:lstStyle/>
                    <a:p>
                      <a:pPr algn="ctr"/>
                      <a:r>
                        <a:rPr lang="en-US" sz="1700"/>
                        <a:t>115</a:t>
                      </a:r>
                    </a:p>
                  </a:txBody>
                  <a:tcPr marL="86628" marR="86628" marT="43314" marB="43314"/>
                </a:tc>
                <a:extLst>
                  <a:ext uri="{0D108BD9-81ED-4DB2-BD59-A6C34878D82A}">
                    <a16:rowId xmlns:a16="http://schemas.microsoft.com/office/drawing/2014/main" val="1367862390"/>
                  </a:ext>
                </a:extLst>
              </a:tr>
              <a:tr h="381165">
                <a:tc>
                  <a:txBody>
                    <a:bodyPr/>
                    <a:lstStyle/>
                    <a:p>
                      <a:r>
                        <a:rPr lang="en-US" sz="1700"/>
                        <a:t>Foster care history</a:t>
                      </a:r>
                    </a:p>
                  </a:txBody>
                  <a:tcPr marL="86628" marR="86628" marT="43314" marB="43314"/>
                </a:tc>
                <a:tc>
                  <a:txBody>
                    <a:bodyPr/>
                    <a:lstStyle/>
                    <a:p>
                      <a:pPr algn="ctr"/>
                      <a:r>
                        <a:rPr lang="en-US" sz="1700"/>
                        <a:t>46</a:t>
                      </a:r>
                    </a:p>
                  </a:txBody>
                  <a:tcPr marL="86628" marR="86628" marT="43314" marB="43314"/>
                </a:tc>
                <a:tc>
                  <a:txBody>
                    <a:bodyPr/>
                    <a:lstStyle/>
                    <a:p>
                      <a:pPr algn="ctr"/>
                      <a:r>
                        <a:rPr lang="en-US" sz="1700"/>
                        <a:t>52</a:t>
                      </a:r>
                    </a:p>
                  </a:txBody>
                  <a:tcPr marL="86628" marR="86628" marT="43314" marB="43314"/>
                </a:tc>
                <a:tc>
                  <a:txBody>
                    <a:bodyPr/>
                    <a:lstStyle/>
                    <a:p>
                      <a:pPr algn="ctr"/>
                      <a:r>
                        <a:rPr lang="en-US" sz="1700"/>
                        <a:t>56</a:t>
                      </a:r>
                    </a:p>
                  </a:txBody>
                  <a:tcPr marL="86628" marR="86628" marT="43314" marB="43314"/>
                </a:tc>
                <a:tc>
                  <a:txBody>
                    <a:bodyPr/>
                    <a:lstStyle/>
                    <a:p>
                      <a:pPr algn="ctr"/>
                      <a:r>
                        <a:rPr lang="en-US" sz="1700"/>
                        <a:t>54</a:t>
                      </a:r>
                    </a:p>
                  </a:txBody>
                  <a:tcPr marL="86628" marR="86628" marT="43314" marB="43314"/>
                </a:tc>
                <a:extLst>
                  <a:ext uri="{0D108BD9-81ED-4DB2-BD59-A6C34878D82A}">
                    <a16:rowId xmlns:a16="http://schemas.microsoft.com/office/drawing/2014/main" val="3139391868"/>
                  </a:ext>
                </a:extLst>
              </a:tr>
            </a:tbl>
          </a:graphicData>
        </a:graphic>
      </p:graphicFrame>
    </p:spTree>
    <p:extLst>
      <p:ext uri="{BB962C8B-B14F-4D97-AF65-F5344CB8AC3E}">
        <p14:creationId xmlns:p14="http://schemas.microsoft.com/office/powerpoint/2010/main" val="747315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0D50439-CC41-7CB1-6629-17E2F364D925}"/>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21D0427-901F-D9D9-5969-601B4AC32422}"/>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Trends over time: By community</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961891F6-3D36-507D-207E-EE9A5AAF9F9D}"/>
              </a:ext>
            </a:extLst>
          </p:cNvPr>
          <p:cNvGraphicFramePr>
            <a:graphicFrameLocks noGrp="1"/>
          </p:cNvGraphicFramePr>
          <p:nvPr>
            <p:ph idx="1"/>
            <p:extLst>
              <p:ext uri="{D42A27DB-BD31-4B8C-83A1-F6EECF244321}">
                <p14:modId xmlns:p14="http://schemas.microsoft.com/office/powerpoint/2010/main" val="1376944617"/>
              </p:ext>
            </p:extLst>
          </p:nvPr>
        </p:nvGraphicFramePr>
        <p:xfrm>
          <a:off x="2009781" y="2112579"/>
          <a:ext cx="8196381" cy="4192815"/>
        </p:xfrm>
        <a:graphic>
          <a:graphicData uri="http://schemas.openxmlformats.org/drawingml/2006/table">
            <a:tbl>
              <a:tblPr firstRow="1" bandRow="1">
                <a:tableStyleId>{5C22544A-7EE6-4342-B048-85BDC9FD1C3A}</a:tableStyleId>
              </a:tblPr>
              <a:tblGrid>
                <a:gridCol w="3168806">
                  <a:extLst>
                    <a:ext uri="{9D8B030D-6E8A-4147-A177-3AD203B41FA5}">
                      <a16:colId xmlns:a16="http://schemas.microsoft.com/office/drawing/2014/main" val="2796650167"/>
                    </a:ext>
                  </a:extLst>
                </a:gridCol>
                <a:gridCol w="1178013">
                  <a:extLst>
                    <a:ext uri="{9D8B030D-6E8A-4147-A177-3AD203B41FA5}">
                      <a16:colId xmlns:a16="http://schemas.microsoft.com/office/drawing/2014/main" val="1166669009"/>
                    </a:ext>
                  </a:extLst>
                </a:gridCol>
                <a:gridCol w="1223216">
                  <a:extLst>
                    <a:ext uri="{9D8B030D-6E8A-4147-A177-3AD203B41FA5}">
                      <a16:colId xmlns:a16="http://schemas.microsoft.com/office/drawing/2014/main" val="2416852136"/>
                    </a:ext>
                  </a:extLst>
                </a:gridCol>
                <a:gridCol w="1313621">
                  <a:extLst>
                    <a:ext uri="{9D8B030D-6E8A-4147-A177-3AD203B41FA5}">
                      <a16:colId xmlns:a16="http://schemas.microsoft.com/office/drawing/2014/main" val="904059253"/>
                    </a:ext>
                  </a:extLst>
                </a:gridCol>
                <a:gridCol w="1312725">
                  <a:extLst>
                    <a:ext uri="{9D8B030D-6E8A-4147-A177-3AD203B41FA5}">
                      <a16:colId xmlns:a16="http://schemas.microsoft.com/office/drawing/2014/main" val="2517498773"/>
                    </a:ext>
                  </a:extLst>
                </a:gridCol>
              </a:tblGrid>
              <a:tr h="279521">
                <a:tc>
                  <a:txBody>
                    <a:bodyPr/>
                    <a:lstStyle/>
                    <a:p>
                      <a:endParaRPr lang="en-US" sz="1300"/>
                    </a:p>
                  </a:txBody>
                  <a:tcPr marL="63527" marR="63527" marT="31764" marB="31764"/>
                </a:tc>
                <a:tc>
                  <a:txBody>
                    <a:bodyPr/>
                    <a:lstStyle/>
                    <a:p>
                      <a:pPr algn="ctr"/>
                      <a:r>
                        <a:rPr lang="en-US" sz="1300"/>
                        <a:t>2023</a:t>
                      </a:r>
                    </a:p>
                  </a:txBody>
                  <a:tcPr marL="63527" marR="63527" marT="31764" marB="31764"/>
                </a:tc>
                <a:tc>
                  <a:txBody>
                    <a:bodyPr/>
                    <a:lstStyle/>
                    <a:p>
                      <a:pPr algn="ctr"/>
                      <a:r>
                        <a:rPr lang="en-US" sz="1300"/>
                        <a:t>2024</a:t>
                      </a:r>
                    </a:p>
                  </a:txBody>
                  <a:tcPr marL="63527" marR="63527" marT="31764" marB="31764"/>
                </a:tc>
                <a:tc>
                  <a:txBody>
                    <a:bodyPr/>
                    <a:lstStyle/>
                    <a:p>
                      <a:pPr algn="ctr"/>
                      <a:r>
                        <a:rPr lang="en-US" sz="1300"/>
                        <a:t>2025</a:t>
                      </a:r>
                    </a:p>
                  </a:txBody>
                  <a:tcPr marL="63527" marR="63527" marT="31764" marB="31764"/>
                </a:tc>
                <a:tc>
                  <a:txBody>
                    <a:bodyPr/>
                    <a:lstStyle/>
                    <a:p>
                      <a:pPr algn="ctr"/>
                      <a:r>
                        <a:rPr lang="en-US" sz="1300"/>
                        <a:t>2026</a:t>
                      </a:r>
                    </a:p>
                  </a:txBody>
                  <a:tcPr marL="63527" marR="63527" marT="31764" marB="31764"/>
                </a:tc>
                <a:extLst>
                  <a:ext uri="{0D108BD9-81ED-4DB2-BD59-A6C34878D82A}">
                    <a16:rowId xmlns:a16="http://schemas.microsoft.com/office/drawing/2014/main" val="2872141934"/>
                  </a:ext>
                </a:extLst>
              </a:tr>
              <a:tr h="279521">
                <a:tc>
                  <a:txBody>
                    <a:bodyPr/>
                    <a:lstStyle/>
                    <a:p>
                      <a:r>
                        <a:rPr lang="en-US" sz="1300"/>
                        <a:t>Bentonville, Total</a:t>
                      </a:r>
                    </a:p>
                  </a:txBody>
                  <a:tcPr marL="63527" marR="63527" marT="31764" marB="31764"/>
                </a:tc>
                <a:tc>
                  <a:txBody>
                    <a:bodyPr/>
                    <a:lstStyle/>
                    <a:p>
                      <a:pPr algn="ctr"/>
                      <a:r>
                        <a:rPr lang="en-US" sz="1300"/>
                        <a:t>62</a:t>
                      </a:r>
                    </a:p>
                  </a:txBody>
                  <a:tcPr marL="63527" marR="63527" marT="31764" marB="31764"/>
                </a:tc>
                <a:tc>
                  <a:txBody>
                    <a:bodyPr/>
                    <a:lstStyle/>
                    <a:p>
                      <a:pPr algn="ctr"/>
                      <a:r>
                        <a:rPr lang="en-US" sz="1300"/>
                        <a:t>49</a:t>
                      </a:r>
                    </a:p>
                  </a:txBody>
                  <a:tcPr marL="63527" marR="63527" marT="31764" marB="31764"/>
                </a:tc>
                <a:tc>
                  <a:txBody>
                    <a:bodyPr/>
                    <a:lstStyle/>
                    <a:p>
                      <a:pPr algn="ctr"/>
                      <a:r>
                        <a:rPr lang="en-US" sz="1300"/>
                        <a:t>61</a:t>
                      </a:r>
                    </a:p>
                  </a:txBody>
                  <a:tcPr marL="63527" marR="63527" marT="31764" marB="31764"/>
                </a:tc>
                <a:tc>
                  <a:txBody>
                    <a:bodyPr/>
                    <a:lstStyle/>
                    <a:p>
                      <a:pPr algn="ctr"/>
                      <a:r>
                        <a:rPr lang="en-US" sz="1300"/>
                        <a:t>63</a:t>
                      </a:r>
                    </a:p>
                  </a:txBody>
                  <a:tcPr marL="63527" marR="63527" marT="31764" marB="31764"/>
                </a:tc>
                <a:extLst>
                  <a:ext uri="{0D108BD9-81ED-4DB2-BD59-A6C34878D82A}">
                    <a16:rowId xmlns:a16="http://schemas.microsoft.com/office/drawing/2014/main" val="505486056"/>
                  </a:ext>
                </a:extLst>
              </a:tr>
              <a:tr h="279521">
                <a:tc>
                  <a:txBody>
                    <a:bodyPr/>
                    <a:lstStyle/>
                    <a:p>
                      <a:r>
                        <a:rPr lang="en-US" sz="1300"/>
                        <a:t>     Unsheltered</a:t>
                      </a:r>
                    </a:p>
                  </a:txBody>
                  <a:tcPr marL="63527" marR="63527" marT="31764" marB="31764"/>
                </a:tc>
                <a:tc>
                  <a:txBody>
                    <a:bodyPr/>
                    <a:lstStyle/>
                    <a:p>
                      <a:pPr algn="ctr"/>
                      <a:r>
                        <a:rPr lang="en-US" sz="1300"/>
                        <a:t>2</a:t>
                      </a:r>
                    </a:p>
                  </a:txBody>
                  <a:tcPr marL="63527" marR="63527" marT="31764" marB="31764"/>
                </a:tc>
                <a:tc>
                  <a:txBody>
                    <a:bodyPr/>
                    <a:lstStyle/>
                    <a:p>
                      <a:pPr algn="ctr"/>
                      <a:r>
                        <a:rPr lang="en-US" sz="1300"/>
                        <a:t>1</a:t>
                      </a:r>
                    </a:p>
                  </a:txBody>
                  <a:tcPr marL="63527" marR="63527" marT="31764" marB="31764"/>
                </a:tc>
                <a:tc>
                  <a:txBody>
                    <a:bodyPr/>
                    <a:lstStyle/>
                    <a:p>
                      <a:pPr algn="ctr"/>
                      <a:r>
                        <a:rPr lang="en-US" sz="1300"/>
                        <a:t>11</a:t>
                      </a:r>
                    </a:p>
                  </a:txBody>
                  <a:tcPr marL="63527" marR="63527" marT="31764" marB="31764"/>
                </a:tc>
                <a:tc>
                  <a:txBody>
                    <a:bodyPr/>
                    <a:lstStyle/>
                    <a:p>
                      <a:pPr algn="ctr"/>
                      <a:r>
                        <a:rPr lang="en-US" sz="1300"/>
                        <a:t>7</a:t>
                      </a:r>
                    </a:p>
                  </a:txBody>
                  <a:tcPr marL="63527" marR="63527" marT="31764" marB="31764"/>
                </a:tc>
                <a:extLst>
                  <a:ext uri="{0D108BD9-81ED-4DB2-BD59-A6C34878D82A}">
                    <a16:rowId xmlns:a16="http://schemas.microsoft.com/office/drawing/2014/main" val="461517891"/>
                  </a:ext>
                </a:extLst>
              </a:tr>
              <a:tr h="279521">
                <a:tc>
                  <a:txBody>
                    <a:bodyPr/>
                    <a:lstStyle/>
                    <a:p>
                      <a:r>
                        <a:rPr lang="en-US" sz="1300"/>
                        <a:t>Rogers, Total</a:t>
                      </a:r>
                    </a:p>
                  </a:txBody>
                  <a:tcPr marL="63527" marR="63527" marT="31764" marB="31764"/>
                </a:tc>
                <a:tc>
                  <a:txBody>
                    <a:bodyPr/>
                    <a:lstStyle/>
                    <a:p>
                      <a:pPr algn="ctr"/>
                      <a:r>
                        <a:rPr lang="en-US" sz="1300"/>
                        <a:t>57</a:t>
                      </a:r>
                    </a:p>
                  </a:txBody>
                  <a:tcPr marL="63527" marR="63527" marT="31764" marB="31764"/>
                </a:tc>
                <a:tc>
                  <a:txBody>
                    <a:bodyPr/>
                    <a:lstStyle/>
                    <a:p>
                      <a:pPr algn="ctr"/>
                      <a:r>
                        <a:rPr lang="en-US" sz="1300"/>
                        <a:t>89</a:t>
                      </a:r>
                    </a:p>
                  </a:txBody>
                  <a:tcPr marL="63527" marR="63527" marT="31764" marB="31764"/>
                </a:tc>
                <a:tc>
                  <a:txBody>
                    <a:bodyPr/>
                    <a:lstStyle/>
                    <a:p>
                      <a:pPr algn="ctr"/>
                      <a:r>
                        <a:rPr lang="en-US" sz="1300"/>
                        <a:t>81</a:t>
                      </a:r>
                    </a:p>
                  </a:txBody>
                  <a:tcPr marL="63527" marR="63527" marT="31764" marB="31764"/>
                </a:tc>
                <a:tc>
                  <a:txBody>
                    <a:bodyPr/>
                    <a:lstStyle/>
                    <a:p>
                      <a:pPr algn="ctr"/>
                      <a:r>
                        <a:rPr lang="en-US" sz="1300"/>
                        <a:t>61</a:t>
                      </a:r>
                    </a:p>
                  </a:txBody>
                  <a:tcPr marL="63527" marR="63527" marT="31764" marB="31764"/>
                </a:tc>
                <a:extLst>
                  <a:ext uri="{0D108BD9-81ED-4DB2-BD59-A6C34878D82A}">
                    <a16:rowId xmlns:a16="http://schemas.microsoft.com/office/drawing/2014/main" val="3017737192"/>
                  </a:ext>
                </a:extLst>
              </a:tr>
              <a:tr h="279521">
                <a:tc>
                  <a:txBody>
                    <a:bodyPr/>
                    <a:lstStyle/>
                    <a:p>
                      <a:r>
                        <a:rPr lang="en-US" sz="1300"/>
                        <a:t>     Unsheltered</a:t>
                      </a:r>
                    </a:p>
                  </a:txBody>
                  <a:tcPr marL="63527" marR="63527" marT="31764" marB="31764"/>
                </a:tc>
                <a:tc>
                  <a:txBody>
                    <a:bodyPr/>
                    <a:lstStyle/>
                    <a:p>
                      <a:pPr algn="ctr"/>
                      <a:r>
                        <a:rPr lang="en-US" sz="1300"/>
                        <a:t>17</a:t>
                      </a:r>
                    </a:p>
                  </a:txBody>
                  <a:tcPr marL="63527" marR="63527" marT="31764" marB="31764"/>
                </a:tc>
                <a:tc>
                  <a:txBody>
                    <a:bodyPr/>
                    <a:lstStyle/>
                    <a:p>
                      <a:pPr algn="ctr"/>
                      <a:r>
                        <a:rPr lang="en-US" sz="1300"/>
                        <a:t>27</a:t>
                      </a:r>
                    </a:p>
                  </a:txBody>
                  <a:tcPr marL="63527" marR="63527" marT="31764" marB="31764"/>
                </a:tc>
                <a:tc>
                  <a:txBody>
                    <a:bodyPr/>
                    <a:lstStyle/>
                    <a:p>
                      <a:pPr algn="ctr"/>
                      <a:r>
                        <a:rPr lang="en-US" sz="1300"/>
                        <a:t>31</a:t>
                      </a:r>
                    </a:p>
                  </a:txBody>
                  <a:tcPr marL="63527" marR="63527" marT="31764" marB="31764"/>
                </a:tc>
                <a:tc>
                  <a:txBody>
                    <a:bodyPr/>
                    <a:lstStyle/>
                    <a:p>
                      <a:pPr algn="ctr"/>
                      <a:r>
                        <a:rPr lang="en-US" sz="1300"/>
                        <a:t>5</a:t>
                      </a:r>
                    </a:p>
                  </a:txBody>
                  <a:tcPr marL="63527" marR="63527" marT="31764" marB="31764"/>
                </a:tc>
                <a:extLst>
                  <a:ext uri="{0D108BD9-81ED-4DB2-BD59-A6C34878D82A}">
                    <a16:rowId xmlns:a16="http://schemas.microsoft.com/office/drawing/2014/main" val="2451659975"/>
                  </a:ext>
                </a:extLst>
              </a:tr>
              <a:tr h="279521">
                <a:tc>
                  <a:txBody>
                    <a:bodyPr/>
                    <a:lstStyle/>
                    <a:p>
                      <a:r>
                        <a:rPr lang="en-US" sz="1300"/>
                        <a:t>Siloam Springs, Total</a:t>
                      </a:r>
                    </a:p>
                  </a:txBody>
                  <a:tcPr marL="63527" marR="63527" marT="31764" marB="31764"/>
                </a:tc>
                <a:tc>
                  <a:txBody>
                    <a:bodyPr/>
                    <a:lstStyle/>
                    <a:p>
                      <a:pPr algn="ctr"/>
                      <a:r>
                        <a:rPr lang="en-US" sz="1300"/>
                        <a:t>0</a:t>
                      </a:r>
                    </a:p>
                  </a:txBody>
                  <a:tcPr marL="63527" marR="63527" marT="31764" marB="31764"/>
                </a:tc>
                <a:tc>
                  <a:txBody>
                    <a:bodyPr/>
                    <a:lstStyle/>
                    <a:p>
                      <a:pPr algn="ctr"/>
                      <a:r>
                        <a:rPr lang="en-US" sz="1300"/>
                        <a:t>31</a:t>
                      </a:r>
                    </a:p>
                  </a:txBody>
                  <a:tcPr marL="63527" marR="63527" marT="31764" marB="31764"/>
                </a:tc>
                <a:tc>
                  <a:txBody>
                    <a:bodyPr/>
                    <a:lstStyle/>
                    <a:p>
                      <a:pPr algn="ctr"/>
                      <a:r>
                        <a:rPr lang="en-US" sz="1300"/>
                        <a:t>47</a:t>
                      </a:r>
                    </a:p>
                  </a:txBody>
                  <a:tcPr marL="63527" marR="63527" marT="31764" marB="31764"/>
                </a:tc>
                <a:tc>
                  <a:txBody>
                    <a:bodyPr/>
                    <a:lstStyle/>
                    <a:p>
                      <a:pPr algn="ctr"/>
                      <a:r>
                        <a:rPr lang="en-US" sz="1300"/>
                        <a:t>31</a:t>
                      </a:r>
                    </a:p>
                  </a:txBody>
                  <a:tcPr marL="63527" marR="63527" marT="31764" marB="31764"/>
                </a:tc>
                <a:extLst>
                  <a:ext uri="{0D108BD9-81ED-4DB2-BD59-A6C34878D82A}">
                    <a16:rowId xmlns:a16="http://schemas.microsoft.com/office/drawing/2014/main" val="2511316299"/>
                  </a:ext>
                </a:extLst>
              </a:tr>
              <a:tr h="279521">
                <a:tc>
                  <a:txBody>
                    <a:bodyPr/>
                    <a:lstStyle/>
                    <a:p>
                      <a:r>
                        <a:rPr lang="en-US" sz="1300"/>
                        <a:t>     Unsheltered</a:t>
                      </a:r>
                    </a:p>
                  </a:txBody>
                  <a:tcPr marL="63527" marR="63527" marT="31764" marB="31764"/>
                </a:tc>
                <a:tc>
                  <a:txBody>
                    <a:bodyPr/>
                    <a:lstStyle/>
                    <a:p>
                      <a:pPr algn="ctr"/>
                      <a:r>
                        <a:rPr lang="en-US" sz="1300"/>
                        <a:t>0</a:t>
                      </a:r>
                    </a:p>
                  </a:txBody>
                  <a:tcPr marL="63527" marR="63527" marT="31764" marB="31764"/>
                </a:tc>
                <a:tc>
                  <a:txBody>
                    <a:bodyPr/>
                    <a:lstStyle/>
                    <a:p>
                      <a:pPr algn="ctr"/>
                      <a:r>
                        <a:rPr lang="en-US" sz="1300"/>
                        <a:t>26</a:t>
                      </a:r>
                    </a:p>
                  </a:txBody>
                  <a:tcPr marL="63527" marR="63527" marT="31764" marB="31764"/>
                </a:tc>
                <a:tc>
                  <a:txBody>
                    <a:bodyPr/>
                    <a:lstStyle/>
                    <a:p>
                      <a:pPr algn="ctr"/>
                      <a:r>
                        <a:rPr lang="en-US" sz="1300"/>
                        <a:t>47</a:t>
                      </a:r>
                    </a:p>
                  </a:txBody>
                  <a:tcPr marL="63527" marR="63527" marT="31764" marB="31764"/>
                </a:tc>
                <a:tc>
                  <a:txBody>
                    <a:bodyPr/>
                    <a:lstStyle/>
                    <a:p>
                      <a:pPr algn="ctr"/>
                      <a:r>
                        <a:rPr lang="en-US" sz="1300"/>
                        <a:t>31</a:t>
                      </a:r>
                    </a:p>
                  </a:txBody>
                  <a:tcPr marL="63527" marR="63527" marT="31764" marB="31764"/>
                </a:tc>
                <a:extLst>
                  <a:ext uri="{0D108BD9-81ED-4DB2-BD59-A6C34878D82A}">
                    <a16:rowId xmlns:a16="http://schemas.microsoft.com/office/drawing/2014/main" val="1311412301"/>
                  </a:ext>
                </a:extLst>
              </a:tr>
              <a:tr h="279521">
                <a:tc>
                  <a:txBody>
                    <a:bodyPr/>
                    <a:lstStyle/>
                    <a:p>
                      <a:r>
                        <a:rPr lang="en-US" sz="1300"/>
                        <a:t>Carroll County, Total</a:t>
                      </a:r>
                    </a:p>
                  </a:txBody>
                  <a:tcPr marL="63527" marR="63527" marT="31764" marB="31764"/>
                </a:tc>
                <a:tc>
                  <a:txBody>
                    <a:bodyPr/>
                    <a:lstStyle/>
                    <a:p>
                      <a:pPr algn="ctr"/>
                      <a:r>
                        <a:rPr lang="en-US" sz="1300"/>
                        <a:t>8</a:t>
                      </a:r>
                    </a:p>
                  </a:txBody>
                  <a:tcPr marL="63527" marR="63527" marT="31764" marB="31764"/>
                </a:tc>
                <a:tc>
                  <a:txBody>
                    <a:bodyPr/>
                    <a:lstStyle/>
                    <a:p>
                      <a:pPr algn="ctr"/>
                      <a:r>
                        <a:rPr lang="en-US" sz="1300"/>
                        <a:t>2</a:t>
                      </a:r>
                    </a:p>
                  </a:txBody>
                  <a:tcPr marL="63527" marR="63527" marT="31764" marB="31764"/>
                </a:tc>
                <a:tc>
                  <a:txBody>
                    <a:bodyPr/>
                    <a:lstStyle/>
                    <a:p>
                      <a:pPr algn="ctr"/>
                      <a:r>
                        <a:rPr lang="en-US" sz="1300"/>
                        <a:t>1</a:t>
                      </a:r>
                    </a:p>
                  </a:txBody>
                  <a:tcPr marL="63527" marR="63527" marT="31764" marB="31764"/>
                </a:tc>
                <a:tc>
                  <a:txBody>
                    <a:bodyPr/>
                    <a:lstStyle/>
                    <a:p>
                      <a:pPr algn="ctr"/>
                      <a:r>
                        <a:rPr lang="en-US" sz="1300"/>
                        <a:t>39</a:t>
                      </a:r>
                    </a:p>
                  </a:txBody>
                  <a:tcPr marL="63527" marR="63527" marT="31764" marB="31764"/>
                </a:tc>
                <a:extLst>
                  <a:ext uri="{0D108BD9-81ED-4DB2-BD59-A6C34878D82A}">
                    <a16:rowId xmlns:a16="http://schemas.microsoft.com/office/drawing/2014/main" val="2077317167"/>
                  </a:ext>
                </a:extLst>
              </a:tr>
              <a:tr h="279521">
                <a:tc>
                  <a:txBody>
                    <a:bodyPr/>
                    <a:lstStyle/>
                    <a:p>
                      <a:r>
                        <a:rPr lang="en-US" sz="1300"/>
                        <a:t>     Unsheltered</a:t>
                      </a:r>
                    </a:p>
                  </a:txBody>
                  <a:tcPr marL="63527" marR="63527" marT="31764" marB="31764"/>
                </a:tc>
                <a:tc>
                  <a:txBody>
                    <a:bodyPr/>
                    <a:lstStyle/>
                    <a:p>
                      <a:pPr algn="ctr"/>
                      <a:r>
                        <a:rPr lang="en-US" sz="1300"/>
                        <a:t>8</a:t>
                      </a:r>
                    </a:p>
                  </a:txBody>
                  <a:tcPr marL="63527" marR="63527" marT="31764" marB="31764"/>
                </a:tc>
                <a:tc>
                  <a:txBody>
                    <a:bodyPr/>
                    <a:lstStyle/>
                    <a:p>
                      <a:pPr algn="ctr"/>
                      <a:r>
                        <a:rPr lang="en-US" sz="1300"/>
                        <a:t>0</a:t>
                      </a:r>
                    </a:p>
                  </a:txBody>
                  <a:tcPr marL="63527" marR="63527" marT="31764" marB="31764"/>
                </a:tc>
                <a:tc>
                  <a:txBody>
                    <a:bodyPr/>
                    <a:lstStyle/>
                    <a:p>
                      <a:pPr algn="ctr"/>
                      <a:r>
                        <a:rPr lang="en-US" sz="1300"/>
                        <a:t>0</a:t>
                      </a:r>
                    </a:p>
                  </a:txBody>
                  <a:tcPr marL="63527" marR="63527" marT="31764" marB="31764"/>
                </a:tc>
                <a:tc>
                  <a:txBody>
                    <a:bodyPr/>
                    <a:lstStyle/>
                    <a:p>
                      <a:pPr algn="ctr"/>
                      <a:r>
                        <a:rPr lang="en-US" sz="1300"/>
                        <a:t>31</a:t>
                      </a:r>
                    </a:p>
                  </a:txBody>
                  <a:tcPr marL="63527" marR="63527" marT="31764" marB="31764"/>
                </a:tc>
                <a:extLst>
                  <a:ext uri="{0D108BD9-81ED-4DB2-BD59-A6C34878D82A}">
                    <a16:rowId xmlns:a16="http://schemas.microsoft.com/office/drawing/2014/main" val="3849863652"/>
                  </a:ext>
                </a:extLst>
              </a:tr>
              <a:tr h="279521">
                <a:tc>
                  <a:txBody>
                    <a:bodyPr/>
                    <a:lstStyle/>
                    <a:p>
                      <a:r>
                        <a:rPr lang="en-US" sz="1300"/>
                        <a:t>Madison County, Total</a:t>
                      </a:r>
                    </a:p>
                  </a:txBody>
                  <a:tcPr marL="63527" marR="63527" marT="31764" marB="31764"/>
                </a:tc>
                <a:tc>
                  <a:txBody>
                    <a:bodyPr/>
                    <a:lstStyle/>
                    <a:p>
                      <a:pPr algn="ctr"/>
                      <a:r>
                        <a:rPr lang="en-US" sz="1300"/>
                        <a:t>3</a:t>
                      </a:r>
                    </a:p>
                  </a:txBody>
                  <a:tcPr marL="63527" marR="63527" marT="31764" marB="31764"/>
                </a:tc>
                <a:tc>
                  <a:txBody>
                    <a:bodyPr/>
                    <a:lstStyle/>
                    <a:p>
                      <a:pPr algn="ctr"/>
                      <a:r>
                        <a:rPr lang="en-US" sz="1300"/>
                        <a:t>8</a:t>
                      </a:r>
                    </a:p>
                  </a:txBody>
                  <a:tcPr marL="63527" marR="63527" marT="31764" marB="31764"/>
                </a:tc>
                <a:tc>
                  <a:txBody>
                    <a:bodyPr/>
                    <a:lstStyle/>
                    <a:p>
                      <a:pPr algn="ctr"/>
                      <a:r>
                        <a:rPr lang="en-US" sz="1300"/>
                        <a:t>3</a:t>
                      </a:r>
                    </a:p>
                  </a:txBody>
                  <a:tcPr marL="63527" marR="63527" marT="31764" marB="31764"/>
                </a:tc>
                <a:tc>
                  <a:txBody>
                    <a:bodyPr/>
                    <a:lstStyle/>
                    <a:p>
                      <a:pPr algn="ctr"/>
                      <a:r>
                        <a:rPr lang="en-US" sz="1300"/>
                        <a:t>7</a:t>
                      </a:r>
                    </a:p>
                  </a:txBody>
                  <a:tcPr marL="63527" marR="63527" marT="31764" marB="31764"/>
                </a:tc>
                <a:extLst>
                  <a:ext uri="{0D108BD9-81ED-4DB2-BD59-A6C34878D82A}">
                    <a16:rowId xmlns:a16="http://schemas.microsoft.com/office/drawing/2014/main" val="2896579034"/>
                  </a:ext>
                </a:extLst>
              </a:tr>
              <a:tr h="279521">
                <a:tc>
                  <a:txBody>
                    <a:bodyPr/>
                    <a:lstStyle/>
                    <a:p>
                      <a:r>
                        <a:rPr lang="en-US" sz="1300"/>
                        <a:t>     Unsheltered</a:t>
                      </a:r>
                    </a:p>
                  </a:txBody>
                  <a:tcPr marL="63527" marR="63527" marT="31764" marB="31764"/>
                </a:tc>
                <a:tc>
                  <a:txBody>
                    <a:bodyPr/>
                    <a:lstStyle/>
                    <a:p>
                      <a:pPr algn="ctr"/>
                      <a:r>
                        <a:rPr lang="en-US" sz="1300"/>
                        <a:t>3</a:t>
                      </a:r>
                    </a:p>
                  </a:txBody>
                  <a:tcPr marL="63527" marR="63527" marT="31764" marB="31764"/>
                </a:tc>
                <a:tc>
                  <a:txBody>
                    <a:bodyPr/>
                    <a:lstStyle/>
                    <a:p>
                      <a:pPr algn="ctr"/>
                      <a:r>
                        <a:rPr lang="en-US" sz="1300"/>
                        <a:t>8</a:t>
                      </a:r>
                    </a:p>
                  </a:txBody>
                  <a:tcPr marL="63527" marR="63527" marT="31764" marB="31764"/>
                </a:tc>
                <a:tc>
                  <a:txBody>
                    <a:bodyPr/>
                    <a:lstStyle/>
                    <a:p>
                      <a:pPr algn="ctr"/>
                      <a:r>
                        <a:rPr lang="en-US" sz="1300"/>
                        <a:t>3</a:t>
                      </a:r>
                    </a:p>
                  </a:txBody>
                  <a:tcPr marL="63527" marR="63527" marT="31764" marB="31764"/>
                </a:tc>
                <a:tc>
                  <a:txBody>
                    <a:bodyPr/>
                    <a:lstStyle/>
                    <a:p>
                      <a:pPr algn="ctr"/>
                      <a:r>
                        <a:rPr lang="en-US" sz="1300"/>
                        <a:t>7</a:t>
                      </a:r>
                    </a:p>
                  </a:txBody>
                  <a:tcPr marL="63527" marR="63527" marT="31764" marB="31764"/>
                </a:tc>
                <a:extLst>
                  <a:ext uri="{0D108BD9-81ED-4DB2-BD59-A6C34878D82A}">
                    <a16:rowId xmlns:a16="http://schemas.microsoft.com/office/drawing/2014/main" val="3092310008"/>
                  </a:ext>
                </a:extLst>
              </a:tr>
              <a:tr h="279521">
                <a:tc>
                  <a:txBody>
                    <a:bodyPr/>
                    <a:lstStyle/>
                    <a:p>
                      <a:r>
                        <a:rPr lang="en-US" sz="1300"/>
                        <a:t>Fayetteville, Total*</a:t>
                      </a:r>
                    </a:p>
                  </a:txBody>
                  <a:tcPr marL="63527" marR="63527" marT="31764" marB="31764"/>
                </a:tc>
                <a:tc>
                  <a:txBody>
                    <a:bodyPr/>
                    <a:lstStyle/>
                    <a:p>
                      <a:pPr algn="ctr"/>
                      <a:r>
                        <a:rPr lang="en-US" sz="1300"/>
                        <a:t>262</a:t>
                      </a:r>
                    </a:p>
                  </a:txBody>
                  <a:tcPr marL="63527" marR="63527" marT="31764" marB="31764"/>
                </a:tc>
                <a:tc>
                  <a:txBody>
                    <a:bodyPr/>
                    <a:lstStyle/>
                    <a:p>
                      <a:pPr algn="ctr"/>
                      <a:r>
                        <a:rPr lang="en-US" sz="1300"/>
                        <a:t>208</a:t>
                      </a:r>
                    </a:p>
                  </a:txBody>
                  <a:tcPr marL="63527" marR="63527" marT="31764" marB="31764"/>
                </a:tc>
                <a:tc>
                  <a:txBody>
                    <a:bodyPr/>
                    <a:lstStyle/>
                    <a:p>
                      <a:pPr algn="ctr"/>
                      <a:r>
                        <a:rPr lang="en-US" sz="1300"/>
                        <a:t>224</a:t>
                      </a:r>
                    </a:p>
                  </a:txBody>
                  <a:tcPr marL="63527" marR="63527" marT="31764" marB="31764"/>
                </a:tc>
                <a:tc>
                  <a:txBody>
                    <a:bodyPr/>
                    <a:lstStyle/>
                    <a:p>
                      <a:pPr algn="ctr"/>
                      <a:r>
                        <a:rPr lang="en-US" sz="1300"/>
                        <a:t>276</a:t>
                      </a:r>
                    </a:p>
                  </a:txBody>
                  <a:tcPr marL="63527" marR="63527" marT="31764" marB="31764"/>
                </a:tc>
                <a:extLst>
                  <a:ext uri="{0D108BD9-81ED-4DB2-BD59-A6C34878D82A}">
                    <a16:rowId xmlns:a16="http://schemas.microsoft.com/office/drawing/2014/main" val="527944204"/>
                  </a:ext>
                </a:extLst>
              </a:tr>
              <a:tr h="279521">
                <a:tc>
                  <a:txBody>
                    <a:bodyPr/>
                    <a:lstStyle/>
                    <a:p>
                      <a:r>
                        <a:rPr lang="en-US" sz="1300"/>
                        <a:t>     Unsheltered</a:t>
                      </a:r>
                    </a:p>
                  </a:txBody>
                  <a:tcPr marL="63527" marR="63527" marT="31764" marB="31764"/>
                </a:tc>
                <a:tc>
                  <a:txBody>
                    <a:bodyPr/>
                    <a:lstStyle/>
                    <a:p>
                      <a:pPr algn="ctr"/>
                      <a:r>
                        <a:rPr lang="en-US" sz="1300"/>
                        <a:t>119</a:t>
                      </a:r>
                    </a:p>
                  </a:txBody>
                  <a:tcPr marL="63527" marR="63527" marT="31764" marB="31764"/>
                </a:tc>
                <a:tc>
                  <a:txBody>
                    <a:bodyPr/>
                    <a:lstStyle/>
                    <a:p>
                      <a:pPr algn="ctr"/>
                      <a:r>
                        <a:rPr lang="en-US" sz="1300"/>
                        <a:t>116</a:t>
                      </a:r>
                    </a:p>
                  </a:txBody>
                  <a:tcPr marL="63527" marR="63527" marT="31764" marB="31764"/>
                </a:tc>
                <a:tc>
                  <a:txBody>
                    <a:bodyPr/>
                    <a:lstStyle/>
                    <a:p>
                      <a:pPr algn="ctr"/>
                      <a:r>
                        <a:rPr lang="en-US" sz="1300"/>
                        <a:t>119</a:t>
                      </a:r>
                    </a:p>
                  </a:txBody>
                  <a:tcPr marL="63527" marR="63527" marT="31764" marB="31764"/>
                </a:tc>
                <a:tc>
                  <a:txBody>
                    <a:bodyPr/>
                    <a:lstStyle/>
                    <a:p>
                      <a:pPr algn="ctr"/>
                      <a:r>
                        <a:rPr lang="en-US" sz="1300"/>
                        <a:t>152</a:t>
                      </a:r>
                    </a:p>
                  </a:txBody>
                  <a:tcPr marL="63527" marR="63527" marT="31764" marB="31764"/>
                </a:tc>
                <a:extLst>
                  <a:ext uri="{0D108BD9-81ED-4DB2-BD59-A6C34878D82A}">
                    <a16:rowId xmlns:a16="http://schemas.microsoft.com/office/drawing/2014/main" val="326271970"/>
                  </a:ext>
                </a:extLst>
              </a:tr>
              <a:tr h="279521">
                <a:tc>
                  <a:txBody>
                    <a:bodyPr/>
                    <a:lstStyle/>
                    <a:p>
                      <a:r>
                        <a:rPr lang="en-US" sz="1300"/>
                        <a:t>Springdale, Total*</a:t>
                      </a:r>
                    </a:p>
                  </a:txBody>
                  <a:tcPr marL="63527" marR="63527" marT="31764" marB="31764"/>
                </a:tc>
                <a:tc>
                  <a:txBody>
                    <a:bodyPr/>
                    <a:lstStyle/>
                    <a:p>
                      <a:pPr algn="ctr"/>
                      <a:r>
                        <a:rPr lang="en-US" sz="1300"/>
                        <a:t>40</a:t>
                      </a:r>
                    </a:p>
                  </a:txBody>
                  <a:tcPr marL="63527" marR="63527" marT="31764" marB="31764"/>
                </a:tc>
                <a:tc>
                  <a:txBody>
                    <a:bodyPr/>
                    <a:lstStyle/>
                    <a:p>
                      <a:pPr algn="ctr"/>
                      <a:r>
                        <a:rPr lang="en-US" sz="1300"/>
                        <a:t>19</a:t>
                      </a:r>
                    </a:p>
                  </a:txBody>
                  <a:tcPr marL="63527" marR="63527" marT="31764" marB="31764"/>
                </a:tc>
                <a:tc>
                  <a:txBody>
                    <a:bodyPr/>
                    <a:lstStyle/>
                    <a:p>
                      <a:pPr algn="ctr"/>
                      <a:r>
                        <a:rPr lang="en-US" sz="1300"/>
                        <a:t>86</a:t>
                      </a:r>
                    </a:p>
                  </a:txBody>
                  <a:tcPr marL="63527" marR="63527" marT="31764" marB="31764"/>
                </a:tc>
                <a:tc>
                  <a:txBody>
                    <a:bodyPr/>
                    <a:lstStyle/>
                    <a:p>
                      <a:pPr algn="ctr"/>
                      <a:r>
                        <a:rPr lang="en-US" sz="1300"/>
                        <a:t>81</a:t>
                      </a:r>
                    </a:p>
                  </a:txBody>
                  <a:tcPr marL="63527" marR="63527" marT="31764" marB="31764"/>
                </a:tc>
                <a:extLst>
                  <a:ext uri="{0D108BD9-81ED-4DB2-BD59-A6C34878D82A}">
                    <a16:rowId xmlns:a16="http://schemas.microsoft.com/office/drawing/2014/main" val="4207760390"/>
                  </a:ext>
                </a:extLst>
              </a:tr>
              <a:tr h="279521">
                <a:tc>
                  <a:txBody>
                    <a:bodyPr/>
                    <a:lstStyle/>
                    <a:p>
                      <a:r>
                        <a:rPr lang="en-US" sz="1300"/>
                        <a:t>     Unsheltered</a:t>
                      </a:r>
                    </a:p>
                  </a:txBody>
                  <a:tcPr marL="63527" marR="63527" marT="31764" marB="31764"/>
                </a:tc>
                <a:tc>
                  <a:txBody>
                    <a:bodyPr/>
                    <a:lstStyle/>
                    <a:p>
                      <a:pPr algn="ctr"/>
                      <a:r>
                        <a:rPr lang="en-US" sz="1300"/>
                        <a:t>38</a:t>
                      </a:r>
                    </a:p>
                  </a:txBody>
                  <a:tcPr marL="63527" marR="63527" marT="31764" marB="31764"/>
                </a:tc>
                <a:tc>
                  <a:txBody>
                    <a:bodyPr/>
                    <a:lstStyle/>
                    <a:p>
                      <a:pPr algn="ctr"/>
                      <a:r>
                        <a:rPr lang="en-US" sz="1300"/>
                        <a:t>11</a:t>
                      </a:r>
                    </a:p>
                  </a:txBody>
                  <a:tcPr marL="63527" marR="63527" marT="31764" marB="31764"/>
                </a:tc>
                <a:tc>
                  <a:txBody>
                    <a:bodyPr/>
                    <a:lstStyle/>
                    <a:p>
                      <a:pPr algn="ctr"/>
                      <a:r>
                        <a:rPr lang="en-US" sz="1300"/>
                        <a:t>46</a:t>
                      </a:r>
                    </a:p>
                  </a:txBody>
                  <a:tcPr marL="63527" marR="63527" marT="31764" marB="31764"/>
                </a:tc>
                <a:tc>
                  <a:txBody>
                    <a:bodyPr/>
                    <a:lstStyle/>
                    <a:p>
                      <a:pPr algn="ctr"/>
                      <a:r>
                        <a:rPr lang="en-US" sz="1300"/>
                        <a:t>44</a:t>
                      </a:r>
                    </a:p>
                  </a:txBody>
                  <a:tcPr marL="63527" marR="63527" marT="31764" marB="31764"/>
                </a:tc>
                <a:extLst>
                  <a:ext uri="{0D108BD9-81ED-4DB2-BD59-A6C34878D82A}">
                    <a16:rowId xmlns:a16="http://schemas.microsoft.com/office/drawing/2014/main" val="2744311011"/>
                  </a:ext>
                </a:extLst>
              </a:tr>
            </a:tbl>
          </a:graphicData>
        </a:graphic>
      </p:graphicFrame>
    </p:spTree>
    <p:extLst>
      <p:ext uri="{BB962C8B-B14F-4D97-AF65-F5344CB8AC3E}">
        <p14:creationId xmlns:p14="http://schemas.microsoft.com/office/powerpoint/2010/main" val="360047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ED4ADB3-C6E5-44F4-960B-D8CDEC8E8A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D2A542E6-1924-4FE2-89D1-3CB19468C1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2" name="Rectangle 11">
              <a:extLst>
                <a:ext uri="{FF2B5EF4-FFF2-40B4-BE49-F238E27FC236}">
                  <a16:creationId xmlns:a16="http://schemas.microsoft.com/office/drawing/2014/main" id="{1F353183-2147-472B-AD7D-4A085FF6A4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AAA42C8-A082-4DFD-A5F3-FC9EF825B1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E46B98A5-2874-4160-A801-37F774304E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862" y="549276"/>
            <a:ext cx="7200149" cy="5759449"/>
          </a:xfrm>
          <a:prstGeom prst="rect">
            <a:avLst/>
          </a:prstGeom>
          <a:solidFill>
            <a:schemeClr val="bg1"/>
          </a:solidFill>
          <a:ln>
            <a:noFill/>
          </a:ln>
          <a:effectLst>
            <a:outerShdw blurRad="508000" dist="101600" dir="54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B848E4-1284-3EDC-E580-E59F5DC18F8D}"/>
              </a:ext>
            </a:extLst>
          </p:cNvPr>
          <p:cNvSpPr>
            <a:spLocks noGrp="1"/>
          </p:cNvSpPr>
          <p:nvPr>
            <p:ph type="title"/>
          </p:nvPr>
        </p:nvSpPr>
        <p:spPr>
          <a:xfrm>
            <a:off x="1090613" y="1018724"/>
            <a:ext cx="6115890" cy="539750"/>
          </a:xfrm>
        </p:spPr>
        <p:txBody>
          <a:bodyPr anchor="t">
            <a:normAutofit/>
          </a:bodyPr>
          <a:lstStyle/>
          <a:p>
            <a:r>
              <a:rPr lang="en-US" sz="2200"/>
              <a:t>Last stably housed</a:t>
            </a:r>
            <a:endParaRPr lang="en-US" sz="2200">
              <a:highlight>
                <a:srgbClr val="FFFF00"/>
              </a:highlight>
            </a:endParaRPr>
          </a:p>
        </p:txBody>
      </p:sp>
      <p:grpSp>
        <p:nvGrpSpPr>
          <p:cNvPr id="17" name="Group 16">
            <a:extLst>
              <a:ext uri="{FF2B5EF4-FFF2-40B4-BE49-F238E27FC236}">
                <a16:creationId xmlns:a16="http://schemas.microsoft.com/office/drawing/2014/main" id="{21DDE79B-A5E7-4416-9FDF-A11E385102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50863" y="1846203"/>
            <a:ext cx="7200900" cy="4462522"/>
            <a:chOff x="4656138" y="0"/>
            <a:chExt cx="6983409" cy="6308725"/>
          </a:xfrm>
        </p:grpSpPr>
        <p:sp>
          <p:nvSpPr>
            <p:cNvPr id="18" name="Rectangle 17">
              <a:extLst>
                <a:ext uri="{FF2B5EF4-FFF2-40B4-BE49-F238E27FC236}">
                  <a16:creationId xmlns:a16="http://schemas.microsoft.com/office/drawing/2014/main" id="{5DBB2F20-9E4E-43B2-86CD-7D76C5744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656138" y="0"/>
              <a:ext cx="6982794" cy="6308725"/>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Rectangle 18">
              <a:extLst>
                <a:ext uri="{FF2B5EF4-FFF2-40B4-BE49-F238E27FC236}">
                  <a16:creationId xmlns:a16="http://schemas.microsoft.com/office/drawing/2014/main" id="{4F981160-1756-4176-9381-12ED4B531D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656138" y="0"/>
              <a:ext cx="6983409" cy="6308725"/>
            </a:xfrm>
            <a:prstGeom prst="rect">
              <a:avLst/>
            </a:prstGeom>
            <a:solidFill>
              <a:schemeClr val="accent4">
                <a:lumMod val="75000"/>
                <a:alpha val="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Rectangle 19">
              <a:extLst>
                <a:ext uri="{FF2B5EF4-FFF2-40B4-BE49-F238E27FC236}">
                  <a16:creationId xmlns:a16="http://schemas.microsoft.com/office/drawing/2014/main" id="{A18D65E0-26C5-4911-8E24-AF1E27F81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656138" y="0"/>
              <a:ext cx="6983409" cy="6308725"/>
            </a:xfrm>
            <a:prstGeom prst="rect">
              <a:avLst/>
            </a:prstGeom>
            <a:solidFill>
              <a:schemeClr val="bg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3" name="Content Placeholder 2">
            <a:extLst>
              <a:ext uri="{FF2B5EF4-FFF2-40B4-BE49-F238E27FC236}">
                <a16:creationId xmlns:a16="http://schemas.microsoft.com/office/drawing/2014/main" id="{2613507B-FBD6-4858-6BBB-79E9C261B143}"/>
              </a:ext>
            </a:extLst>
          </p:cNvPr>
          <p:cNvSpPr>
            <a:spLocks noGrp="1"/>
          </p:cNvSpPr>
          <p:nvPr>
            <p:ph idx="1"/>
          </p:nvPr>
        </p:nvSpPr>
        <p:spPr>
          <a:xfrm>
            <a:off x="8298770" y="2059200"/>
            <a:ext cx="3342368" cy="3783015"/>
          </a:xfrm>
        </p:spPr>
        <p:txBody>
          <a:bodyPr anchor="t">
            <a:normAutofit/>
          </a:bodyPr>
          <a:lstStyle/>
          <a:p>
            <a:r>
              <a:rPr lang="en-US" sz="2000">
                <a:solidFill>
                  <a:schemeClr val="tx1">
                    <a:alpha val="60000"/>
                  </a:schemeClr>
                </a:solidFill>
              </a:rPr>
              <a:t>We asked individuals* where they lived when they last considered themselves to be stably housed.</a:t>
            </a:r>
          </a:p>
          <a:p>
            <a:endParaRPr lang="en-US" sz="2000">
              <a:solidFill>
                <a:schemeClr val="tx1">
                  <a:alpha val="60000"/>
                </a:schemeClr>
              </a:solidFill>
            </a:endParaRPr>
          </a:p>
          <a:p>
            <a:endParaRPr lang="en-US" sz="2000">
              <a:solidFill>
                <a:schemeClr val="tx1">
                  <a:alpha val="60000"/>
                </a:schemeClr>
              </a:solidFill>
            </a:endParaRPr>
          </a:p>
        </p:txBody>
      </p:sp>
      <p:graphicFrame>
        <p:nvGraphicFramePr>
          <p:cNvPr id="4" name="Table 4">
            <a:extLst>
              <a:ext uri="{FF2B5EF4-FFF2-40B4-BE49-F238E27FC236}">
                <a16:creationId xmlns:a16="http://schemas.microsoft.com/office/drawing/2014/main" id="{CDA7F006-4B2C-FE93-7767-8E627248C338}"/>
              </a:ext>
            </a:extLst>
          </p:cNvPr>
          <p:cNvGraphicFramePr>
            <a:graphicFrameLocks noGrp="1"/>
          </p:cNvGraphicFramePr>
          <p:nvPr>
            <p:extLst>
              <p:ext uri="{D42A27DB-BD31-4B8C-83A1-F6EECF244321}">
                <p14:modId xmlns:p14="http://schemas.microsoft.com/office/powerpoint/2010/main" val="1552668298"/>
              </p:ext>
            </p:extLst>
          </p:nvPr>
        </p:nvGraphicFramePr>
        <p:xfrm>
          <a:off x="922159" y="2026203"/>
          <a:ext cx="6458308" cy="4100996"/>
        </p:xfrm>
        <a:graphic>
          <a:graphicData uri="http://schemas.openxmlformats.org/drawingml/2006/table">
            <a:tbl>
              <a:tblPr firstRow="1" bandRow="1">
                <a:noFill/>
                <a:tableStyleId>{5C22544A-7EE6-4342-B048-85BDC9FD1C3A}</a:tableStyleId>
              </a:tblPr>
              <a:tblGrid>
                <a:gridCol w="4043613">
                  <a:extLst>
                    <a:ext uri="{9D8B030D-6E8A-4147-A177-3AD203B41FA5}">
                      <a16:colId xmlns:a16="http://schemas.microsoft.com/office/drawing/2014/main" val="1611930112"/>
                    </a:ext>
                  </a:extLst>
                </a:gridCol>
                <a:gridCol w="2414695">
                  <a:extLst>
                    <a:ext uri="{9D8B030D-6E8A-4147-A177-3AD203B41FA5}">
                      <a16:colId xmlns:a16="http://schemas.microsoft.com/office/drawing/2014/main" val="339512478"/>
                    </a:ext>
                  </a:extLst>
                </a:gridCol>
              </a:tblGrid>
              <a:tr h="475990">
                <a:tc>
                  <a:txBody>
                    <a:bodyPr/>
                    <a:lstStyle/>
                    <a:p>
                      <a:pPr algn="ctr"/>
                      <a:r>
                        <a:rPr lang="en-US" sz="1400" b="1" cap="all" spc="60">
                          <a:solidFill>
                            <a:schemeClr val="tx1"/>
                          </a:solidFill>
                        </a:rPr>
                        <a:t>Last stably housed location</a:t>
                      </a:r>
                    </a:p>
                  </a:txBody>
                  <a:tcPr marL="233785" marR="233785" marT="108179" marB="108179" anchor="b">
                    <a:lnL w="12700" cap="flat" cmpd="sng" algn="ctr">
                      <a:solidFill>
                        <a:schemeClr val="tx1"/>
                      </a:solidFill>
                      <a:prstDash val="solid"/>
                    </a:lnL>
                    <a:lnR w="12700" cmpd="sng">
                      <a:noFill/>
                      <a:prstDash val="solid"/>
                    </a:lnR>
                    <a:lnT w="12700" cap="flat" cmpd="sng" algn="ctr">
                      <a:solidFill>
                        <a:schemeClr val="tx1"/>
                      </a:solidFill>
                      <a:prstDash val="solid"/>
                    </a:lnT>
                    <a:lnB w="12700" cmpd="sng">
                      <a:noFill/>
                      <a:prstDash val="solid"/>
                    </a:lnB>
                    <a:noFill/>
                  </a:tcPr>
                </a:tc>
                <a:tc>
                  <a:txBody>
                    <a:bodyPr/>
                    <a:lstStyle/>
                    <a:p>
                      <a:pPr algn="ctr"/>
                      <a:r>
                        <a:rPr lang="en-US" sz="1400" b="1" cap="all" spc="60">
                          <a:solidFill>
                            <a:schemeClr val="tx1"/>
                          </a:solidFill>
                        </a:rPr>
                        <a:t>Responses</a:t>
                      </a:r>
                    </a:p>
                  </a:txBody>
                  <a:tcPr marL="233785" marR="233785" marT="108179" marB="108179" anchor="b">
                    <a:lnL w="12700" cmpd="sng">
                      <a:noFill/>
                      <a:prstDash val="solid"/>
                    </a:lnL>
                    <a:lnR w="12700" cmpd="sng">
                      <a:noFill/>
                      <a:prstDash val="solid"/>
                    </a:lnR>
                    <a:lnT w="12700" cap="flat" cmpd="sng" algn="ctr">
                      <a:solidFill>
                        <a:schemeClr val="tx1"/>
                      </a:solidFill>
                      <a:prstDash val="solid"/>
                    </a:lnT>
                    <a:lnB w="12700" cmpd="sng">
                      <a:noFill/>
                      <a:prstDash val="solid"/>
                    </a:lnB>
                    <a:noFill/>
                  </a:tcPr>
                </a:tc>
                <a:extLst>
                  <a:ext uri="{0D108BD9-81ED-4DB2-BD59-A6C34878D82A}">
                    <a16:rowId xmlns:a16="http://schemas.microsoft.com/office/drawing/2014/main" val="1257481072"/>
                  </a:ext>
                </a:extLst>
              </a:tr>
              <a:tr h="517858">
                <a:tc>
                  <a:txBody>
                    <a:bodyPr/>
                    <a:lstStyle/>
                    <a:p>
                      <a:r>
                        <a:rPr lang="en-US" sz="1900" cap="none" spc="0">
                          <a:solidFill>
                            <a:schemeClr val="tx1"/>
                          </a:solidFill>
                        </a:rPr>
                        <a:t>Benton County</a:t>
                      </a:r>
                    </a:p>
                  </a:txBody>
                  <a:tcPr marL="155857" marR="155857" marT="77928" marB="108179">
                    <a:lnL w="12700"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pPr algn="ctr"/>
                      <a:r>
                        <a:rPr lang="en-US" sz="1900" cap="none" spc="0">
                          <a:solidFill>
                            <a:schemeClr val="tx1"/>
                          </a:solidFill>
                        </a:rPr>
                        <a:t>67 (21%)</a:t>
                      </a:r>
                    </a:p>
                  </a:txBody>
                  <a:tcPr marL="155857" marR="155857" marT="77928" marB="108179">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444661053"/>
                  </a:ext>
                </a:extLst>
              </a:tr>
              <a:tr h="517858">
                <a:tc>
                  <a:txBody>
                    <a:bodyPr/>
                    <a:lstStyle/>
                    <a:p>
                      <a:r>
                        <a:rPr lang="en-US" sz="1900" cap="none" spc="0">
                          <a:solidFill>
                            <a:schemeClr val="tx1"/>
                          </a:solidFill>
                        </a:rPr>
                        <a:t>Carroll County</a:t>
                      </a:r>
                    </a:p>
                  </a:txBody>
                  <a:tcPr marL="155857" marR="155857" marT="77928" marB="108179">
                    <a:lnL w="12700" cap="flat" cmpd="sng" algn="ctr">
                      <a:solidFill>
                        <a:schemeClr val="tx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1900" cap="none" spc="0">
                          <a:solidFill>
                            <a:schemeClr val="tx1"/>
                          </a:solidFill>
                        </a:rPr>
                        <a:t>7 (2%)</a:t>
                      </a:r>
                    </a:p>
                  </a:txBody>
                  <a:tcPr marL="155857" marR="155857" marT="77928" marB="108179">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3336332956"/>
                  </a:ext>
                </a:extLst>
              </a:tr>
              <a:tr h="517858">
                <a:tc>
                  <a:txBody>
                    <a:bodyPr/>
                    <a:lstStyle/>
                    <a:p>
                      <a:r>
                        <a:rPr lang="en-US" sz="1900" cap="none" spc="0">
                          <a:solidFill>
                            <a:schemeClr val="tx1"/>
                          </a:solidFill>
                        </a:rPr>
                        <a:t>Madison County</a:t>
                      </a:r>
                    </a:p>
                  </a:txBody>
                  <a:tcPr marL="155857" marR="155857" marT="77928" marB="108179">
                    <a:lnL w="12700"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pPr algn="ctr"/>
                      <a:r>
                        <a:rPr lang="en-US" sz="1900" cap="none" spc="0">
                          <a:solidFill>
                            <a:schemeClr val="tx1"/>
                          </a:solidFill>
                        </a:rPr>
                        <a:t>4 (1%)</a:t>
                      </a:r>
                    </a:p>
                  </a:txBody>
                  <a:tcPr marL="155857" marR="155857" marT="77928" marB="108179">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965478488"/>
                  </a:ext>
                </a:extLst>
              </a:tr>
              <a:tr h="517858">
                <a:tc>
                  <a:txBody>
                    <a:bodyPr/>
                    <a:lstStyle/>
                    <a:p>
                      <a:r>
                        <a:rPr lang="en-US" sz="1900" cap="none" spc="0">
                          <a:solidFill>
                            <a:schemeClr val="tx1"/>
                          </a:solidFill>
                        </a:rPr>
                        <a:t>Washington County</a:t>
                      </a:r>
                    </a:p>
                  </a:txBody>
                  <a:tcPr marL="155857" marR="155857" marT="77928" marB="108179">
                    <a:lnL w="12700" cap="flat" cmpd="sng" algn="ctr">
                      <a:solidFill>
                        <a:schemeClr val="tx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1900" cap="none" spc="0">
                          <a:solidFill>
                            <a:schemeClr val="tx1"/>
                          </a:solidFill>
                        </a:rPr>
                        <a:t>136 (45%)</a:t>
                      </a:r>
                    </a:p>
                  </a:txBody>
                  <a:tcPr marL="155857" marR="155857" marT="77928" marB="108179">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1640687309"/>
                  </a:ext>
                </a:extLst>
              </a:tr>
              <a:tr h="517858">
                <a:tc>
                  <a:txBody>
                    <a:bodyPr/>
                    <a:lstStyle/>
                    <a:p>
                      <a:r>
                        <a:rPr lang="en-US" sz="1900" cap="none" spc="0">
                          <a:solidFill>
                            <a:schemeClr val="tx1"/>
                          </a:solidFill>
                        </a:rPr>
                        <a:t>Elsewhere in Arkansas</a:t>
                      </a:r>
                    </a:p>
                  </a:txBody>
                  <a:tcPr marL="155857" marR="155857" marT="77928" marB="108179">
                    <a:lnL w="12700" cap="flat" cmpd="sng" algn="ctr">
                      <a:solidFill>
                        <a:schemeClr val="tx1"/>
                      </a:solidFill>
                      <a:prstDash val="solid"/>
                    </a:lnL>
                    <a:lnR w="12700" cmpd="sng">
                      <a:noFill/>
                      <a:prstDash val="solid"/>
                    </a:lnR>
                    <a:lnT w="12700" cmpd="sng">
                      <a:noFill/>
                      <a:prstDash val="solid"/>
                    </a:lnT>
                    <a:lnB w="12700" cmpd="sng">
                      <a:noFill/>
                      <a:prstDash val="solid"/>
                    </a:lnB>
                    <a:noFill/>
                  </a:tcPr>
                </a:tc>
                <a:tc>
                  <a:txBody>
                    <a:bodyPr/>
                    <a:lstStyle/>
                    <a:p>
                      <a:pPr algn="ctr"/>
                      <a:r>
                        <a:rPr lang="en-US" sz="1900" cap="none" spc="0">
                          <a:solidFill>
                            <a:schemeClr val="tx1"/>
                          </a:solidFill>
                        </a:rPr>
                        <a:t>35 (11%)</a:t>
                      </a:r>
                    </a:p>
                  </a:txBody>
                  <a:tcPr marL="155857" marR="155857" marT="77928" marB="108179">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587521769"/>
                  </a:ext>
                </a:extLst>
              </a:tr>
              <a:tr h="517858">
                <a:tc>
                  <a:txBody>
                    <a:bodyPr/>
                    <a:lstStyle/>
                    <a:p>
                      <a:r>
                        <a:rPr lang="en-US" sz="1900" cap="none" spc="0">
                          <a:solidFill>
                            <a:schemeClr val="tx1"/>
                          </a:solidFill>
                        </a:rPr>
                        <a:t>Elsewhere in the U.S.</a:t>
                      </a:r>
                    </a:p>
                  </a:txBody>
                  <a:tcPr marL="155857" marR="155857" marT="77928" marB="108179">
                    <a:lnL w="12700" cap="flat" cmpd="sng" algn="ctr">
                      <a:solidFill>
                        <a:schemeClr val="tx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1900" cap="none" spc="0">
                          <a:solidFill>
                            <a:schemeClr val="tx1"/>
                          </a:solidFill>
                        </a:rPr>
                        <a:t>62 (19%)</a:t>
                      </a:r>
                    </a:p>
                  </a:txBody>
                  <a:tcPr marL="155857" marR="155857" marT="77928" marB="108179">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113680592"/>
                  </a:ext>
                </a:extLst>
              </a:tr>
              <a:tr h="517858">
                <a:tc>
                  <a:txBody>
                    <a:bodyPr/>
                    <a:lstStyle/>
                    <a:p>
                      <a:r>
                        <a:rPr lang="en-US" sz="1900" cap="none" spc="0">
                          <a:solidFill>
                            <a:schemeClr val="tx1"/>
                          </a:solidFill>
                        </a:rPr>
                        <a:t>Another country</a:t>
                      </a:r>
                    </a:p>
                  </a:txBody>
                  <a:tcPr marL="155857" marR="155857" marT="77928" marB="108179">
                    <a:lnL w="12700" cap="flat" cmpd="sng" algn="ctr">
                      <a:solidFill>
                        <a:schemeClr val="tx1"/>
                      </a:solidFill>
                      <a:prstDash val="solid"/>
                    </a:lnL>
                    <a:lnR w="12700" cmpd="sng">
                      <a:noFill/>
                      <a:prstDash val="solid"/>
                    </a:lnR>
                    <a:lnT w="12700" cmpd="sng">
                      <a:noFill/>
                      <a:prstDash val="solid"/>
                    </a:lnT>
                    <a:lnB w="12700" cap="flat" cmpd="sng" algn="ctr">
                      <a:noFill/>
                      <a:prstDash val="solid"/>
                    </a:lnB>
                    <a:noFill/>
                  </a:tcPr>
                </a:tc>
                <a:tc>
                  <a:txBody>
                    <a:bodyPr/>
                    <a:lstStyle/>
                    <a:p>
                      <a:pPr algn="ctr"/>
                      <a:r>
                        <a:rPr lang="en-US" sz="1900" cap="none" spc="0">
                          <a:solidFill>
                            <a:schemeClr val="tx1"/>
                          </a:solidFill>
                        </a:rPr>
                        <a:t>9 (3%)</a:t>
                      </a:r>
                    </a:p>
                  </a:txBody>
                  <a:tcPr marL="155857" marR="155857" marT="77928" marB="108179">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1875897195"/>
                  </a:ext>
                </a:extLst>
              </a:tr>
            </a:tbl>
          </a:graphicData>
        </a:graphic>
      </p:graphicFrame>
    </p:spTree>
    <p:extLst>
      <p:ext uri="{BB962C8B-B14F-4D97-AF65-F5344CB8AC3E}">
        <p14:creationId xmlns:p14="http://schemas.microsoft.com/office/powerpoint/2010/main" val="3998062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800D6AA-EC9A-4E5B-C6C7-5722883DF23B}"/>
              </a:ext>
            </a:extLst>
          </p:cNvPr>
          <p:cNvSpPr>
            <a:spLocks noGrp="1"/>
          </p:cNvSpPr>
          <p:nvPr>
            <p:ph type="title"/>
          </p:nvPr>
        </p:nvSpPr>
        <p:spPr>
          <a:xfrm>
            <a:off x="1137036" y="548640"/>
            <a:ext cx="9543405" cy="1188720"/>
          </a:xfrm>
        </p:spPr>
        <p:txBody>
          <a:bodyPr>
            <a:normAutofit/>
          </a:bodyPr>
          <a:lstStyle/>
          <a:p>
            <a:r>
              <a:rPr lang="en-US" sz="3400">
                <a:solidFill>
                  <a:schemeClr val="tx1">
                    <a:lumMod val="85000"/>
                    <a:lumOff val="15000"/>
                  </a:schemeClr>
                </a:solidFill>
                <a:latin typeface="+mn-lt"/>
              </a:rPr>
              <a:t>We asked: “</a:t>
            </a:r>
            <a:r>
              <a:rPr lang="en-US" sz="3400">
                <a:solidFill>
                  <a:schemeClr val="tx1">
                    <a:lumMod val="85000"/>
                    <a:lumOff val="15000"/>
                  </a:schemeClr>
                </a:solidFill>
                <a:effectLst/>
                <a:latin typeface="+mn-lt"/>
                <a:ea typeface="Calibri" panose="020F0502020204030204" pitchFamily="34" charset="0"/>
                <a:cs typeface="Times New Roman" panose="02020603050405020304" pitchFamily="18" charset="0"/>
              </a:rPr>
              <a:t>Which single factor do you feel contributes most to your current homelessness</a:t>
            </a:r>
            <a:r>
              <a:rPr lang="en-US" sz="3400">
                <a:solidFill>
                  <a:schemeClr val="tx1">
                    <a:lumMod val="85000"/>
                    <a:lumOff val="15000"/>
                  </a:schemeClr>
                </a:solidFill>
                <a:latin typeface="+mn-lt"/>
                <a:ea typeface="Calibri" panose="020F0502020204030204" pitchFamily="34" charset="0"/>
                <a:cs typeface="Times New Roman" panose="02020603050405020304" pitchFamily="18" charset="0"/>
              </a:rPr>
              <a:t>?”</a:t>
            </a:r>
            <a:endParaRPr lang="en-US" sz="3400">
              <a:solidFill>
                <a:schemeClr val="tx1">
                  <a:lumMod val="85000"/>
                  <a:lumOff val="15000"/>
                </a:schemeClr>
              </a:solidFill>
              <a:latin typeface="+mn-lt"/>
            </a:endParaRPr>
          </a:p>
        </p:txBody>
      </p:sp>
      <p:sp>
        <p:nvSpPr>
          <p:cNvPr id="3" name="Content Placeholder 2">
            <a:extLst>
              <a:ext uri="{FF2B5EF4-FFF2-40B4-BE49-F238E27FC236}">
                <a16:creationId xmlns:a16="http://schemas.microsoft.com/office/drawing/2014/main" id="{4586BD1A-C4F7-4F57-ADCD-CDC1B969E2D8}"/>
              </a:ext>
            </a:extLst>
          </p:cNvPr>
          <p:cNvSpPr>
            <a:spLocks noGrp="1"/>
          </p:cNvSpPr>
          <p:nvPr>
            <p:ph idx="1"/>
          </p:nvPr>
        </p:nvSpPr>
        <p:spPr>
          <a:xfrm>
            <a:off x="1957987" y="2431765"/>
            <a:ext cx="8276026" cy="3320031"/>
          </a:xfrm>
        </p:spPr>
        <p:txBody>
          <a:bodyPr anchor="ctr">
            <a:normAutofit/>
          </a:bodyPr>
          <a:lstStyle/>
          <a:p>
            <a:r>
              <a:rPr lang="en-US" sz="2000">
                <a:solidFill>
                  <a:schemeClr val="tx1">
                    <a:lumMod val="85000"/>
                    <a:lumOff val="15000"/>
                  </a:schemeClr>
                </a:solidFill>
              </a:rPr>
              <a:t>303 individuals identified 1 or two factors.</a:t>
            </a:r>
          </a:p>
          <a:p>
            <a:pPr lvl="1"/>
            <a:r>
              <a:rPr lang="en-US" sz="2000">
                <a:solidFill>
                  <a:schemeClr val="tx1">
                    <a:lumMod val="85000"/>
                    <a:lumOff val="15000"/>
                  </a:schemeClr>
                </a:solidFill>
              </a:rPr>
              <a:t>36 individuals identified 2 factors</a:t>
            </a:r>
          </a:p>
          <a:p>
            <a:r>
              <a:rPr lang="en-US" sz="2000">
                <a:solidFill>
                  <a:schemeClr val="tx1">
                    <a:lumMod val="85000"/>
                    <a:lumOff val="15000"/>
                  </a:schemeClr>
                </a:solidFill>
              </a:rPr>
              <a:t>The 303 represent 92% of the 331 who could have responded (adults who provided information via the full interview)</a:t>
            </a:r>
          </a:p>
          <a:p>
            <a:r>
              <a:rPr lang="en-US" sz="2000">
                <a:solidFill>
                  <a:schemeClr val="tx1">
                    <a:lumMod val="85000"/>
                    <a:lumOff val="15000"/>
                  </a:schemeClr>
                </a:solidFill>
              </a:rPr>
              <a:t>I reduced these responses into 13 codes (including an “other” category comprising several diverse topics).</a:t>
            </a:r>
          </a:p>
          <a:p>
            <a:r>
              <a:rPr lang="en-US" sz="2000">
                <a:solidFill>
                  <a:schemeClr val="tx1">
                    <a:lumMod val="85000"/>
                    <a:lumOff val="15000"/>
                  </a:schemeClr>
                </a:solidFill>
              </a:rPr>
              <a:t>On the following slide, we present those codes, their frequency and percentages among actual and potential respondents.</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7196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4">
            <a:extLst>
              <a:ext uri="{FF2B5EF4-FFF2-40B4-BE49-F238E27FC236}">
                <a16:creationId xmlns:a16="http://schemas.microsoft.com/office/drawing/2014/main" id="{A2626660-67CA-77A8-796E-216ABC18F800}"/>
              </a:ext>
            </a:extLst>
          </p:cNvPr>
          <p:cNvGraphicFramePr>
            <a:graphicFrameLocks noGrp="1"/>
          </p:cNvGraphicFramePr>
          <p:nvPr>
            <p:ph idx="1"/>
            <p:extLst>
              <p:ext uri="{D42A27DB-BD31-4B8C-83A1-F6EECF244321}">
                <p14:modId xmlns:p14="http://schemas.microsoft.com/office/powerpoint/2010/main" val="3850054074"/>
              </p:ext>
            </p:extLst>
          </p:nvPr>
        </p:nvGraphicFramePr>
        <p:xfrm>
          <a:off x="817971" y="643467"/>
          <a:ext cx="10556060" cy="5571074"/>
        </p:xfrm>
        <a:graphic>
          <a:graphicData uri="http://schemas.openxmlformats.org/drawingml/2006/table">
            <a:tbl>
              <a:tblPr firstRow="1" bandRow="1">
                <a:solidFill>
                  <a:srgbClr val="F7F7F7"/>
                </a:solidFill>
                <a:tableStyleId>{5C22544A-7EE6-4342-B048-85BDC9FD1C3A}</a:tableStyleId>
              </a:tblPr>
              <a:tblGrid>
                <a:gridCol w="5504168">
                  <a:extLst>
                    <a:ext uri="{9D8B030D-6E8A-4147-A177-3AD203B41FA5}">
                      <a16:colId xmlns:a16="http://schemas.microsoft.com/office/drawing/2014/main" val="2066352944"/>
                    </a:ext>
                  </a:extLst>
                </a:gridCol>
                <a:gridCol w="1163780">
                  <a:extLst>
                    <a:ext uri="{9D8B030D-6E8A-4147-A177-3AD203B41FA5}">
                      <a16:colId xmlns:a16="http://schemas.microsoft.com/office/drawing/2014/main" val="3547671212"/>
                    </a:ext>
                  </a:extLst>
                </a:gridCol>
                <a:gridCol w="2009302">
                  <a:extLst>
                    <a:ext uri="{9D8B030D-6E8A-4147-A177-3AD203B41FA5}">
                      <a16:colId xmlns:a16="http://schemas.microsoft.com/office/drawing/2014/main" val="949368445"/>
                    </a:ext>
                  </a:extLst>
                </a:gridCol>
                <a:gridCol w="1878810">
                  <a:extLst>
                    <a:ext uri="{9D8B030D-6E8A-4147-A177-3AD203B41FA5}">
                      <a16:colId xmlns:a16="http://schemas.microsoft.com/office/drawing/2014/main" val="4245744811"/>
                    </a:ext>
                  </a:extLst>
                </a:gridCol>
              </a:tblGrid>
              <a:tr h="617463">
                <a:tc>
                  <a:txBody>
                    <a:bodyPr/>
                    <a:lstStyle/>
                    <a:p>
                      <a:r>
                        <a:rPr lang="en-US" sz="1100" b="1" cap="all" spc="60">
                          <a:solidFill>
                            <a:schemeClr val="tx1"/>
                          </a:solidFill>
                        </a:rPr>
                        <a:t>Identified factor most causing homelessness</a:t>
                      </a:r>
                    </a:p>
                  </a:txBody>
                  <a:tcPr marL="125161" marR="125161" marT="125161" marB="125161">
                    <a:lnL w="12700" cmpd="sng">
                      <a:noFill/>
                    </a:lnL>
                    <a:lnR w="12700" cmpd="sng">
                      <a:noFill/>
                    </a:lnR>
                    <a:lnT w="12700" cmpd="sng">
                      <a:noFill/>
                    </a:lnT>
                    <a:lnB w="38100" cmpd="sng">
                      <a:noFill/>
                    </a:lnB>
                    <a:noFill/>
                  </a:tcPr>
                </a:tc>
                <a:tc>
                  <a:txBody>
                    <a:bodyPr/>
                    <a:lstStyle/>
                    <a:p>
                      <a:pPr algn="ctr"/>
                      <a:r>
                        <a:rPr lang="en-US" sz="1100" b="1" cap="all" spc="60">
                          <a:solidFill>
                            <a:schemeClr val="tx1"/>
                          </a:solidFill>
                        </a:rPr>
                        <a:t>Number</a:t>
                      </a:r>
                    </a:p>
                  </a:txBody>
                  <a:tcPr marL="125161" marR="125161" marT="125161" marB="125161">
                    <a:lnL w="12700" cmpd="sng">
                      <a:noFill/>
                    </a:lnL>
                    <a:lnR w="12700" cmpd="sng">
                      <a:noFill/>
                    </a:lnR>
                    <a:lnT w="12700" cmpd="sng">
                      <a:noFill/>
                    </a:lnT>
                    <a:lnB w="38100" cmpd="sng">
                      <a:noFill/>
                    </a:lnB>
                    <a:noFill/>
                  </a:tcPr>
                </a:tc>
                <a:tc>
                  <a:txBody>
                    <a:bodyPr/>
                    <a:lstStyle/>
                    <a:p>
                      <a:pPr algn="ctr"/>
                      <a:r>
                        <a:rPr lang="en-US" sz="1100" b="1" cap="all" spc="60">
                          <a:solidFill>
                            <a:schemeClr val="tx1"/>
                          </a:solidFill>
                        </a:rPr>
                        <a:t>Percent of responders</a:t>
                      </a:r>
                    </a:p>
                  </a:txBody>
                  <a:tcPr marL="125161" marR="125161" marT="125161" marB="125161">
                    <a:lnL w="12700" cmpd="sng">
                      <a:noFill/>
                    </a:lnL>
                    <a:lnR w="12700" cmpd="sng">
                      <a:noFill/>
                    </a:lnR>
                    <a:lnT w="12700" cmpd="sng">
                      <a:noFill/>
                    </a:lnT>
                    <a:lnB w="38100" cmpd="sng">
                      <a:noFill/>
                    </a:lnB>
                    <a:noFill/>
                  </a:tcPr>
                </a:tc>
                <a:tc>
                  <a:txBody>
                    <a:bodyPr/>
                    <a:lstStyle/>
                    <a:p>
                      <a:pPr algn="ctr"/>
                      <a:r>
                        <a:rPr lang="en-US" sz="1100" b="1" cap="all" spc="60">
                          <a:solidFill>
                            <a:schemeClr val="tx1"/>
                          </a:solidFill>
                        </a:rPr>
                        <a:t>Percent of potential</a:t>
                      </a:r>
                    </a:p>
                  </a:txBody>
                  <a:tcPr marL="125161" marR="125161" marT="125161" marB="125161">
                    <a:lnL w="12700" cmpd="sng">
                      <a:noFill/>
                    </a:lnL>
                    <a:lnR w="12700" cmpd="sng">
                      <a:noFill/>
                    </a:lnR>
                    <a:lnT w="12700" cmpd="sng">
                      <a:noFill/>
                    </a:lnT>
                    <a:lnB w="38100" cmpd="sng">
                      <a:noFill/>
                    </a:lnB>
                    <a:noFill/>
                  </a:tcPr>
                </a:tc>
                <a:extLst>
                  <a:ext uri="{0D108BD9-81ED-4DB2-BD59-A6C34878D82A}">
                    <a16:rowId xmlns:a16="http://schemas.microsoft.com/office/drawing/2014/main" val="4034831090"/>
                  </a:ext>
                </a:extLst>
              </a:tr>
              <a:tr h="381047">
                <a:tc>
                  <a:txBody>
                    <a:bodyPr/>
                    <a:lstStyle/>
                    <a:p>
                      <a:r>
                        <a:rPr lang="en-US" sz="1500" cap="none" spc="0">
                          <a:solidFill>
                            <a:schemeClr val="tx1"/>
                          </a:solidFill>
                        </a:rPr>
                        <a:t>Employment, income &amp; finances</a:t>
                      </a:r>
                    </a:p>
                  </a:txBody>
                  <a:tcPr marL="83441" marR="83441" marT="41720" marB="83441">
                    <a:lnL w="12700" cmpd="sng">
                      <a:noFill/>
                      <a:prstDash val="solid"/>
                    </a:lnL>
                    <a:lnR w="12700" cmpd="sng">
                      <a:noFill/>
                      <a:prstDash val="solid"/>
                    </a:lnR>
                    <a:lnT w="38100" cmpd="sng">
                      <a:noFill/>
                    </a:lnT>
                    <a:lnB w="12700" cmpd="sng">
                      <a:noFill/>
                      <a:prstDash val="solid"/>
                    </a:lnB>
                    <a:solidFill>
                      <a:srgbClr val="F7F7F7"/>
                    </a:solidFill>
                  </a:tcPr>
                </a:tc>
                <a:tc>
                  <a:txBody>
                    <a:bodyPr/>
                    <a:lstStyle/>
                    <a:p>
                      <a:pPr algn="ctr"/>
                      <a:r>
                        <a:rPr lang="en-US" sz="1500" cap="none" spc="0">
                          <a:solidFill>
                            <a:schemeClr val="tx1"/>
                          </a:solidFill>
                          <a:latin typeface="+mn-lt"/>
                        </a:rPr>
                        <a:t>115</a:t>
                      </a:r>
                    </a:p>
                  </a:txBody>
                  <a:tcPr marL="83441" marR="83441" marT="41720" marB="83441">
                    <a:lnL w="12700" cmpd="sng">
                      <a:noFill/>
                      <a:prstDash val="solid"/>
                    </a:lnL>
                    <a:lnR w="12700" cmpd="sng">
                      <a:noFill/>
                      <a:prstDash val="solid"/>
                    </a:lnR>
                    <a:lnT w="38100" cmpd="sng">
                      <a:noFill/>
                    </a:lnT>
                    <a:lnB w="12700" cmpd="sng">
                      <a:noFill/>
                      <a:prstDash val="solid"/>
                    </a:lnB>
                    <a:solidFill>
                      <a:srgbClr val="F7F7F7"/>
                    </a:solidFill>
                  </a:tcPr>
                </a:tc>
                <a:tc>
                  <a:txBody>
                    <a:bodyPr/>
                    <a:lstStyle/>
                    <a:p>
                      <a:pPr algn="ctr" fontAlgn="b"/>
                      <a:r>
                        <a:rPr lang="en-US" sz="1500" b="0" i="0" u="none" strike="noStrike" cap="none" spc="0">
                          <a:solidFill>
                            <a:schemeClr val="tx1"/>
                          </a:solidFill>
                          <a:effectLst/>
                          <a:latin typeface="+mn-lt"/>
                        </a:rPr>
                        <a:t>38%</a:t>
                      </a:r>
                    </a:p>
                  </a:txBody>
                  <a:tcPr marL="6953" marR="6953" marT="6953" marB="83441" anchor="b">
                    <a:lnL w="12700" cmpd="sng">
                      <a:noFill/>
                      <a:prstDash val="solid"/>
                    </a:lnL>
                    <a:lnR w="12700" cmpd="sng">
                      <a:noFill/>
                      <a:prstDash val="solid"/>
                    </a:lnR>
                    <a:lnT w="38100" cmpd="sng">
                      <a:noFill/>
                    </a:lnT>
                    <a:lnB w="12700" cmpd="sng">
                      <a:noFill/>
                      <a:prstDash val="solid"/>
                    </a:lnB>
                    <a:solidFill>
                      <a:srgbClr val="F7F7F7"/>
                    </a:solidFill>
                  </a:tcPr>
                </a:tc>
                <a:tc>
                  <a:txBody>
                    <a:bodyPr/>
                    <a:lstStyle/>
                    <a:p>
                      <a:pPr algn="ctr" fontAlgn="b"/>
                      <a:r>
                        <a:rPr lang="en-US" sz="1500" b="0" i="0" u="none" strike="noStrike" cap="none" spc="0">
                          <a:solidFill>
                            <a:schemeClr val="tx1"/>
                          </a:solidFill>
                          <a:effectLst/>
                          <a:latin typeface="+mn-lt"/>
                        </a:rPr>
                        <a:t>35%</a:t>
                      </a:r>
                    </a:p>
                  </a:txBody>
                  <a:tcPr marL="6953" marR="6953" marT="6953" marB="83441" anchor="b">
                    <a:lnL w="12700" cmpd="sng">
                      <a:noFill/>
                      <a:prstDash val="solid"/>
                    </a:lnL>
                    <a:lnR w="12700" cmpd="sng">
                      <a:noFill/>
                      <a:prstDash val="solid"/>
                    </a:lnR>
                    <a:lnT w="38100" cmpd="sng">
                      <a:noFill/>
                    </a:lnT>
                    <a:lnB w="12700" cmpd="sng">
                      <a:noFill/>
                      <a:prstDash val="solid"/>
                    </a:lnB>
                    <a:solidFill>
                      <a:srgbClr val="F7F7F7"/>
                    </a:solidFill>
                  </a:tcPr>
                </a:tc>
                <a:extLst>
                  <a:ext uri="{0D108BD9-81ED-4DB2-BD59-A6C34878D82A}">
                    <a16:rowId xmlns:a16="http://schemas.microsoft.com/office/drawing/2014/main" val="1986748443"/>
                  </a:ext>
                </a:extLst>
              </a:tr>
              <a:tr h="381047">
                <a:tc>
                  <a:txBody>
                    <a:bodyPr/>
                    <a:lstStyle/>
                    <a:p>
                      <a:r>
                        <a:rPr lang="en-US" sz="1500" cap="none" spc="0">
                          <a:solidFill>
                            <a:schemeClr val="tx1"/>
                          </a:solidFill>
                        </a:rPr>
                        <a:t>Housing costs, conditions, &amp; eviction issues</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a:r>
                        <a:rPr lang="en-US" sz="1500" cap="none" spc="0">
                          <a:solidFill>
                            <a:schemeClr val="tx1"/>
                          </a:solidFill>
                          <a:latin typeface="+mn-lt"/>
                        </a:rPr>
                        <a:t>41</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fontAlgn="b"/>
                      <a:r>
                        <a:rPr lang="en-US" sz="1500" b="0" i="0" u="none" strike="noStrike" cap="none" spc="0">
                          <a:solidFill>
                            <a:schemeClr val="tx1"/>
                          </a:solidFill>
                          <a:effectLst/>
                          <a:latin typeface="+mn-lt"/>
                        </a:rPr>
                        <a:t>14%</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fontAlgn="b"/>
                      <a:r>
                        <a:rPr lang="en-US" sz="1500" b="0" i="0" u="none" strike="noStrike" cap="none" spc="0">
                          <a:solidFill>
                            <a:schemeClr val="tx1"/>
                          </a:solidFill>
                          <a:effectLst/>
                          <a:latin typeface="+mn-lt"/>
                        </a:rPr>
                        <a:t>12%</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2683546300"/>
                  </a:ext>
                </a:extLst>
              </a:tr>
              <a:tr h="381047">
                <a:tc>
                  <a:txBody>
                    <a:bodyPr/>
                    <a:lstStyle/>
                    <a:p>
                      <a:r>
                        <a:rPr lang="en-US" sz="1500" cap="none" spc="0">
                          <a:solidFill>
                            <a:schemeClr val="tx1"/>
                          </a:solidFill>
                        </a:rPr>
                        <a:t>Physical health/disability</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ctr"/>
                      <a:r>
                        <a:rPr lang="en-US" sz="1500" cap="none" spc="0">
                          <a:solidFill>
                            <a:schemeClr val="tx1"/>
                          </a:solidFill>
                          <a:latin typeface="+mn-lt"/>
                        </a:rPr>
                        <a:t>28</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ctr" fontAlgn="b"/>
                      <a:r>
                        <a:rPr lang="en-US" sz="1500" b="0" i="0" u="none" strike="noStrike" cap="none" spc="0">
                          <a:solidFill>
                            <a:schemeClr val="tx1"/>
                          </a:solidFill>
                          <a:effectLst/>
                          <a:latin typeface="+mn-lt"/>
                        </a:rPr>
                        <a:t>9%</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ctr" fontAlgn="b"/>
                      <a:r>
                        <a:rPr lang="en-US" sz="1500" b="0" i="0" u="none" strike="noStrike" cap="none" spc="0">
                          <a:solidFill>
                            <a:schemeClr val="tx1"/>
                          </a:solidFill>
                          <a:effectLst/>
                          <a:latin typeface="+mn-lt"/>
                        </a:rPr>
                        <a:t>8%</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extLst>
                  <a:ext uri="{0D108BD9-81ED-4DB2-BD59-A6C34878D82A}">
                    <a16:rowId xmlns:a16="http://schemas.microsoft.com/office/drawing/2014/main" val="3915372669"/>
                  </a:ext>
                </a:extLst>
              </a:tr>
              <a:tr h="381047">
                <a:tc>
                  <a:txBody>
                    <a:bodyPr/>
                    <a:lstStyle/>
                    <a:p>
                      <a:r>
                        <a:rPr lang="en-US" sz="1500" cap="none" spc="0">
                          <a:solidFill>
                            <a:schemeClr val="tx1"/>
                          </a:solidFill>
                        </a:rPr>
                        <a:t>Mental health</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a:r>
                        <a:rPr lang="en-US" sz="1500" cap="none" spc="0">
                          <a:solidFill>
                            <a:schemeClr val="tx1"/>
                          </a:solidFill>
                          <a:latin typeface="+mn-lt"/>
                        </a:rPr>
                        <a:t>28</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9%</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8%</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3057067876"/>
                  </a:ext>
                </a:extLst>
              </a:tr>
              <a:tr h="381047">
                <a:tc>
                  <a:txBody>
                    <a:bodyPr/>
                    <a:lstStyle/>
                    <a:p>
                      <a:r>
                        <a:rPr lang="en-US" sz="1500" cap="none" spc="0">
                          <a:solidFill>
                            <a:schemeClr val="tx1"/>
                          </a:solidFill>
                        </a:rPr>
                        <a:t>Family/relationship issues (non-DV)</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ctr"/>
                      <a:r>
                        <a:rPr lang="en-US" sz="1500" cap="none" spc="0">
                          <a:solidFill>
                            <a:schemeClr val="tx1"/>
                          </a:solidFill>
                          <a:latin typeface="+mn-lt"/>
                        </a:rPr>
                        <a:t>26</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9%</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8%</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extLst>
                  <a:ext uri="{0D108BD9-81ED-4DB2-BD59-A6C34878D82A}">
                    <a16:rowId xmlns:a16="http://schemas.microsoft.com/office/drawing/2014/main" val="1468475115"/>
                  </a:ext>
                </a:extLst>
              </a:tr>
              <a:tr h="381047">
                <a:tc>
                  <a:txBody>
                    <a:bodyPr/>
                    <a:lstStyle/>
                    <a:p>
                      <a:r>
                        <a:rPr lang="en-US" sz="1500" cap="none" spc="0">
                          <a:solidFill>
                            <a:schemeClr val="tx1"/>
                          </a:solidFill>
                        </a:rPr>
                        <a:t>Substance use</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a:r>
                        <a:rPr lang="en-US" sz="1500" cap="none" spc="0">
                          <a:solidFill>
                            <a:schemeClr val="tx1"/>
                          </a:solidFill>
                          <a:latin typeface="+mn-lt"/>
                        </a:rPr>
                        <a:t>17</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fontAlgn="b"/>
                      <a:r>
                        <a:rPr lang="en-US" sz="1500" b="0" i="0" u="none" strike="noStrike" cap="none" spc="0">
                          <a:solidFill>
                            <a:schemeClr val="tx1"/>
                          </a:solidFill>
                          <a:effectLst/>
                          <a:latin typeface="+mn-lt"/>
                        </a:rPr>
                        <a:t>6%</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fontAlgn="b"/>
                      <a:r>
                        <a:rPr lang="en-US" sz="1500" b="0" i="0" u="none" strike="noStrike" cap="none" spc="0">
                          <a:solidFill>
                            <a:schemeClr val="tx1"/>
                          </a:solidFill>
                          <a:effectLst/>
                          <a:latin typeface="+mn-lt"/>
                        </a:rPr>
                        <a:t>5%</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2805158918"/>
                  </a:ext>
                </a:extLst>
              </a:tr>
              <a:tr h="381047">
                <a:tc>
                  <a:txBody>
                    <a:bodyPr/>
                    <a:lstStyle/>
                    <a:p>
                      <a:r>
                        <a:rPr lang="en-US" sz="1500" cap="none" spc="0">
                          <a:solidFill>
                            <a:schemeClr val="tx1"/>
                          </a:solidFill>
                        </a:rPr>
                        <a:t>Domestic violence</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ctr"/>
                      <a:r>
                        <a:rPr lang="en-US" sz="1500" cap="none" spc="0">
                          <a:solidFill>
                            <a:schemeClr val="tx1"/>
                          </a:solidFill>
                          <a:latin typeface="+mn-lt"/>
                        </a:rPr>
                        <a:t>15</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5%</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5%</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extLst>
                  <a:ext uri="{0D108BD9-81ED-4DB2-BD59-A6C34878D82A}">
                    <a16:rowId xmlns:a16="http://schemas.microsoft.com/office/drawing/2014/main" val="120071087"/>
                  </a:ext>
                </a:extLst>
              </a:tr>
              <a:tr h="381047">
                <a:tc>
                  <a:txBody>
                    <a:bodyPr/>
                    <a:lstStyle/>
                    <a:p>
                      <a:r>
                        <a:rPr lang="en-US" sz="1500" cap="none" spc="0">
                          <a:solidFill>
                            <a:schemeClr val="tx1"/>
                          </a:solidFill>
                        </a:rPr>
                        <a:t>Criminal history/legal issues</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a:r>
                        <a:rPr lang="en-US" sz="1500" cap="none" spc="0">
                          <a:solidFill>
                            <a:schemeClr val="tx1"/>
                          </a:solidFill>
                          <a:latin typeface="+mn-lt"/>
                        </a:rPr>
                        <a:t>13</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fontAlgn="b"/>
                      <a:r>
                        <a:rPr lang="en-US" sz="1500" b="0" i="0" u="none" strike="noStrike" cap="none" spc="0">
                          <a:solidFill>
                            <a:schemeClr val="tx1"/>
                          </a:solidFill>
                          <a:effectLst/>
                          <a:latin typeface="+mn-lt"/>
                        </a:rPr>
                        <a:t>4%</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fontAlgn="b"/>
                      <a:r>
                        <a:rPr lang="en-US" sz="1500" b="0" i="0" u="none" strike="noStrike" cap="none" spc="0">
                          <a:solidFill>
                            <a:schemeClr val="tx1"/>
                          </a:solidFill>
                          <a:effectLst/>
                          <a:latin typeface="+mn-lt"/>
                        </a:rPr>
                        <a:t>4%</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4062344658"/>
                  </a:ext>
                </a:extLst>
              </a:tr>
              <a:tr h="381047">
                <a:tc>
                  <a:txBody>
                    <a:bodyPr/>
                    <a:lstStyle/>
                    <a:p>
                      <a:r>
                        <a:rPr lang="en-US" sz="1500" cap="none" spc="0">
                          <a:solidFill>
                            <a:schemeClr val="tx1"/>
                          </a:solidFill>
                        </a:rPr>
                        <a:t>Choice/personal responsibility</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ctr"/>
                      <a:r>
                        <a:rPr lang="en-US" sz="1500" cap="none" spc="0">
                          <a:solidFill>
                            <a:schemeClr val="tx1"/>
                          </a:solidFill>
                          <a:latin typeface="+mn-lt"/>
                        </a:rPr>
                        <a:t>11</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ctr" fontAlgn="b"/>
                      <a:r>
                        <a:rPr lang="en-US" sz="1500" b="0" i="0" u="none" strike="noStrike" cap="none" spc="0">
                          <a:solidFill>
                            <a:schemeClr val="tx1"/>
                          </a:solidFill>
                          <a:effectLst/>
                          <a:latin typeface="+mn-lt"/>
                        </a:rPr>
                        <a:t>4%</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ctr" fontAlgn="b"/>
                      <a:r>
                        <a:rPr lang="en-US" sz="1500" b="0" i="0" u="none" strike="noStrike" cap="none" spc="0">
                          <a:solidFill>
                            <a:schemeClr val="tx1"/>
                          </a:solidFill>
                          <a:effectLst/>
                          <a:latin typeface="+mn-lt"/>
                        </a:rPr>
                        <a:t>3%</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extLst>
                  <a:ext uri="{0D108BD9-81ED-4DB2-BD59-A6C34878D82A}">
                    <a16:rowId xmlns:a16="http://schemas.microsoft.com/office/drawing/2014/main" val="3512622767"/>
                  </a:ext>
                </a:extLst>
              </a:tr>
              <a:tr h="381047">
                <a:tc>
                  <a:txBody>
                    <a:bodyPr/>
                    <a:lstStyle/>
                    <a:p>
                      <a:r>
                        <a:rPr lang="en-US" sz="1500" cap="none" spc="0">
                          <a:solidFill>
                            <a:schemeClr val="tx1"/>
                          </a:solidFill>
                        </a:rPr>
                        <a:t>Social support/networks</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a:r>
                        <a:rPr lang="en-US" sz="1500" cap="none" spc="0">
                          <a:solidFill>
                            <a:schemeClr val="tx1"/>
                          </a:solidFill>
                          <a:latin typeface="+mn-lt"/>
                        </a:rPr>
                        <a:t>9</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3%</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3%</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3080249968"/>
                  </a:ext>
                </a:extLst>
              </a:tr>
              <a:tr h="381047">
                <a:tc>
                  <a:txBody>
                    <a:bodyPr/>
                    <a:lstStyle/>
                    <a:p>
                      <a:r>
                        <a:rPr lang="en-US" sz="1500" cap="none" spc="0">
                          <a:solidFill>
                            <a:schemeClr val="tx1"/>
                          </a:solidFill>
                        </a:rPr>
                        <a:t>Documentation/papers</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ctr"/>
                      <a:r>
                        <a:rPr lang="en-US" sz="1500" cap="none" spc="0">
                          <a:solidFill>
                            <a:schemeClr val="tx1"/>
                          </a:solidFill>
                          <a:latin typeface="+mn-lt"/>
                        </a:rPr>
                        <a:t>5</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2%</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2%</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rgbClr val="F7F7F7"/>
                    </a:solidFill>
                  </a:tcPr>
                </a:tc>
                <a:extLst>
                  <a:ext uri="{0D108BD9-81ED-4DB2-BD59-A6C34878D82A}">
                    <a16:rowId xmlns:a16="http://schemas.microsoft.com/office/drawing/2014/main" val="1070895832"/>
                  </a:ext>
                </a:extLst>
              </a:tr>
              <a:tr h="381047">
                <a:tc>
                  <a:txBody>
                    <a:bodyPr/>
                    <a:lstStyle/>
                    <a:p>
                      <a:r>
                        <a:rPr lang="en-US" sz="1500" cap="none" spc="0">
                          <a:solidFill>
                            <a:schemeClr val="tx1"/>
                          </a:solidFill>
                        </a:rPr>
                        <a:t>Transportation</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ctr"/>
                      <a:r>
                        <a:rPr lang="en-US" sz="1500" cap="none" spc="0">
                          <a:solidFill>
                            <a:schemeClr val="tx1"/>
                          </a:solidFill>
                          <a:latin typeface="+mn-lt"/>
                        </a:rPr>
                        <a:t>6</a:t>
                      </a:r>
                    </a:p>
                  </a:txBody>
                  <a:tcPr marL="83441" marR="83441" marT="41720" marB="83441">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2%</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chemeClr val="tx1"/>
                          </a:solidFill>
                          <a:effectLst/>
                          <a:uLnTx/>
                          <a:uFillTx/>
                          <a:latin typeface="Calibri" panose="020F0502020204030204"/>
                          <a:ea typeface="+mn-ea"/>
                          <a:cs typeface="+mn-cs"/>
                        </a:rPr>
                        <a:t>2%</a:t>
                      </a:r>
                    </a:p>
                  </a:txBody>
                  <a:tcPr marL="6953" marR="6953" marT="6953" marB="83441" anchor="b">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1416594131"/>
                  </a:ext>
                </a:extLst>
              </a:tr>
              <a:tr h="381047">
                <a:tc>
                  <a:txBody>
                    <a:bodyPr/>
                    <a:lstStyle/>
                    <a:p>
                      <a:r>
                        <a:rPr lang="en-US" sz="1500" cap="none" spc="0">
                          <a:solidFill>
                            <a:schemeClr val="tx1"/>
                          </a:solidFill>
                        </a:rPr>
                        <a:t>Other (several diverse factors)</a:t>
                      </a:r>
                    </a:p>
                  </a:txBody>
                  <a:tcPr marL="83441" marR="83441" marT="41720" marB="83441">
                    <a:lnL w="12700" cmpd="sng">
                      <a:noFill/>
                      <a:prstDash val="solid"/>
                    </a:lnL>
                    <a:lnR w="12700" cmpd="sng">
                      <a:noFill/>
                      <a:prstDash val="solid"/>
                    </a:lnR>
                    <a:lnT w="12700" cmpd="sng">
                      <a:noFill/>
                      <a:prstDash val="solid"/>
                    </a:lnT>
                    <a:lnB w="12700" cap="flat" cmpd="sng" algn="ctr">
                      <a:solidFill>
                        <a:schemeClr val="tx1">
                          <a:lumMod val="50000"/>
                          <a:lumOff val="50000"/>
                        </a:schemeClr>
                      </a:solidFill>
                      <a:prstDash val="solid"/>
                    </a:lnB>
                    <a:solidFill>
                      <a:srgbClr val="F7F7F7"/>
                    </a:solidFill>
                  </a:tcPr>
                </a:tc>
                <a:tc>
                  <a:txBody>
                    <a:bodyPr/>
                    <a:lstStyle/>
                    <a:p>
                      <a:pPr algn="ctr"/>
                      <a:r>
                        <a:rPr lang="en-US" sz="1500" cap="none" spc="0">
                          <a:solidFill>
                            <a:schemeClr val="tx1"/>
                          </a:solidFill>
                          <a:latin typeface="+mn-lt"/>
                        </a:rPr>
                        <a:t>25</a:t>
                      </a:r>
                    </a:p>
                  </a:txBody>
                  <a:tcPr marL="83441" marR="83441" marT="41720" marB="83441">
                    <a:lnL w="12700" cmpd="sng">
                      <a:noFill/>
                      <a:prstDash val="solid"/>
                    </a:lnL>
                    <a:lnR w="12700" cmpd="sng">
                      <a:noFill/>
                      <a:prstDash val="solid"/>
                    </a:lnR>
                    <a:lnT w="12700" cmpd="sng">
                      <a:noFill/>
                      <a:prstDash val="solid"/>
                    </a:lnT>
                    <a:lnB w="12700" cap="flat" cmpd="sng" algn="ctr">
                      <a:solidFill>
                        <a:schemeClr val="tx1">
                          <a:lumMod val="50000"/>
                          <a:lumOff val="50000"/>
                        </a:schemeClr>
                      </a:solidFill>
                      <a:prstDash val="solid"/>
                    </a:lnB>
                    <a:solidFill>
                      <a:srgbClr val="F7F7F7"/>
                    </a:solidFill>
                  </a:tcPr>
                </a:tc>
                <a:tc>
                  <a:txBody>
                    <a:bodyPr/>
                    <a:lstStyle/>
                    <a:p>
                      <a:pPr algn="ctr" fontAlgn="b"/>
                      <a:r>
                        <a:rPr lang="en-US" sz="1500" b="0" i="0" u="none" strike="noStrike" cap="none" spc="0">
                          <a:solidFill>
                            <a:schemeClr val="tx1"/>
                          </a:solidFill>
                          <a:effectLst/>
                          <a:latin typeface="+mn-lt"/>
                        </a:rPr>
                        <a:t>8%</a:t>
                      </a:r>
                    </a:p>
                  </a:txBody>
                  <a:tcPr marL="6953" marR="6953" marT="6953" marB="83441" anchor="b">
                    <a:lnL w="12700" cmpd="sng">
                      <a:noFill/>
                      <a:prstDash val="solid"/>
                    </a:lnL>
                    <a:lnR w="12700" cmpd="sng">
                      <a:noFill/>
                      <a:prstDash val="solid"/>
                    </a:lnR>
                    <a:lnT w="12700" cmpd="sng">
                      <a:noFill/>
                      <a:prstDash val="solid"/>
                    </a:lnT>
                    <a:lnB w="12700" cap="flat" cmpd="sng" algn="ctr">
                      <a:solidFill>
                        <a:schemeClr val="tx1">
                          <a:lumMod val="50000"/>
                          <a:lumOff val="50000"/>
                        </a:schemeClr>
                      </a:solidFill>
                      <a:prstDash val="solid"/>
                    </a:lnB>
                    <a:solidFill>
                      <a:srgbClr val="F7F7F7"/>
                    </a:solidFill>
                  </a:tcPr>
                </a:tc>
                <a:tc>
                  <a:txBody>
                    <a:bodyPr/>
                    <a:lstStyle/>
                    <a:p>
                      <a:pPr algn="ctr" fontAlgn="b"/>
                      <a:r>
                        <a:rPr lang="en-US" sz="1500" b="0" i="0" u="none" strike="noStrike" cap="none" spc="0">
                          <a:solidFill>
                            <a:schemeClr val="tx1"/>
                          </a:solidFill>
                          <a:effectLst/>
                          <a:latin typeface="+mn-lt"/>
                        </a:rPr>
                        <a:t>8%</a:t>
                      </a:r>
                    </a:p>
                  </a:txBody>
                  <a:tcPr marL="6953" marR="6953" marT="6953" marB="83441" anchor="b">
                    <a:lnL w="12700" cmpd="sng">
                      <a:noFill/>
                      <a:prstDash val="solid"/>
                    </a:lnL>
                    <a:lnR w="12700" cmpd="sng">
                      <a:noFill/>
                      <a:prstDash val="solid"/>
                    </a:lnR>
                    <a:lnT w="12700" cmpd="sng">
                      <a:noFill/>
                      <a:prstDash val="solid"/>
                    </a:lnT>
                    <a:lnB w="12700" cap="flat" cmpd="sng" algn="ctr">
                      <a:solidFill>
                        <a:schemeClr val="tx1">
                          <a:lumMod val="50000"/>
                          <a:lumOff val="50000"/>
                        </a:schemeClr>
                      </a:solidFill>
                      <a:prstDash val="solid"/>
                    </a:lnB>
                    <a:solidFill>
                      <a:srgbClr val="F7F7F7"/>
                    </a:solidFill>
                  </a:tcPr>
                </a:tc>
                <a:extLst>
                  <a:ext uri="{0D108BD9-81ED-4DB2-BD59-A6C34878D82A}">
                    <a16:rowId xmlns:a16="http://schemas.microsoft.com/office/drawing/2014/main" val="3578052692"/>
                  </a:ext>
                </a:extLst>
              </a:tr>
            </a:tbl>
          </a:graphicData>
        </a:graphic>
      </p:graphicFrame>
    </p:spTree>
    <p:extLst>
      <p:ext uri="{BB962C8B-B14F-4D97-AF65-F5344CB8AC3E}">
        <p14:creationId xmlns:p14="http://schemas.microsoft.com/office/powerpoint/2010/main" val="1856842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B5702A-E7AF-78BD-94DB-CEC3AA630972}"/>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Background &amp; methods</a:t>
            </a:r>
            <a:endParaRPr lang="en-US" sz="4000">
              <a:solidFill>
                <a:srgbClr val="FFFFFF"/>
              </a:solidFill>
              <a:highlight>
                <a:srgbClr val="FFFF00"/>
              </a:highlight>
            </a:endParaRPr>
          </a:p>
        </p:txBody>
      </p:sp>
      <p:sp>
        <p:nvSpPr>
          <p:cNvPr id="3" name="Content Placeholder 2">
            <a:extLst>
              <a:ext uri="{FF2B5EF4-FFF2-40B4-BE49-F238E27FC236}">
                <a16:creationId xmlns:a16="http://schemas.microsoft.com/office/drawing/2014/main" id="{DB924823-6F20-D28C-34BE-C6BB1C0BD52C}"/>
              </a:ext>
            </a:extLst>
          </p:cNvPr>
          <p:cNvSpPr>
            <a:spLocks noGrp="1"/>
          </p:cNvSpPr>
          <p:nvPr>
            <p:ph idx="1"/>
          </p:nvPr>
        </p:nvSpPr>
        <p:spPr>
          <a:xfrm>
            <a:off x="4810259" y="649480"/>
            <a:ext cx="6555347" cy="5546047"/>
          </a:xfrm>
        </p:spPr>
        <p:txBody>
          <a:bodyPr anchor="ctr">
            <a:normAutofit fontScale="85000" lnSpcReduction="10000"/>
          </a:bodyPr>
          <a:lstStyle/>
          <a:p>
            <a:endParaRPr lang="en-US" sz="1900" dirty="0"/>
          </a:p>
          <a:p>
            <a:r>
              <a:rPr lang="en-US" sz="2400" dirty="0"/>
              <a:t>HUD requires all CoCs to conduct a point-in-time count of all individuals experiencing homelessness in their regions at least every other year during the last week in January. We conduct the PIT annually. </a:t>
            </a:r>
          </a:p>
          <a:p>
            <a:r>
              <a:rPr lang="en-US" sz="2400" dirty="0"/>
              <a:t>To be counted, we use HUD’s definition of homelessness which focuses on individuals in shelters, living in situations not meant for human habitation, and unsheltered. </a:t>
            </a:r>
          </a:p>
          <a:p>
            <a:r>
              <a:rPr lang="en-US" sz="2400" dirty="0"/>
              <a:t>The PIT was conducted on Friday 2/27/26 (and the ensuing 6 days) focusing on the night of 2/26/26.</a:t>
            </a:r>
          </a:p>
          <a:p>
            <a:pPr lvl="1"/>
            <a:r>
              <a:rPr lang="en-US" dirty="0"/>
              <a:t>HUD approved an extension due to an extreme weather event during the scheduled week.</a:t>
            </a:r>
          </a:p>
          <a:p>
            <a:r>
              <a:rPr lang="en-US" sz="2400" dirty="0"/>
              <a:t>The U of A School of Social Work coordinated the PIT for the fifth time this year.</a:t>
            </a:r>
          </a:p>
          <a:p>
            <a:pPr lvl="1"/>
            <a:r>
              <a:rPr lang="en-US" dirty="0"/>
              <a:t>Led by John Gallagher, associate professor</a:t>
            </a:r>
          </a:p>
          <a:p>
            <a:pPr lvl="1"/>
            <a:r>
              <a:rPr lang="en-US" dirty="0"/>
              <a:t>Assisted by social work students: Danny Trudo, Sydnie Babcock, and Hannah Davis</a:t>
            </a:r>
          </a:p>
          <a:p>
            <a:pPr lvl="1"/>
            <a:r>
              <a:rPr lang="en-US" dirty="0"/>
              <a:t>Worked closely with Quinn Emmett, Executive Director and Debbie Martin, HMIS Lead, of the NWA CoC.</a:t>
            </a:r>
          </a:p>
          <a:p>
            <a:endParaRPr lang="en-US" sz="1900" dirty="0"/>
          </a:p>
          <a:p>
            <a:endParaRPr lang="en-US" sz="1900" dirty="0"/>
          </a:p>
        </p:txBody>
      </p:sp>
    </p:spTree>
    <p:extLst>
      <p:ext uri="{BB962C8B-B14F-4D97-AF65-F5344CB8AC3E}">
        <p14:creationId xmlns:p14="http://schemas.microsoft.com/office/powerpoint/2010/main" val="2073844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D5538C6-51F9-B0FA-188D-A581CD7B8634}"/>
              </a:ext>
            </a:extLst>
          </p:cNvPr>
          <p:cNvSpPr>
            <a:spLocks noGrp="1"/>
          </p:cNvSpPr>
          <p:nvPr>
            <p:ph type="title"/>
          </p:nvPr>
        </p:nvSpPr>
        <p:spPr>
          <a:xfrm>
            <a:off x="838200" y="609600"/>
            <a:ext cx="3739341" cy="1330839"/>
          </a:xfrm>
        </p:spPr>
        <p:txBody>
          <a:bodyPr>
            <a:normAutofit/>
          </a:bodyPr>
          <a:lstStyle/>
          <a:p>
            <a:r>
              <a:rPr lang="en-US" sz="3700"/>
              <a:t>Identity and access to services</a:t>
            </a:r>
            <a:endParaRPr lang="en-US" sz="3700">
              <a:highlight>
                <a:srgbClr val="FFFF00"/>
              </a:highlight>
            </a:endParaRPr>
          </a:p>
        </p:txBody>
      </p:sp>
      <p:sp>
        <p:nvSpPr>
          <p:cNvPr id="3" name="Content Placeholder 2">
            <a:extLst>
              <a:ext uri="{FF2B5EF4-FFF2-40B4-BE49-F238E27FC236}">
                <a16:creationId xmlns:a16="http://schemas.microsoft.com/office/drawing/2014/main" id="{053EC9C8-CD2D-06DB-35B8-D077FD23138F}"/>
              </a:ext>
            </a:extLst>
          </p:cNvPr>
          <p:cNvSpPr>
            <a:spLocks noGrp="1"/>
          </p:cNvSpPr>
          <p:nvPr>
            <p:ph idx="1"/>
          </p:nvPr>
        </p:nvSpPr>
        <p:spPr>
          <a:xfrm>
            <a:off x="862366" y="2194102"/>
            <a:ext cx="3427001" cy="3908586"/>
          </a:xfrm>
        </p:spPr>
        <p:txBody>
          <a:bodyPr>
            <a:normAutofit/>
          </a:bodyPr>
          <a:lstStyle/>
          <a:p>
            <a:r>
              <a:rPr lang="en-US" sz="2000"/>
              <a:t>24% of respondents* indicated that one or more aspect(s) of their identity made it harder or easier to get services.</a:t>
            </a:r>
          </a:p>
          <a:p>
            <a:endParaRPr lang="en-US" sz="2000"/>
          </a:p>
        </p:txBody>
      </p:sp>
      <p:graphicFrame>
        <p:nvGraphicFramePr>
          <p:cNvPr id="4" name="Table 4">
            <a:extLst>
              <a:ext uri="{FF2B5EF4-FFF2-40B4-BE49-F238E27FC236}">
                <a16:creationId xmlns:a16="http://schemas.microsoft.com/office/drawing/2014/main" id="{27A735AA-17B1-1735-BA97-ADACCF47E40C}"/>
              </a:ext>
            </a:extLst>
          </p:cNvPr>
          <p:cNvGraphicFramePr>
            <a:graphicFrameLocks noGrp="1"/>
          </p:cNvGraphicFramePr>
          <p:nvPr>
            <p:extLst>
              <p:ext uri="{D42A27DB-BD31-4B8C-83A1-F6EECF244321}">
                <p14:modId xmlns:p14="http://schemas.microsoft.com/office/powerpoint/2010/main" val="669044960"/>
              </p:ext>
            </p:extLst>
          </p:nvPr>
        </p:nvGraphicFramePr>
        <p:xfrm>
          <a:off x="5445457" y="1078955"/>
          <a:ext cx="6155143" cy="4723833"/>
        </p:xfrm>
        <a:graphic>
          <a:graphicData uri="http://schemas.openxmlformats.org/drawingml/2006/table">
            <a:tbl>
              <a:tblPr firstRow="1" bandRow="1">
                <a:noFill/>
                <a:tableStyleId>{5C22544A-7EE6-4342-B048-85BDC9FD1C3A}</a:tableStyleId>
              </a:tblPr>
              <a:tblGrid>
                <a:gridCol w="1374298">
                  <a:extLst>
                    <a:ext uri="{9D8B030D-6E8A-4147-A177-3AD203B41FA5}">
                      <a16:colId xmlns:a16="http://schemas.microsoft.com/office/drawing/2014/main" val="852833647"/>
                    </a:ext>
                  </a:extLst>
                </a:gridCol>
                <a:gridCol w="1241653">
                  <a:extLst>
                    <a:ext uri="{9D8B030D-6E8A-4147-A177-3AD203B41FA5}">
                      <a16:colId xmlns:a16="http://schemas.microsoft.com/office/drawing/2014/main" val="3854629510"/>
                    </a:ext>
                  </a:extLst>
                </a:gridCol>
                <a:gridCol w="1620117">
                  <a:extLst>
                    <a:ext uri="{9D8B030D-6E8A-4147-A177-3AD203B41FA5}">
                      <a16:colId xmlns:a16="http://schemas.microsoft.com/office/drawing/2014/main" val="2071379320"/>
                    </a:ext>
                  </a:extLst>
                </a:gridCol>
                <a:gridCol w="1919075">
                  <a:extLst>
                    <a:ext uri="{9D8B030D-6E8A-4147-A177-3AD203B41FA5}">
                      <a16:colId xmlns:a16="http://schemas.microsoft.com/office/drawing/2014/main" val="2309502932"/>
                    </a:ext>
                  </a:extLst>
                </a:gridCol>
              </a:tblGrid>
              <a:tr h="981327">
                <a:tc>
                  <a:txBody>
                    <a:bodyPr/>
                    <a:lstStyle/>
                    <a:p>
                      <a:endParaRPr lang="en-US" sz="1500" b="1" cap="all" spc="60">
                        <a:solidFill>
                          <a:schemeClr val="tx1"/>
                        </a:solidFill>
                      </a:endParaRPr>
                    </a:p>
                  </a:txBody>
                  <a:tcPr marL="89640" marR="89640" marT="116825" marB="116825" anchor="b">
                    <a:lnL w="12700" cmpd="sng">
                      <a:noFill/>
                    </a:lnL>
                    <a:lnR w="12700" cmpd="sng">
                      <a:noFill/>
                    </a:lnR>
                    <a:lnT w="12700" cmpd="sng">
                      <a:noFill/>
                    </a:lnT>
                    <a:lnB w="38100" cmpd="sng">
                      <a:noFill/>
                    </a:lnB>
                    <a:noFill/>
                  </a:tcPr>
                </a:tc>
                <a:tc>
                  <a:txBody>
                    <a:bodyPr/>
                    <a:lstStyle/>
                    <a:p>
                      <a:pPr algn="ctr"/>
                      <a:r>
                        <a:rPr lang="en-US" sz="1500" b="1" cap="all" spc="60">
                          <a:solidFill>
                            <a:schemeClr val="tx1"/>
                          </a:solidFill>
                        </a:rPr>
                        <a:t>Number</a:t>
                      </a:r>
                    </a:p>
                  </a:txBody>
                  <a:tcPr marL="89640" marR="89640" marT="116825" marB="116825" anchor="b">
                    <a:lnL w="12700" cmpd="sng">
                      <a:noFill/>
                    </a:lnL>
                    <a:lnR w="12700" cmpd="sng">
                      <a:noFill/>
                    </a:lnR>
                    <a:lnT w="12700" cmpd="sng">
                      <a:noFill/>
                    </a:lnT>
                    <a:lnB w="38100" cmpd="sng">
                      <a:noFill/>
                    </a:lnB>
                    <a:noFill/>
                  </a:tcPr>
                </a:tc>
                <a:tc>
                  <a:txBody>
                    <a:bodyPr/>
                    <a:lstStyle/>
                    <a:p>
                      <a:pPr algn="ctr"/>
                      <a:r>
                        <a:rPr lang="en-US" sz="1500" b="1" cap="all" spc="60">
                          <a:solidFill>
                            <a:schemeClr val="tx1"/>
                          </a:solidFill>
                        </a:rPr>
                        <a:t>Positive respondents</a:t>
                      </a:r>
                    </a:p>
                  </a:txBody>
                  <a:tcPr marL="89640" marR="89640" marT="116825" marB="116825" anchor="b">
                    <a:lnL w="12700" cmpd="sng">
                      <a:noFill/>
                    </a:lnL>
                    <a:lnR w="12700" cmpd="sng">
                      <a:noFill/>
                    </a:lnR>
                    <a:lnT w="12700" cmpd="sng">
                      <a:noFill/>
                    </a:lnT>
                    <a:lnB w="38100" cmpd="sng">
                      <a:noFill/>
                    </a:lnB>
                    <a:noFill/>
                  </a:tcPr>
                </a:tc>
                <a:tc>
                  <a:txBody>
                    <a:bodyPr/>
                    <a:lstStyle/>
                    <a:p>
                      <a:pPr algn="ctr"/>
                      <a:r>
                        <a:rPr lang="en-US" sz="1500" b="1" cap="all" spc="60">
                          <a:solidFill>
                            <a:schemeClr val="tx1"/>
                          </a:solidFill>
                        </a:rPr>
                        <a:t>All respondents</a:t>
                      </a:r>
                    </a:p>
                  </a:txBody>
                  <a:tcPr marL="89640" marR="89640" marT="116825" marB="116825" anchor="b">
                    <a:lnL w="12700" cmpd="sng">
                      <a:noFill/>
                    </a:lnL>
                    <a:lnR w="12700" cmpd="sng">
                      <a:noFill/>
                    </a:lnR>
                    <a:lnT w="12700" cmpd="sng">
                      <a:noFill/>
                    </a:lnT>
                    <a:lnB w="38100" cmpd="sng">
                      <a:noFill/>
                    </a:lnB>
                    <a:noFill/>
                  </a:tcPr>
                </a:tc>
                <a:extLst>
                  <a:ext uri="{0D108BD9-81ED-4DB2-BD59-A6C34878D82A}">
                    <a16:rowId xmlns:a16="http://schemas.microsoft.com/office/drawing/2014/main" val="1497841642"/>
                  </a:ext>
                </a:extLst>
              </a:tr>
              <a:tr h="831439">
                <a:tc>
                  <a:txBody>
                    <a:bodyPr/>
                    <a:lstStyle/>
                    <a:p>
                      <a:r>
                        <a:rPr lang="en-US" sz="2000" cap="none" spc="0">
                          <a:solidFill>
                            <a:schemeClr val="tx1"/>
                          </a:solidFill>
                        </a:rPr>
                        <a:t>Criminal record</a:t>
                      </a:r>
                    </a:p>
                  </a:txBody>
                  <a:tcPr marL="89640" marR="89640" marT="44820" marB="116825">
                    <a:lnL w="12700" cap="flat" cmpd="sng" algn="ctr">
                      <a:noFill/>
                      <a:prstDash val="solid"/>
                    </a:lnL>
                    <a:lnR w="12700" cmpd="sng">
                      <a:noFill/>
                      <a:prstDash val="solid"/>
                    </a:lnR>
                    <a:lnT w="38100" cmpd="sng">
                      <a:noFill/>
                    </a:lnT>
                    <a:lnB w="12700" cmpd="sng">
                      <a:noFill/>
                      <a:prstDash val="solid"/>
                    </a:lnB>
                    <a:noFill/>
                  </a:tcPr>
                </a:tc>
                <a:tc>
                  <a:txBody>
                    <a:bodyPr/>
                    <a:lstStyle/>
                    <a:p>
                      <a:pPr algn="ctr"/>
                      <a:r>
                        <a:rPr lang="en-US" sz="2000" cap="none" spc="0">
                          <a:solidFill>
                            <a:schemeClr val="tx1"/>
                          </a:solidFill>
                        </a:rPr>
                        <a:t>29</a:t>
                      </a:r>
                    </a:p>
                  </a:txBody>
                  <a:tcPr marL="89640" marR="89640" marT="44820" marB="116825">
                    <a:lnL w="12700" cmpd="sng">
                      <a:noFill/>
                      <a:prstDash val="solid"/>
                    </a:lnL>
                    <a:lnR w="12700" cmpd="sng">
                      <a:noFill/>
                      <a:prstDash val="solid"/>
                    </a:lnR>
                    <a:lnT w="38100" cmpd="sng">
                      <a:noFill/>
                    </a:lnT>
                    <a:lnB w="12700" cmpd="sng">
                      <a:noFill/>
                      <a:prstDash val="solid"/>
                    </a:lnB>
                    <a:noFill/>
                  </a:tcPr>
                </a:tc>
                <a:tc>
                  <a:txBody>
                    <a:bodyPr/>
                    <a:lstStyle/>
                    <a:p>
                      <a:pPr algn="ctr"/>
                      <a:r>
                        <a:rPr lang="en-US" sz="2000" cap="none" spc="0">
                          <a:solidFill>
                            <a:schemeClr val="tx1"/>
                          </a:solidFill>
                        </a:rPr>
                        <a:t>39%</a:t>
                      </a:r>
                    </a:p>
                  </a:txBody>
                  <a:tcPr marL="89640" marR="89640" marT="44820" marB="116825">
                    <a:lnL w="12700" cmpd="sng">
                      <a:noFill/>
                      <a:prstDash val="solid"/>
                    </a:lnL>
                    <a:lnR w="12700" cmpd="sng">
                      <a:noFill/>
                      <a:prstDash val="solid"/>
                    </a:lnR>
                    <a:lnT w="38100" cmpd="sng">
                      <a:noFill/>
                    </a:lnT>
                    <a:lnB w="12700" cmpd="sng">
                      <a:noFill/>
                      <a:prstDash val="solid"/>
                    </a:lnB>
                    <a:noFill/>
                  </a:tcPr>
                </a:tc>
                <a:tc>
                  <a:txBody>
                    <a:bodyPr/>
                    <a:lstStyle/>
                    <a:p>
                      <a:pPr algn="ctr"/>
                      <a:r>
                        <a:rPr lang="en-US" sz="2000" cap="none" spc="0">
                          <a:solidFill>
                            <a:schemeClr val="tx1"/>
                          </a:solidFill>
                        </a:rPr>
                        <a:t>7%</a:t>
                      </a:r>
                    </a:p>
                  </a:txBody>
                  <a:tcPr marL="89640" marR="89640" marT="44820" marB="116825">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2035469614"/>
                  </a:ext>
                </a:extLst>
              </a:tr>
              <a:tr h="519907">
                <a:tc>
                  <a:txBody>
                    <a:bodyPr/>
                    <a:lstStyle/>
                    <a:p>
                      <a:r>
                        <a:rPr lang="en-US" sz="2000" cap="none" spc="0">
                          <a:solidFill>
                            <a:schemeClr val="tx1"/>
                          </a:solidFill>
                        </a:rPr>
                        <a:t>Disability</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2000" cap="none" spc="0">
                          <a:solidFill>
                            <a:schemeClr val="tx1"/>
                          </a:solidFill>
                        </a:rPr>
                        <a:t>23</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2000" cap="none" spc="0">
                          <a:solidFill>
                            <a:schemeClr val="tx1"/>
                          </a:solidFill>
                        </a:rPr>
                        <a:t>31%</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2000" cap="none" spc="0">
                          <a:solidFill>
                            <a:schemeClr val="tx1"/>
                          </a:solidFill>
                        </a:rPr>
                        <a:t>5%</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1290754622"/>
                  </a:ext>
                </a:extLst>
              </a:tr>
              <a:tr h="831439">
                <a:tc>
                  <a:txBody>
                    <a:bodyPr/>
                    <a:lstStyle/>
                    <a:p>
                      <a:r>
                        <a:rPr lang="en-US" sz="2000" cap="none" spc="0">
                          <a:solidFill>
                            <a:schemeClr val="tx1"/>
                          </a:solidFill>
                        </a:rPr>
                        <a:t>Race or ethnicity</a:t>
                      </a:r>
                    </a:p>
                  </a:txBody>
                  <a:tcPr marL="89640" marR="89640" marT="44820" marB="116825">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ctr"/>
                      <a:r>
                        <a:rPr lang="en-US" sz="2000" cap="none" spc="0">
                          <a:solidFill>
                            <a:schemeClr val="tx1"/>
                          </a:solidFill>
                        </a:rPr>
                        <a:t>12</a:t>
                      </a:r>
                    </a:p>
                  </a:txBody>
                  <a:tcPr marL="89640" marR="89640" marT="44820" marB="116825">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000" cap="none" spc="0">
                          <a:solidFill>
                            <a:schemeClr val="tx1"/>
                          </a:solidFill>
                        </a:rPr>
                        <a:t>16%</a:t>
                      </a:r>
                    </a:p>
                  </a:txBody>
                  <a:tcPr marL="89640" marR="89640" marT="44820" marB="116825">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000" cap="none" spc="0">
                          <a:solidFill>
                            <a:schemeClr val="tx1"/>
                          </a:solidFill>
                        </a:rPr>
                        <a:t>3%</a:t>
                      </a:r>
                    </a:p>
                  </a:txBody>
                  <a:tcPr marL="89640" marR="89640" marT="44820" marB="116825">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160994780"/>
                  </a:ext>
                </a:extLst>
              </a:tr>
              <a:tr h="519907">
                <a:tc>
                  <a:txBody>
                    <a:bodyPr/>
                    <a:lstStyle/>
                    <a:p>
                      <a:r>
                        <a:rPr lang="en-US" sz="2000" cap="none" spc="0">
                          <a:solidFill>
                            <a:schemeClr val="tx1"/>
                          </a:solidFill>
                        </a:rPr>
                        <a:t>Age</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2000" cap="none" spc="0">
                          <a:solidFill>
                            <a:schemeClr val="tx1"/>
                          </a:solidFill>
                        </a:rPr>
                        <a:t>10</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2000" cap="none" spc="0">
                          <a:solidFill>
                            <a:schemeClr val="tx1"/>
                          </a:solidFill>
                        </a:rPr>
                        <a:t>14%</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2000" cap="none" spc="0">
                          <a:solidFill>
                            <a:schemeClr val="tx1"/>
                          </a:solidFill>
                        </a:rPr>
                        <a:t>2%</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4062494033"/>
                  </a:ext>
                </a:extLst>
              </a:tr>
              <a:tr h="519907">
                <a:tc>
                  <a:txBody>
                    <a:bodyPr/>
                    <a:lstStyle/>
                    <a:p>
                      <a:r>
                        <a:rPr lang="en-US" sz="2000" cap="none" spc="0">
                          <a:solidFill>
                            <a:schemeClr val="tx1"/>
                          </a:solidFill>
                        </a:rPr>
                        <a:t>Gender</a:t>
                      </a:r>
                    </a:p>
                  </a:txBody>
                  <a:tcPr marL="89640" marR="89640" marT="44820" marB="116825">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gn="ctr"/>
                      <a:r>
                        <a:rPr lang="en-US" sz="2000" cap="none" spc="0">
                          <a:solidFill>
                            <a:schemeClr val="tx1"/>
                          </a:solidFill>
                        </a:rPr>
                        <a:t>8</a:t>
                      </a:r>
                    </a:p>
                  </a:txBody>
                  <a:tcPr marL="89640" marR="89640" marT="44820" marB="116825">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000" cap="none" spc="0">
                          <a:solidFill>
                            <a:schemeClr val="tx1"/>
                          </a:solidFill>
                        </a:rPr>
                        <a:t>11%</a:t>
                      </a:r>
                    </a:p>
                  </a:txBody>
                  <a:tcPr marL="89640" marR="89640" marT="44820" marB="116825">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000" cap="none" spc="0">
                          <a:solidFill>
                            <a:schemeClr val="tx1"/>
                          </a:solidFill>
                        </a:rPr>
                        <a:t>2%</a:t>
                      </a:r>
                    </a:p>
                  </a:txBody>
                  <a:tcPr marL="89640" marR="89640" marT="44820" marB="116825">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947510980"/>
                  </a:ext>
                </a:extLst>
              </a:tr>
              <a:tr h="519907">
                <a:tc>
                  <a:txBody>
                    <a:bodyPr/>
                    <a:lstStyle/>
                    <a:p>
                      <a:r>
                        <a:rPr lang="en-US" sz="2000" cap="none" spc="0">
                          <a:solidFill>
                            <a:schemeClr val="tx1"/>
                          </a:solidFill>
                        </a:rPr>
                        <a:t>Other</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2000" cap="none" spc="0">
                          <a:solidFill>
                            <a:schemeClr val="tx1"/>
                          </a:solidFill>
                        </a:rPr>
                        <a:t>30</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2000" cap="none" spc="0">
                          <a:solidFill>
                            <a:schemeClr val="tx1"/>
                          </a:solidFill>
                        </a:rPr>
                        <a:t>40%</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en-US" sz="2000" cap="none" spc="0">
                          <a:solidFill>
                            <a:schemeClr val="tx1"/>
                          </a:solidFill>
                        </a:rPr>
                        <a:t>7%</a:t>
                      </a:r>
                    </a:p>
                  </a:txBody>
                  <a:tcPr marL="89640" marR="89640" marT="44820" marB="116825">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1282847083"/>
                  </a:ext>
                </a:extLst>
              </a:tr>
            </a:tbl>
          </a:graphicData>
        </a:graphic>
      </p:graphicFrame>
    </p:spTree>
    <p:extLst>
      <p:ext uri="{BB962C8B-B14F-4D97-AF65-F5344CB8AC3E}">
        <p14:creationId xmlns:p14="http://schemas.microsoft.com/office/powerpoint/2010/main" val="3122085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02721-D181-078C-9A35-699036502D7B}"/>
              </a:ext>
            </a:extLst>
          </p:cNvPr>
          <p:cNvSpPr>
            <a:spLocks noGrp="1"/>
          </p:cNvSpPr>
          <p:nvPr>
            <p:ph type="title"/>
          </p:nvPr>
        </p:nvSpPr>
        <p:spPr/>
        <p:txBody>
          <a:bodyPr/>
          <a:lstStyle/>
          <a:p>
            <a:r>
              <a:rPr lang="en-US" dirty="0"/>
              <a:t>Reports from school districts and charters</a:t>
            </a:r>
          </a:p>
        </p:txBody>
      </p:sp>
      <p:sp>
        <p:nvSpPr>
          <p:cNvPr id="3" name="Content Placeholder 2">
            <a:extLst>
              <a:ext uri="{FF2B5EF4-FFF2-40B4-BE49-F238E27FC236}">
                <a16:creationId xmlns:a16="http://schemas.microsoft.com/office/drawing/2014/main" id="{8E24F89D-704A-445D-1080-015745A20F54}"/>
              </a:ext>
            </a:extLst>
          </p:cNvPr>
          <p:cNvSpPr>
            <a:spLocks noGrp="1"/>
          </p:cNvSpPr>
          <p:nvPr>
            <p:ph idx="1"/>
          </p:nvPr>
        </p:nvSpPr>
        <p:spPr>
          <a:xfrm>
            <a:off x="838200" y="1825625"/>
            <a:ext cx="10515600" cy="1809115"/>
          </a:xfrm>
        </p:spPr>
        <p:txBody>
          <a:bodyPr/>
          <a:lstStyle/>
          <a:p>
            <a:r>
              <a:rPr lang="en-US" dirty="0"/>
              <a:t>Districts/charters are required to track students experiencing homelessness, using a more liberal definition. </a:t>
            </a:r>
          </a:p>
          <a:p>
            <a:r>
              <a:rPr lang="en-US" dirty="0"/>
              <a:t>Each year, we request data from all districts/charters in the 4 NWA counties.  This year, we received data from the following entities.</a:t>
            </a:r>
          </a:p>
          <a:p>
            <a:pPr marL="0" indent="0">
              <a:buNone/>
            </a:pPr>
            <a:endParaRPr lang="en-US" dirty="0"/>
          </a:p>
        </p:txBody>
      </p:sp>
      <p:sp>
        <p:nvSpPr>
          <p:cNvPr id="5" name="TextBox 4">
            <a:extLst>
              <a:ext uri="{FF2B5EF4-FFF2-40B4-BE49-F238E27FC236}">
                <a16:creationId xmlns:a16="http://schemas.microsoft.com/office/drawing/2014/main" id="{FAC14898-B2A2-F5A4-A28A-86C7E887FC5F}"/>
              </a:ext>
            </a:extLst>
          </p:cNvPr>
          <p:cNvSpPr txBox="1"/>
          <p:nvPr/>
        </p:nvSpPr>
        <p:spPr>
          <a:xfrm>
            <a:off x="838200" y="3863340"/>
            <a:ext cx="2579370" cy="2308324"/>
          </a:xfrm>
          <a:prstGeom prst="rect">
            <a:avLst/>
          </a:prstGeom>
          <a:noFill/>
        </p:spPr>
        <p:txBody>
          <a:bodyPr wrap="square" rtlCol="0">
            <a:spAutoFit/>
          </a:bodyPr>
          <a:lstStyle/>
          <a:p>
            <a:pPr marL="285750" indent="-285750">
              <a:buFont typeface="Arial" panose="020B0604020202020204" pitchFamily="34" charset="0"/>
              <a:buChar char="•"/>
            </a:pPr>
            <a:r>
              <a:rPr lang="en-US" sz="2400" dirty="0"/>
              <a:t>Bentonville</a:t>
            </a:r>
          </a:p>
          <a:p>
            <a:pPr marL="285750" indent="-285750">
              <a:buFont typeface="Arial" panose="020B0604020202020204" pitchFamily="34" charset="0"/>
              <a:buChar char="•"/>
            </a:pPr>
            <a:r>
              <a:rPr lang="en-US" sz="2400" dirty="0"/>
              <a:t>Berryville</a:t>
            </a:r>
          </a:p>
          <a:p>
            <a:pPr marL="285750" indent="-285750">
              <a:buFont typeface="Arial" panose="020B0604020202020204" pitchFamily="34" charset="0"/>
              <a:buChar char="•"/>
            </a:pPr>
            <a:r>
              <a:rPr lang="en-US" sz="2400" dirty="0"/>
              <a:t>Decatur</a:t>
            </a:r>
          </a:p>
          <a:p>
            <a:pPr marL="285750" indent="-285750">
              <a:buFont typeface="Arial" panose="020B0604020202020204" pitchFamily="34" charset="0"/>
              <a:buChar char="•"/>
            </a:pPr>
            <a:r>
              <a:rPr lang="en-US" sz="2400" dirty="0"/>
              <a:t>Elkins</a:t>
            </a:r>
          </a:p>
          <a:p>
            <a:pPr marL="285750" indent="-285750">
              <a:buFont typeface="Arial" panose="020B0604020202020204" pitchFamily="34" charset="0"/>
              <a:buChar char="•"/>
            </a:pPr>
            <a:r>
              <a:rPr lang="en-US" sz="2400" dirty="0"/>
              <a:t>Eureka Springs</a:t>
            </a:r>
          </a:p>
          <a:p>
            <a:pPr marL="285750" indent="-285750">
              <a:buFont typeface="Arial" panose="020B0604020202020204" pitchFamily="34" charset="0"/>
              <a:buChar char="•"/>
            </a:pPr>
            <a:r>
              <a:rPr lang="en-US" sz="2400" dirty="0"/>
              <a:t>Farmington</a:t>
            </a:r>
          </a:p>
        </p:txBody>
      </p:sp>
      <p:sp>
        <p:nvSpPr>
          <p:cNvPr id="7" name="TextBox 6">
            <a:extLst>
              <a:ext uri="{FF2B5EF4-FFF2-40B4-BE49-F238E27FC236}">
                <a16:creationId xmlns:a16="http://schemas.microsoft.com/office/drawing/2014/main" id="{F6CE4385-D528-B48F-82DA-B7BE525BF3A3}"/>
              </a:ext>
            </a:extLst>
          </p:cNvPr>
          <p:cNvSpPr txBox="1"/>
          <p:nvPr/>
        </p:nvSpPr>
        <p:spPr>
          <a:xfrm>
            <a:off x="7905750" y="3863340"/>
            <a:ext cx="2579370" cy="1569660"/>
          </a:xfrm>
          <a:prstGeom prst="rect">
            <a:avLst/>
          </a:prstGeom>
          <a:noFill/>
        </p:spPr>
        <p:txBody>
          <a:bodyPr wrap="square" rtlCol="0">
            <a:spAutoFit/>
          </a:bodyPr>
          <a:lstStyle/>
          <a:p>
            <a:pPr marL="285750" indent="-285750">
              <a:buFont typeface="Arial" panose="020B0604020202020204" pitchFamily="34" charset="0"/>
              <a:buChar char="•"/>
            </a:pPr>
            <a:r>
              <a:rPr lang="en-US" sz="2400" dirty="0"/>
              <a:t>Pea Ridge</a:t>
            </a:r>
          </a:p>
          <a:p>
            <a:pPr marL="285750" indent="-285750">
              <a:buFont typeface="Arial" panose="020B0604020202020204" pitchFamily="34" charset="0"/>
              <a:buChar char="•"/>
            </a:pPr>
            <a:r>
              <a:rPr lang="en-US" sz="2400" dirty="0"/>
              <a:t>Rogers</a:t>
            </a:r>
          </a:p>
          <a:p>
            <a:pPr marL="285750" indent="-285750">
              <a:buFont typeface="Arial" panose="020B0604020202020204" pitchFamily="34" charset="0"/>
              <a:buChar char="•"/>
            </a:pPr>
            <a:r>
              <a:rPr lang="en-US" sz="2400" dirty="0"/>
              <a:t>Springdale</a:t>
            </a:r>
          </a:p>
          <a:p>
            <a:pPr marL="285750" indent="-285750">
              <a:buFont typeface="Arial" panose="020B0604020202020204" pitchFamily="34" charset="0"/>
              <a:buChar char="•"/>
            </a:pPr>
            <a:r>
              <a:rPr lang="en-US" sz="2400" dirty="0"/>
              <a:t>West Fork</a:t>
            </a:r>
          </a:p>
        </p:txBody>
      </p:sp>
      <p:sp>
        <p:nvSpPr>
          <p:cNvPr id="8" name="TextBox 7">
            <a:extLst>
              <a:ext uri="{FF2B5EF4-FFF2-40B4-BE49-F238E27FC236}">
                <a16:creationId xmlns:a16="http://schemas.microsoft.com/office/drawing/2014/main" id="{D45D15B3-5173-7077-6544-745F67033C5B}"/>
              </a:ext>
            </a:extLst>
          </p:cNvPr>
          <p:cNvSpPr txBox="1"/>
          <p:nvPr/>
        </p:nvSpPr>
        <p:spPr>
          <a:xfrm>
            <a:off x="4286251" y="3863340"/>
            <a:ext cx="2579370" cy="2308324"/>
          </a:xfrm>
          <a:prstGeom prst="rect">
            <a:avLst/>
          </a:prstGeom>
          <a:noFill/>
        </p:spPr>
        <p:txBody>
          <a:bodyPr wrap="square" rtlCol="0">
            <a:spAutoFit/>
          </a:bodyPr>
          <a:lstStyle/>
          <a:p>
            <a:pPr marL="285750" indent="-285750">
              <a:buFont typeface="Arial" panose="020B0604020202020204" pitchFamily="34" charset="0"/>
              <a:buChar char="•"/>
            </a:pPr>
            <a:r>
              <a:rPr lang="en-US" sz="2400" dirty="0"/>
              <a:t>Fayetteville</a:t>
            </a:r>
          </a:p>
          <a:p>
            <a:pPr marL="285750" indent="-285750">
              <a:buFont typeface="Arial" panose="020B0604020202020204" pitchFamily="34" charset="0"/>
              <a:buChar char="•"/>
            </a:pPr>
            <a:r>
              <a:rPr lang="en-US" sz="2400" dirty="0"/>
              <a:t>Gentry</a:t>
            </a:r>
          </a:p>
          <a:p>
            <a:pPr marL="285750" indent="-285750">
              <a:buFont typeface="Arial" panose="020B0604020202020204" pitchFamily="34" charset="0"/>
              <a:buChar char="•"/>
            </a:pPr>
            <a:r>
              <a:rPr lang="en-US" sz="2400" dirty="0"/>
              <a:t>Gravette</a:t>
            </a:r>
          </a:p>
          <a:p>
            <a:pPr marL="285750" indent="-285750">
              <a:buFont typeface="Arial" panose="020B0604020202020204" pitchFamily="34" charset="0"/>
              <a:buChar char="•"/>
            </a:pPr>
            <a:r>
              <a:rPr lang="en-US" sz="2400" dirty="0"/>
              <a:t>Green Forest</a:t>
            </a:r>
          </a:p>
          <a:p>
            <a:pPr marL="285750" indent="-285750">
              <a:buFont typeface="Arial" panose="020B0604020202020204" pitchFamily="34" charset="0"/>
              <a:buChar char="•"/>
            </a:pPr>
            <a:r>
              <a:rPr lang="en-US" sz="2400" dirty="0"/>
              <a:t>Greenland</a:t>
            </a:r>
          </a:p>
          <a:p>
            <a:pPr marL="285750" indent="-285750">
              <a:buFont typeface="Arial" panose="020B0604020202020204" pitchFamily="34" charset="0"/>
              <a:buChar char="•"/>
            </a:pPr>
            <a:r>
              <a:rPr lang="en-US" sz="2400" dirty="0"/>
              <a:t>Huntsville</a:t>
            </a:r>
          </a:p>
        </p:txBody>
      </p:sp>
    </p:spTree>
    <p:extLst>
      <p:ext uri="{BB962C8B-B14F-4D97-AF65-F5344CB8AC3E}">
        <p14:creationId xmlns:p14="http://schemas.microsoft.com/office/powerpoint/2010/main" val="3968052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0E7AFD7-FA2F-A501-D107-466733DBF701}"/>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School district data: By grade and status</a:t>
            </a:r>
          </a:p>
        </p:txBody>
      </p:sp>
      <p:graphicFrame>
        <p:nvGraphicFramePr>
          <p:cNvPr id="7" name="Content Placeholder 6">
            <a:extLst>
              <a:ext uri="{FF2B5EF4-FFF2-40B4-BE49-F238E27FC236}">
                <a16:creationId xmlns:a16="http://schemas.microsoft.com/office/drawing/2014/main" id="{E345236B-E439-D915-8703-47557274D263}"/>
              </a:ext>
            </a:extLst>
          </p:cNvPr>
          <p:cNvGraphicFramePr>
            <a:graphicFrameLocks noGrp="1"/>
          </p:cNvGraphicFramePr>
          <p:nvPr>
            <p:ph idx="1"/>
            <p:extLst>
              <p:ext uri="{D42A27DB-BD31-4B8C-83A1-F6EECF244321}">
                <p14:modId xmlns:p14="http://schemas.microsoft.com/office/powerpoint/2010/main" val="1640079527"/>
              </p:ext>
            </p:extLst>
          </p:nvPr>
        </p:nvGraphicFramePr>
        <p:xfrm>
          <a:off x="940426" y="2112579"/>
          <a:ext cx="10335091" cy="4192818"/>
        </p:xfrm>
        <a:graphic>
          <a:graphicData uri="http://schemas.openxmlformats.org/drawingml/2006/table">
            <a:tbl>
              <a:tblPr firstRow="1" firstCol="1" bandRow="1">
                <a:tableStyleId>{5C22544A-7EE6-4342-B048-85BDC9FD1C3A}</a:tableStyleId>
              </a:tblPr>
              <a:tblGrid>
                <a:gridCol w="1620581">
                  <a:extLst>
                    <a:ext uri="{9D8B030D-6E8A-4147-A177-3AD203B41FA5}">
                      <a16:colId xmlns:a16="http://schemas.microsoft.com/office/drawing/2014/main" val="1759151694"/>
                    </a:ext>
                  </a:extLst>
                </a:gridCol>
                <a:gridCol w="1347744">
                  <a:extLst>
                    <a:ext uri="{9D8B030D-6E8A-4147-A177-3AD203B41FA5}">
                      <a16:colId xmlns:a16="http://schemas.microsoft.com/office/drawing/2014/main" val="2013805700"/>
                    </a:ext>
                  </a:extLst>
                </a:gridCol>
                <a:gridCol w="1522467">
                  <a:extLst>
                    <a:ext uri="{9D8B030D-6E8A-4147-A177-3AD203B41FA5}">
                      <a16:colId xmlns:a16="http://schemas.microsoft.com/office/drawing/2014/main" val="437372453"/>
                    </a:ext>
                  </a:extLst>
                </a:gridCol>
                <a:gridCol w="1923454">
                  <a:extLst>
                    <a:ext uri="{9D8B030D-6E8A-4147-A177-3AD203B41FA5}">
                      <a16:colId xmlns:a16="http://schemas.microsoft.com/office/drawing/2014/main" val="12276732"/>
                    </a:ext>
                  </a:extLst>
                </a:gridCol>
                <a:gridCol w="1060405">
                  <a:extLst>
                    <a:ext uri="{9D8B030D-6E8A-4147-A177-3AD203B41FA5}">
                      <a16:colId xmlns:a16="http://schemas.microsoft.com/office/drawing/2014/main" val="3186118935"/>
                    </a:ext>
                  </a:extLst>
                </a:gridCol>
                <a:gridCol w="1551855">
                  <a:extLst>
                    <a:ext uri="{9D8B030D-6E8A-4147-A177-3AD203B41FA5}">
                      <a16:colId xmlns:a16="http://schemas.microsoft.com/office/drawing/2014/main" val="3631407647"/>
                    </a:ext>
                  </a:extLst>
                </a:gridCol>
                <a:gridCol w="1308585">
                  <a:extLst>
                    <a:ext uri="{9D8B030D-6E8A-4147-A177-3AD203B41FA5}">
                      <a16:colId xmlns:a16="http://schemas.microsoft.com/office/drawing/2014/main" val="3754002336"/>
                    </a:ext>
                  </a:extLst>
                </a:gridCol>
              </a:tblGrid>
              <a:tr h="229653">
                <a:tc>
                  <a:txBody>
                    <a:bodyPr/>
                    <a:lstStyle/>
                    <a:p>
                      <a:pPr marL="0" marR="0" algn="ctr">
                        <a:lnSpc>
                          <a:spcPct val="107000"/>
                        </a:lnSpc>
                        <a:spcBef>
                          <a:spcPts val="0"/>
                        </a:spcBef>
                        <a:spcAft>
                          <a:spcPts val="0"/>
                        </a:spcAft>
                      </a:pPr>
                      <a:r>
                        <a:rPr lang="en-US" sz="1300">
                          <a:effectLst/>
                          <a:latin typeface="+mn-lt"/>
                        </a:rPr>
                        <a:t> </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Shelters</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Doubled-up</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Unaccompanied</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Hotel</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Unsheltered</a:t>
                      </a:r>
                      <a:endParaRPr lang="en-US" sz="1300">
                        <a:effectLst/>
                        <a:latin typeface="+mn-lt"/>
                        <a:ea typeface="Calibri" panose="020F0502020204030204" pitchFamily="34" charset="0"/>
                      </a:endParaRPr>
                    </a:p>
                  </a:txBody>
                  <a:tcPr marL="56549" marR="56549" marT="0" marB="0"/>
                </a:tc>
                <a:tc>
                  <a:txBody>
                    <a:bodyPr/>
                    <a:lstStyle/>
                    <a:p>
                      <a:pPr marL="0" marR="0" algn="ctr">
                        <a:lnSpc>
                          <a:spcPct val="107000"/>
                        </a:lnSpc>
                        <a:spcBef>
                          <a:spcPts val="0"/>
                        </a:spcBef>
                        <a:spcAft>
                          <a:spcPts val="0"/>
                        </a:spcAft>
                      </a:pPr>
                      <a:r>
                        <a:rPr lang="en-US" sz="1300">
                          <a:effectLst/>
                          <a:latin typeface="+mn-lt"/>
                        </a:rPr>
                        <a:t>Total</a:t>
                      </a:r>
                      <a:endParaRPr lang="en-US" sz="1300">
                        <a:effectLst/>
                        <a:latin typeface="+mn-lt"/>
                        <a:ea typeface="Calibri" panose="020F0502020204030204" pitchFamily="34" charset="0"/>
                      </a:endParaRPr>
                    </a:p>
                  </a:txBody>
                  <a:tcPr marL="56549" marR="56549" marT="0" marB="0"/>
                </a:tc>
                <a:extLst>
                  <a:ext uri="{0D108BD9-81ED-4DB2-BD59-A6C34878D82A}">
                    <a16:rowId xmlns:a16="http://schemas.microsoft.com/office/drawing/2014/main" val="818673114"/>
                  </a:ext>
                </a:extLst>
              </a:tr>
              <a:tr h="264211">
                <a:tc>
                  <a:txBody>
                    <a:bodyPr/>
                    <a:lstStyle/>
                    <a:p>
                      <a:pPr marL="0" marR="0" algn="ctr">
                        <a:lnSpc>
                          <a:spcPct val="107000"/>
                        </a:lnSpc>
                        <a:spcBef>
                          <a:spcPts val="0"/>
                        </a:spcBef>
                        <a:spcAft>
                          <a:spcPts val="0"/>
                        </a:spcAft>
                      </a:pPr>
                      <a:r>
                        <a:rPr lang="en-US" sz="1300">
                          <a:effectLst/>
                          <a:latin typeface="+mn-lt"/>
                        </a:rPr>
                        <a:t>Kindergarten</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232</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5</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261</a:t>
                      </a:r>
                    </a:p>
                  </a:txBody>
                  <a:tcPr marL="7854" marR="7854" marT="7854" marB="0" anchor="b"/>
                </a:tc>
                <a:extLst>
                  <a:ext uri="{0D108BD9-81ED-4DB2-BD59-A6C34878D82A}">
                    <a16:rowId xmlns:a16="http://schemas.microsoft.com/office/drawing/2014/main" val="4220833543"/>
                  </a:ext>
                </a:extLst>
              </a:tr>
              <a:tr h="264211">
                <a:tc>
                  <a:txBody>
                    <a:bodyPr/>
                    <a:lstStyle/>
                    <a:p>
                      <a:pPr marL="0" marR="0" algn="ctr">
                        <a:lnSpc>
                          <a:spcPct val="107000"/>
                        </a:lnSpc>
                        <a:spcBef>
                          <a:spcPts val="0"/>
                        </a:spcBef>
                        <a:spcAft>
                          <a:spcPts val="0"/>
                        </a:spcAft>
                      </a:pPr>
                      <a:r>
                        <a:rPr lang="en-US" sz="1300">
                          <a:effectLst/>
                          <a:latin typeface="+mn-lt"/>
                        </a:rPr>
                        <a:t>1</a:t>
                      </a:r>
                      <a:r>
                        <a:rPr lang="en-US" sz="1300" baseline="30000">
                          <a:effectLst/>
                          <a:latin typeface="+mn-lt"/>
                        </a:rPr>
                        <a:t>st</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211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248</a:t>
                      </a:r>
                    </a:p>
                  </a:txBody>
                  <a:tcPr marL="7854" marR="7854" marT="7854" marB="0" anchor="b"/>
                </a:tc>
                <a:extLst>
                  <a:ext uri="{0D108BD9-81ED-4DB2-BD59-A6C34878D82A}">
                    <a16:rowId xmlns:a16="http://schemas.microsoft.com/office/drawing/2014/main" val="2662384563"/>
                  </a:ext>
                </a:extLst>
              </a:tr>
              <a:tr h="264211">
                <a:tc>
                  <a:txBody>
                    <a:bodyPr/>
                    <a:lstStyle/>
                    <a:p>
                      <a:pPr marL="0" marR="0" algn="ctr">
                        <a:lnSpc>
                          <a:spcPct val="107000"/>
                        </a:lnSpc>
                        <a:spcBef>
                          <a:spcPts val="0"/>
                        </a:spcBef>
                        <a:spcAft>
                          <a:spcPts val="0"/>
                        </a:spcAft>
                      </a:pPr>
                      <a:r>
                        <a:rPr lang="en-US" sz="1300">
                          <a:effectLst/>
                          <a:latin typeface="+mn-lt"/>
                        </a:rPr>
                        <a:t>2</a:t>
                      </a:r>
                      <a:r>
                        <a:rPr lang="en-US" sz="1300" baseline="30000">
                          <a:effectLst/>
                          <a:latin typeface="+mn-lt"/>
                        </a:rPr>
                        <a:t>nd</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191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17</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226</a:t>
                      </a:r>
                    </a:p>
                  </a:txBody>
                  <a:tcPr marL="7854" marR="7854" marT="7854" marB="0" anchor="b"/>
                </a:tc>
                <a:extLst>
                  <a:ext uri="{0D108BD9-81ED-4DB2-BD59-A6C34878D82A}">
                    <a16:rowId xmlns:a16="http://schemas.microsoft.com/office/drawing/2014/main" val="3295330870"/>
                  </a:ext>
                </a:extLst>
              </a:tr>
              <a:tr h="264211">
                <a:tc>
                  <a:txBody>
                    <a:bodyPr/>
                    <a:lstStyle/>
                    <a:p>
                      <a:pPr marL="0" marR="0" algn="ctr">
                        <a:lnSpc>
                          <a:spcPct val="107000"/>
                        </a:lnSpc>
                        <a:spcBef>
                          <a:spcPts val="0"/>
                        </a:spcBef>
                        <a:spcAft>
                          <a:spcPts val="0"/>
                        </a:spcAft>
                      </a:pPr>
                      <a:r>
                        <a:rPr lang="en-US" sz="1300">
                          <a:effectLst/>
                          <a:latin typeface="+mn-lt"/>
                        </a:rPr>
                        <a:t>3</a:t>
                      </a:r>
                      <a:r>
                        <a:rPr lang="en-US" sz="1300" baseline="30000">
                          <a:effectLst/>
                          <a:latin typeface="+mn-lt"/>
                        </a:rPr>
                        <a:t>rd</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5</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196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6</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236</a:t>
                      </a:r>
                    </a:p>
                  </a:txBody>
                  <a:tcPr marL="7854" marR="7854" marT="7854" marB="0" anchor="b"/>
                </a:tc>
                <a:extLst>
                  <a:ext uri="{0D108BD9-81ED-4DB2-BD59-A6C34878D82A}">
                    <a16:rowId xmlns:a16="http://schemas.microsoft.com/office/drawing/2014/main" val="927697749"/>
                  </a:ext>
                </a:extLst>
              </a:tr>
              <a:tr h="264211">
                <a:tc>
                  <a:txBody>
                    <a:bodyPr/>
                    <a:lstStyle/>
                    <a:p>
                      <a:pPr marL="0" marR="0" algn="ctr">
                        <a:lnSpc>
                          <a:spcPct val="107000"/>
                        </a:lnSpc>
                        <a:spcBef>
                          <a:spcPts val="0"/>
                        </a:spcBef>
                        <a:spcAft>
                          <a:spcPts val="0"/>
                        </a:spcAft>
                      </a:pPr>
                      <a:r>
                        <a:rPr lang="en-US" sz="1300">
                          <a:effectLst/>
                          <a:latin typeface="+mn-lt"/>
                        </a:rPr>
                        <a:t>4</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171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206</a:t>
                      </a:r>
                    </a:p>
                  </a:txBody>
                  <a:tcPr marL="7854" marR="7854" marT="7854" marB="0" anchor="b"/>
                </a:tc>
                <a:extLst>
                  <a:ext uri="{0D108BD9-81ED-4DB2-BD59-A6C34878D82A}">
                    <a16:rowId xmlns:a16="http://schemas.microsoft.com/office/drawing/2014/main" val="945794731"/>
                  </a:ext>
                </a:extLst>
              </a:tr>
              <a:tr h="264211">
                <a:tc>
                  <a:txBody>
                    <a:bodyPr/>
                    <a:lstStyle/>
                    <a:p>
                      <a:pPr marL="0" marR="0" algn="ctr">
                        <a:lnSpc>
                          <a:spcPct val="107000"/>
                        </a:lnSpc>
                        <a:spcBef>
                          <a:spcPts val="0"/>
                        </a:spcBef>
                        <a:spcAft>
                          <a:spcPts val="0"/>
                        </a:spcAft>
                      </a:pPr>
                      <a:r>
                        <a:rPr lang="en-US" sz="1300">
                          <a:effectLst/>
                          <a:latin typeface="+mn-lt"/>
                        </a:rPr>
                        <a:t>5</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165</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25</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205</a:t>
                      </a:r>
                    </a:p>
                  </a:txBody>
                  <a:tcPr marL="7854" marR="7854" marT="7854" marB="0" anchor="b"/>
                </a:tc>
                <a:extLst>
                  <a:ext uri="{0D108BD9-81ED-4DB2-BD59-A6C34878D82A}">
                    <a16:rowId xmlns:a16="http://schemas.microsoft.com/office/drawing/2014/main" val="1465257808"/>
                  </a:ext>
                </a:extLst>
              </a:tr>
              <a:tr h="264211">
                <a:tc>
                  <a:txBody>
                    <a:bodyPr/>
                    <a:lstStyle/>
                    <a:p>
                      <a:pPr marL="0" marR="0" algn="ctr">
                        <a:lnSpc>
                          <a:spcPct val="107000"/>
                        </a:lnSpc>
                        <a:spcBef>
                          <a:spcPts val="0"/>
                        </a:spcBef>
                        <a:spcAft>
                          <a:spcPts val="0"/>
                        </a:spcAft>
                      </a:pPr>
                      <a:r>
                        <a:rPr lang="en-US" sz="1300">
                          <a:effectLst/>
                          <a:latin typeface="+mn-lt"/>
                        </a:rPr>
                        <a:t>6</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7</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163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200</a:t>
                      </a:r>
                    </a:p>
                  </a:txBody>
                  <a:tcPr marL="7854" marR="7854" marT="7854" marB="0" anchor="b"/>
                </a:tc>
                <a:extLst>
                  <a:ext uri="{0D108BD9-81ED-4DB2-BD59-A6C34878D82A}">
                    <a16:rowId xmlns:a16="http://schemas.microsoft.com/office/drawing/2014/main" val="4006479144"/>
                  </a:ext>
                </a:extLst>
              </a:tr>
              <a:tr h="264211">
                <a:tc>
                  <a:txBody>
                    <a:bodyPr/>
                    <a:lstStyle/>
                    <a:p>
                      <a:pPr marL="0" marR="0" algn="ctr">
                        <a:lnSpc>
                          <a:spcPct val="107000"/>
                        </a:lnSpc>
                        <a:spcBef>
                          <a:spcPts val="0"/>
                        </a:spcBef>
                        <a:spcAft>
                          <a:spcPts val="0"/>
                        </a:spcAft>
                      </a:pPr>
                      <a:r>
                        <a:rPr lang="en-US" sz="1300">
                          <a:effectLst/>
                          <a:latin typeface="+mn-lt"/>
                        </a:rPr>
                        <a:t>7</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158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17</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189</a:t>
                      </a:r>
                    </a:p>
                  </a:txBody>
                  <a:tcPr marL="7854" marR="7854" marT="7854" marB="0" anchor="b"/>
                </a:tc>
                <a:extLst>
                  <a:ext uri="{0D108BD9-81ED-4DB2-BD59-A6C34878D82A}">
                    <a16:rowId xmlns:a16="http://schemas.microsoft.com/office/drawing/2014/main" val="3349414699"/>
                  </a:ext>
                </a:extLst>
              </a:tr>
              <a:tr h="264211">
                <a:tc>
                  <a:txBody>
                    <a:bodyPr/>
                    <a:lstStyle/>
                    <a:p>
                      <a:pPr marL="0" marR="0" algn="ctr">
                        <a:lnSpc>
                          <a:spcPct val="107000"/>
                        </a:lnSpc>
                        <a:spcBef>
                          <a:spcPts val="0"/>
                        </a:spcBef>
                        <a:spcAft>
                          <a:spcPts val="0"/>
                        </a:spcAft>
                      </a:pPr>
                      <a:r>
                        <a:rPr lang="en-US" sz="1300">
                          <a:effectLst/>
                          <a:latin typeface="+mn-lt"/>
                        </a:rPr>
                        <a:t>8</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164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5</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15</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176</a:t>
                      </a:r>
                    </a:p>
                  </a:txBody>
                  <a:tcPr marL="7854" marR="7854" marT="7854" marB="0" anchor="b"/>
                </a:tc>
                <a:extLst>
                  <a:ext uri="{0D108BD9-81ED-4DB2-BD59-A6C34878D82A}">
                    <a16:rowId xmlns:a16="http://schemas.microsoft.com/office/drawing/2014/main" val="1948512440"/>
                  </a:ext>
                </a:extLst>
              </a:tr>
              <a:tr h="264211">
                <a:tc>
                  <a:txBody>
                    <a:bodyPr/>
                    <a:lstStyle/>
                    <a:p>
                      <a:pPr marL="0" marR="0" algn="ctr">
                        <a:lnSpc>
                          <a:spcPct val="107000"/>
                        </a:lnSpc>
                        <a:spcBef>
                          <a:spcPts val="0"/>
                        </a:spcBef>
                        <a:spcAft>
                          <a:spcPts val="0"/>
                        </a:spcAft>
                      </a:pPr>
                      <a:r>
                        <a:rPr lang="en-US" sz="1300">
                          <a:effectLst/>
                          <a:latin typeface="+mn-lt"/>
                        </a:rPr>
                        <a:t>9</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11</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128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169</a:t>
                      </a:r>
                    </a:p>
                  </a:txBody>
                  <a:tcPr marL="7854" marR="7854" marT="7854" marB="0" anchor="b"/>
                </a:tc>
                <a:extLst>
                  <a:ext uri="{0D108BD9-81ED-4DB2-BD59-A6C34878D82A}">
                    <a16:rowId xmlns:a16="http://schemas.microsoft.com/office/drawing/2014/main" val="834725146"/>
                  </a:ext>
                </a:extLst>
              </a:tr>
              <a:tr h="264211">
                <a:tc>
                  <a:txBody>
                    <a:bodyPr/>
                    <a:lstStyle/>
                    <a:p>
                      <a:pPr marL="0" marR="0" algn="ctr">
                        <a:lnSpc>
                          <a:spcPct val="107000"/>
                        </a:lnSpc>
                        <a:spcBef>
                          <a:spcPts val="0"/>
                        </a:spcBef>
                        <a:spcAft>
                          <a:spcPts val="0"/>
                        </a:spcAft>
                      </a:pPr>
                      <a:r>
                        <a:rPr lang="en-US" sz="1300">
                          <a:effectLst/>
                          <a:latin typeface="+mn-lt"/>
                        </a:rPr>
                        <a:t>10</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139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176</a:t>
                      </a:r>
                    </a:p>
                  </a:txBody>
                  <a:tcPr marL="7854" marR="7854" marT="7854" marB="0" anchor="b"/>
                </a:tc>
                <a:extLst>
                  <a:ext uri="{0D108BD9-81ED-4DB2-BD59-A6C34878D82A}">
                    <a16:rowId xmlns:a16="http://schemas.microsoft.com/office/drawing/2014/main" val="2491481688"/>
                  </a:ext>
                </a:extLst>
              </a:tr>
              <a:tr h="264211">
                <a:tc>
                  <a:txBody>
                    <a:bodyPr/>
                    <a:lstStyle/>
                    <a:p>
                      <a:pPr marL="0" marR="0" algn="ctr">
                        <a:lnSpc>
                          <a:spcPct val="107000"/>
                        </a:lnSpc>
                        <a:spcBef>
                          <a:spcPts val="0"/>
                        </a:spcBef>
                        <a:spcAft>
                          <a:spcPts val="0"/>
                        </a:spcAft>
                      </a:pPr>
                      <a:r>
                        <a:rPr lang="en-US" sz="1300">
                          <a:effectLst/>
                          <a:latin typeface="+mn-lt"/>
                        </a:rPr>
                        <a:t>11</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113</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161</a:t>
                      </a:r>
                    </a:p>
                  </a:txBody>
                  <a:tcPr marL="7854" marR="7854" marT="7854" marB="0" anchor="b"/>
                </a:tc>
                <a:extLst>
                  <a:ext uri="{0D108BD9-81ED-4DB2-BD59-A6C34878D82A}">
                    <a16:rowId xmlns:a16="http://schemas.microsoft.com/office/drawing/2014/main" val="2572100998"/>
                  </a:ext>
                </a:extLst>
              </a:tr>
              <a:tr h="264211">
                <a:tc>
                  <a:txBody>
                    <a:bodyPr/>
                    <a:lstStyle/>
                    <a:p>
                      <a:pPr marL="0" marR="0" algn="ctr">
                        <a:lnSpc>
                          <a:spcPct val="107000"/>
                        </a:lnSpc>
                        <a:spcBef>
                          <a:spcPts val="0"/>
                        </a:spcBef>
                        <a:spcAft>
                          <a:spcPts val="0"/>
                        </a:spcAft>
                      </a:pPr>
                      <a:r>
                        <a:rPr lang="en-US" sz="1300">
                          <a:effectLst/>
                          <a:latin typeface="+mn-lt"/>
                        </a:rPr>
                        <a:t>12</a:t>
                      </a:r>
                      <a:r>
                        <a:rPr lang="en-US" sz="1300" baseline="30000">
                          <a:effectLst/>
                          <a:latin typeface="+mn-lt"/>
                        </a:rPr>
                        <a:t>th</a:t>
                      </a:r>
                      <a:r>
                        <a:rPr lang="en-US" sz="1300">
                          <a:effectLst/>
                          <a:latin typeface="+mn-lt"/>
                        </a:rPr>
                        <a:t> grade</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7</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118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34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8</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171</a:t>
                      </a:r>
                    </a:p>
                  </a:txBody>
                  <a:tcPr marL="7854" marR="7854" marT="7854" marB="0" anchor="b"/>
                </a:tc>
                <a:extLst>
                  <a:ext uri="{0D108BD9-81ED-4DB2-BD59-A6C34878D82A}">
                    <a16:rowId xmlns:a16="http://schemas.microsoft.com/office/drawing/2014/main" val="746038968"/>
                  </a:ext>
                </a:extLst>
              </a:tr>
              <a:tr h="264211">
                <a:tc>
                  <a:txBody>
                    <a:bodyPr/>
                    <a:lstStyle/>
                    <a:p>
                      <a:pPr marL="0" marR="0" algn="ctr">
                        <a:lnSpc>
                          <a:spcPct val="107000"/>
                        </a:lnSpc>
                        <a:spcBef>
                          <a:spcPts val="0"/>
                        </a:spcBef>
                        <a:spcAft>
                          <a:spcPts val="0"/>
                        </a:spcAft>
                      </a:pPr>
                      <a:r>
                        <a:rPr lang="en-US" sz="1300">
                          <a:effectLst/>
                          <a:latin typeface="+mn-lt"/>
                        </a:rPr>
                        <a:t>Ungraded</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0</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0</a:t>
                      </a:r>
                    </a:p>
                  </a:txBody>
                  <a:tcPr marL="7854" marR="7854" marT="7854" marB="0" anchor="b"/>
                </a:tc>
                <a:extLst>
                  <a:ext uri="{0D108BD9-81ED-4DB2-BD59-A6C34878D82A}">
                    <a16:rowId xmlns:a16="http://schemas.microsoft.com/office/drawing/2014/main" val="3833826879"/>
                  </a:ext>
                </a:extLst>
              </a:tr>
              <a:tr h="264211">
                <a:tc>
                  <a:txBody>
                    <a:bodyPr/>
                    <a:lstStyle/>
                    <a:p>
                      <a:pPr marL="0" marR="0" algn="ctr">
                        <a:lnSpc>
                          <a:spcPct val="107000"/>
                        </a:lnSpc>
                        <a:spcBef>
                          <a:spcPts val="0"/>
                        </a:spcBef>
                        <a:spcAft>
                          <a:spcPts val="0"/>
                        </a:spcAft>
                      </a:pPr>
                      <a:r>
                        <a:rPr lang="en-US" sz="1300">
                          <a:effectLst/>
                          <a:latin typeface="+mn-lt"/>
                        </a:rPr>
                        <a:t>Total</a:t>
                      </a:r>
                      <a:endParaRPr lang="en-US" sz="1300">
                        <a:effectLst/>
                        <a:latin typeface="+mn-lt"/>
                        <a:ea typeface="Calibri" panose="020F0502020204030204" pitchFamily="34" charset="0"/>
                      </a:endParaRPr>
                    </a:p>
                  </a:txBody>
                  <a:tcPr marL="56549" marR="56549" marT="0" marB="0"/>
                </a:tc>
                <a:tc>
                  <a:txBody>
                    <a:bodyPr/>
                    <a:lstStyle/>
                    <a:p>
                      <a:pPr algn="ctr" fontAlgn="b"/>
                      <a:r>
                        <a:rPr lang="en-US" sz="1500" b="0" i="0" u="none" strike="noStrike">
                          <a:solidFill>
                            <a:srgbClr val="000000"/>
                          </a:solidFill>
                          <a:effectLst/>
                          <a:latin typeface="Aptos Narrow" panose="020B0004020202020204" pitchFamily="34" charset="0"/>
                        </a:rPr>
                        <a:t>119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2,119</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104</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236</a:t>
                      </a:r>
                    </a:p>
                  </a:txBody>
                  <a:tcPr marL="7854" marR="7854" marT="7854" marB="0" anchor="b"/>
                </a:tc>
                <a:tc>
                  <a:txBody>
                    <a:bodyPr/>
                    <a:lstStyle/>
                    <a:p>
                      <a:pPr algn="ctr" fontAlgn="b"/>
                      <a:r>
                        <a:rPr lang="en-US" sz="1500" b="0" i="0" u="none" strike="noStrike">
                          <a:solidFill>
                            <a:srgbClr val="000000"/>
                          </a:solidFill>
                          <a:effectLst/>
                          <a:latin typeface="Aptos Narrow" panose="020B0004020202020204" pitchFamily="34" charset="0"/>
                        </a:rPr>
                        <a:t>46</a:t>
                      </a:r>
                    </a:p>
                  </a:txBody>
                  <a:tcPr marL="7854" marR="7854" marT="7854" marB="0" anchor="b"/>
                </a:tc>
                <a:tc>
                  <a:txBody>
                    <a:bodyPr/>
                    <a:lstStyle/>
                    <a:p>
                      <a:pPr algn="ctr" fontAlgn="b"/>
                      <a:r>
                        <a:rPr lang="en-US" sz="1500" b="1" i="0" u="none" strike="noStrike">
                          <a:solidFill>
                            <a:srgbClr val="000000"/>
                          </a:solidFill>
                          <a:effectLst/>
                          <a:latin typeface="Aptos Narrow" panose="020B0004020202020204" pitchFamily="34" charset="0"/>
                        </a:rPr>
                        <a:t>2,624</a:t>
                      </a:r>
                    </a:p>
                  </a:txBody>
                  <a:tcPr marL="7854" marR="7854" marT="7854" marB="0" anchor="b"/>
                </a:tc>
                <a:extLst>
                  <a:ext uri="{0D108BD9-81ED-4DB2-BD59-A6C34878D82A}">
                    <a16:rowId xmlns:a16="http://schemas.microsoft.com/office/drawing/2014/main" val="3883067030"/>
                  </a:ext>
                </a:extLst>
              </a:tr>
            </a:tbl>
          </a:graphicData>
        </a:graphic>
      </p:graphicFrame>
    </p:spTree>
    <p:extLst>
      <p:ext uri="{BB962C8B-B14F-4D97-AF65-F5344CB8AC3E}">
        <p14:creationId xmlns:p14="http://schemas.microsoft.com/office/powerpoint/2010/main" val="3147682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B7B960-02BA-9DFD-77B9-73BCFF51FAEF}"/>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6014785-A271-3B06-6130-7C0D2FB1FB9E}"/>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School district data: By race and ethnicity</a:t>
            </a:r>
          </a:p>
        </p:txBody>
      </p:sp>
      <p:graphicFrame>
        <p:nvGraphicFramePr>
          <p:cNvPr id="7" name="Table 7">
            <a:extLst>
              <a:ext uri="{FF2B5EF4-FFF2-40B4-BE49-F238E27FC236}">
                <a16:creationId xmlns:a16="http://schemas.microsoft.com/office/drawing/2014/main" id="{330626AA-4CF2-8A81-4288-AA5B18E046AF}"/>
              </a:ext>
            </a:extLst>
          </p:cNvPr>
          <p:cNvGraphicFramePr>
            <a:graphicFrameLocks noGrp="1"/>
          </p:cNvGraphicFramePr>
          <p:nvPr>
            <p:ph idx="1"/>
            <p:extLst>
              <p:ext uri="{D42A27DB-BD31-4B8C-83A1-F6EECF244321}">
                <p14:modId xmlns:p14="http://schemas.microsoft.com/office/powerpoint/2010/main" val="1800386216"/>
              </p:ext>
            </p:extLst>
          </p:nvPr>
        </p:nvGraphicFramePr>
        <p:xfrm>
          <a:off x="644056" y="2203353"/>
          <a:ext cx="10927832" cy="4011260"/>
        </p:xfrm>
        <a:graphic>
          <a:graphicData uri="http://schemas.openxmlformats.org/drawingml/2006/table">
            <a:tbl>
              <a:tblPr firstRow="1" bandRow="1">
                <a:tableStyleId>{5C22544A-7EE6-4342-B048-85BDC9FD1C3A}</a:tableStyleId>
              </a:tblPr>
              <a:tblGrid>
                <a:gridCol w="1322209">
                  <a:extLst>
                    <a:ext uri="{9D8B030D-6E8A-4147-A177-3AD203B41FA5}">
                      <a16:colId xmlns:a16="http://schemas.microsoft.com/office/drawing/2014/main" val="2786144529"/>
                    </a:ext>
                  </a:extLst>
                </a:gridCol>
                <a:gridCol w="1114998">
                  <a:extLst>
                    <a:ext uri="{9D8B030D-6E8A-4147-A177-3AD203B41FA5}">
                      <a16:colId xmlns:a16="http://schemas.microsoft.com/office/drawing/2014/main" val="1649583086"/>
                    </a:ext>
                  </a:extLst>
                </a:gridCol>
                <a:gridCol w="1183205">
                  <a:extLst>
                    <a:ext uri="{9D8B030D-6E8A-4147-A177-3AD203B41FA5}">
                      <a16:colId xmlns:a16="http://schemas.microsoft.com/office/drawing/2014/main" val="3715753967"/>
                    </a:ext>
                  </a:extLst>
                </a:gridCol>
                <a:gridCol w="1417173">
                  <a:extLst>
                    <a:ext uri="{9D8B030D-6E8A-4147-A177-3AD203B41FA5}">
                      <a16:colId xmlns:a16="http://schemas.microsoft.com/office/drawing/2014/main" val="503463825"/>
                    </a:ext>
                  </a:extLst>
                </a:gridCol>
                <a:gridCol w="1881353">
                  <a:extLst>
                    <a:ext uri="{9D8B030D-6E8A-4147-A177-3AD203B41FA5}">
                      <a16:colId xmlns:a16="http://schemas.microsoft.com/office/drawing/2014/main" val="3806813286"/>
                    </a:ext>
                  </a:extLst>
                </a:gridCol>
                <a:gridCol w="1115315">
                  <a:extLst>
                    <a:ext uri="{9D8B030D-6E8A-4147-A177-3AD203B41FA5}">
                      <a16:colId xmlns:a16="http://schemas.microsoft.com/office/drawing/2014/main" val="879297739"/>
                    </a:ext>
                  </a:extLst>
                </a:gridCol>
                <a:gridCol w="1459336">
                  <a:extLst>
                    <a:ext uri="{9D8B030D-6E8A-4147-A177-3AD203B41FA5}">
                      <a16:colId xmlns:a16="http://schemas.microsoft.com/office/drawing/2014/main" val="1056820398"/>
                    </a:ext>
                  </a:extLst>
                </a:gridCol>
                <a:gridCol w="1434243">
                  <a:extLst>
                    <a:ext uri="{9D8B030D-6E8A-4147-A177-3AD203B41FA5}">
                      <a16:colId xmlns:a16="http://schemas.microsoft.com/office/drawing/2014/main" val="2281555018"/>
                    </a:ext>
                  </a:extLst>
                </a:gridCol>
              </a:tblGrid>
              <a:tr h="401126">
                <a:tc>
                  <a:txBody>
                    <a:bodyPr/>
                    <a:lstStyle/>
                    <a:p>
                      <a:endParaRPr lang="en-US" sz="1800"/>
                    </a:p>
                  </a:txBody>
                  <a:tcPr marL="91165" marR="91165" marT="45582" marB="45582"/>
                </a:tc>
                <a:tc>
                  <a:txBody>
                    <a:bodyPr/>
                    <a:lstStyle/>
                    <a:p>
                      <a:pPr algn="ctr"/>
                      <a:r>
                        <a:rPr lang="en-US" sz="1800"/>
                        <a:t>Pop. Est.</a:t>
                      </a:r>
                    </a:p>
                  </a:txBody>
                  <a:tcPr marL="91165" marR="91165" marT="45582" marB="45582"/>
                </a:tc>
                <a:tc>
                  <a:txBody>
                    <a:bodyPr/>
                    <a:lstStyle/>
                    <a:p>
                      <a:pPr algn="ctr"/>
                      <a:r>
                        <a:rPr lang="en-US" sz="1800"/>
                        <a:t>Shelter</a:t>
                      </a:r>
                    </a:p>
                  </a:txBody>
                  <a:tcPr marL="91165" marR="91165" marT="45582" marB="45582"/>
                </a:tc>
                <a:tc>
                  <a:txBody>
                    <a:bodyPr/>
                    <a:lstStyle/>
                    <a:p>
                      <a:pPr algn="ctr"/>
                      <a:r>
                        <a:rPr lang="en-US" sz="1800"/>
                        <a:t>Doubled-up</a:t>
                      </a:r>
                    </a:p>
                  </a:txBody>
                  <a:tcPr marL="91165" marR="91165" marT="45582" marB="45582"/>
                </a:tc>
                <a:tc>
                  <a:txBody>
                    <a:bodyPr/>
                    <a:lstStyle/>
                    <a:p>
                      <a:pPr algn="ctr"/>
                      <a:r>
                        <a:rPr lang="en-US" sz="1800"/>
                        <a:t>Unaccompanied </a:t>
                      </a:r>
                    </a:p>
                  </a:txBody>
                  <a:tcPr marL="91165" marR="91165" marT="45582" marB="45582"/>
                </a:tc>
                <a:tc>
                  <a:txBody>
                    <a:bodyPr/>
                    <a:lstStyle/>
                    <a:p>
                      <a:pPr algn="ctr"/>
                      <a:r>
                        <a:rPr lang="en-US" sz="1800"/>
                        <a:t>Hotel</a:t>
                      </a:r>
                    </a:p>
                  </a:txBody>
                  <a:tcPr marL="91165" marR="91165" marT="45582" marB="45582"/>
                </a:tc>
                <a:tc>
                  <a:txBody>
                    <a:bodyPr/>
                    <a:lstStyle/>
                    <a:p>
                      <a:pPr algn="ctr"/>
                      <a:r>
                        <a:rPr lang="en-US" sz="1800"/>
                        <a:t>Unsheltered</a:t>
                      </a:r>
                    </a:p>
                  </a:txBody>
                  <a:tcPr marL="91165" marR="91165" marT="45582" marB="45582"/>
                </a:tc>
                <a:tc>
                  <a:txBody>
                    <a:bodyPr/>
                    <a:lstStyle/>
                    <a:p>
                      <a:pPr algn="ctr"/>
                      <a:r>
                        <a:rPr lang="en-US" sz="1800"/>
                        <a:t>Total</a:t>
                      </a:r>
                    </a:p>
                  </a:txBody>
                  <a:tcPr marL="91165" marR="91165" marT="45582" marB="45582"/>
                </a:tc>
                <a:extLst>
                  <a:ext uri="{0D108BD9-81ED-4DB2-BD59-A6C34878D82A}">
                    <a16:rowId xmlns:a16="http://schemas.microsoft.com/office/drawing/2014/main" val="2290930313"/>
                  </a:ext>
                </a:extLst>
              </a:tr>
              <a:tr h="401126">
                <a:tc>
                  <a:txBody>
                    <a:bodyPr/>
                    <a:lstStyle/>
                    <a:p>
                      <a:r>
                        <a:rPr lang="en-US" sz="1800"/>
                        <a:t>AI/AN</a:t>
                      </a:r>
                    </a:p>
                  </a:txBody>
                  <a:tcPr marL="91165" marR="91165" marT="45582" marB="45582"/>
                </a:tc>
                <a:tc>
                  <a:txBody>
                    <a:bodyPr/>
                    <a:lstStyle/>
                    <a:p>
                      <a:pPr algn="ctr"/>
                      <a:r>
                        <a:rPr lang="en-US" sz="1800"/>
                        <a:t>1%</a:t>
                      </a:r>
                    </a:p>
                  </a:txBody>
                  <a:tcPr marL="91165" marR="91165" marT="45582" marB="45582"/>
                </a:tc>
                <a:tc>
                  <a:txBody>
                    <a:bodyPr/>
                    <a:lstStyle/>
                    <a:p>
                      <a:pPr algn="ctr" fontAlgn="b"/>
                      <a:r>
                        <a:rPr lang="en-US" sz="1800" b="0" i="0" u="none" strike="noStrike" dirty="0">
                          <a:solidFill>
                            <a:srgbClr val="000000"/>
                          </a:solidFill>
                          <a:effectLst/>
                          <a:latin typeface="+mn-lt"/>
                        </a:rPr>
                        <a:t>4</a:t>
                      </a:r>
                    </a:p>
                  </a:txBody>
                  <a:tcPr marL="9496" marR="9496" marT="9496" marB="0" anchor="b"/>
                </a:tc>
                <a:tc>
                  <a:txBody>
                    <a:bodyPr/>
                    <a:lstStyle/>
                    <a:p>
                      <a:pPr algn="ctr" fontAlgn="b"/>
                      <a:r>
                        <a:rPr lang="en-US" sz="1800" b="0" i="0" u="none" strike="noStrike" dirty="0">
                          <a:solidFill>
                            <a:srgbClr val="000000"/>
                          </a:solidFill>
                          <a:effectLst/>
                          <a:latin typeface="+mn-lt"/>
                        </a:rPr>
                        <a:t>101</a:t>
                      </a:r>
                    </a:p>
                  </a:txBody>
                  <a:tcPr marL="9496" marR="9496" marT="9496" marB="0" anchor="b"/>
                </a:tc>
                <a:tc>
                  <a:txBody>
                    <a:bodyPr/>
                    <a:lstStyle/>
                    <a:p>
                      <a:pPr algn="ctr" fontAlgn="b"/>
                      <a:r>
                        <a:rPr lang="en-US" sz="1800" b="0" i="0" u="none" strike="noStrike" dirty="0">
                          <a:solidFill>
                            <a:srgbClr val="000000"/>
                          </a:solidFill>
                          <a:effectLst/>
                          <a:latin typeface="+mn-lt"/>
                        </a:rPr>
                        <a:t>3</a:t>
                      </a:r>
                    </a:p>
                  </a:txBody>
                  <a:tcPr marL="9496" marR="9496" marT="9496" marB="0" anchor="b"/>
                </a:tc>
                <a:tc>
                  <a:txBody>
                    <a:bodyPr/>
                    <a:lstStyle/>
                    <a:p>
                      <a:pPr algn="ctr" fontAlgn="b"/>
                      <a:r>
                        <a:rPr lang="en-US" sz="1800" b="0" i="0" u="none" strike="noStrike" dirty="0">
                          <a:solidFill>
                            <a:srgbClr val="000000"/>
                          </a:solidFill>
                          <a:effectLst/>
                          <a:latin typeface="+mn-lt"/>
                        </a:rPr>
                        <a:t>32</a:t>
                      </a:r>
                    </a:p>
                  </a:txBody>
                  <a:tcPr marL="9496" marR="9496" marT="9496" marB="0" anchor="b"/>
                </a:tc>
                <a:tc>
                  <a:txBody>
                    <a:bodyPr/>
                    <a:lstStyle/>
                    <a:p>
                      <a:pPr algn="ctr" fontAlgn="b"/>
                      <a:r>
                        <a:rPr lang="en-US" sz="1800" b="0" i="0" u="none" strike="noStrike" dirty="0">
                          <a:solidFill>
                            <a:srgbClr val="000000"/>
                          </a:solidFill>
                          <a:effectLst/>
                          <a:latin typeface="+mn-lt"/>
                        </a:rPr>
                        <a:t>1</a:t>
                      </a:r>
                    </a:p>
                  </a:txBody>
                  <a:tcPr marL="9496" marR="9496" marT="9496" marB="0" anchor="b"/>
                </a:tc>
                <a:tc>
                  <a:txBody>
                    <a:bodyPr/>
                    <a:lstStyle/>
                    <a:p>
                      <a:pPr algn="ctr" fontAlgn="b"/>
                      <a:r>
                        <a:rPr lang="en-US" sz="1800" b="1" i="0" u="none" strike="noStrike" dirty="0">
                          <a:solidFill>
                            <a:srgbClr val="000000"/>
                          </a:solidFill>
                          <a:effectLst/>
                          <a:latin typeface="+mn-lt"/>
                        </a:rPr>
                        <a:t>141 (5%)</a:t>
                      </a:r>
                    </a:p>
                  </a:txBody>
                  <a:tcPr marL="9496" marR="9496" marT="9496" marB="0" anchor="b"/>
                </a:tc>
                <a:extLst>
                  <a:ext uri="{0D108BD9-81ED-4DB2-BD59-A6C34878D82A}">
                    <a16:rowId xmlns:a16="http://schemas.microsoft.com/office/drawing/2014/main" val="202257310"/>
                  </a:ext>
                </a:extLst>
              </a:tr>
              <a:tr h="401126">
                <a:tc>
                  <a:txBody>
                    <a:bodyPr/>
                    <a:lstStyle/>
                    <a:p>
                      <a:r>
                        <a:rPr lang="en-US" sz="1800"/>
                        <a:t>Asian</a:t>
                      </a:r>
                    </a:p>
                  </a:txBody>
                  <a:tcPr marL="91165" marR="91165" marT="45582" marB="45582"/>
                </a:tc>
                <a:tc>
                  <a:txBody>
                    <a:bodyPr/>
                    <a:lstStyle/>
                    <a:p>
                      <a:pPr algn="ctr"/>
                      <a:r>
                        <a:rPr lang="en-US" sz="1800"/>
                        <a:t>3%</a:t>
                      </a:r>
                    </a:p>
                  </a:txBody>
                  <a:tcPr marL="91165" marR="91165" marT="45582" marB="45582"/>
                </a:tc>
                <a:tc>
                  <a:txBody>
                    <a:bodyPr/>
                    <a:lstStyle/>
                    <a:p>
                      <a:pPr algn="ctr" fontAlgn="b"/>
                      <a:r>
                        <a:rPr lang="en-US" sz="1800" b="0" i="0" u="none" strike="noStrike" dirty="0">
                          <a:solidFill>
                            <a:srgbClr val="000000"/>
                          </a:solidFill>
                          <a:effectLst/>
                          <a:latin typeface="+mn-lt"/>
                        </a:rPr>
                        <a:t>6</a:t>
                      </a:r>
                    </a:p>
                  </a:txBody>
                  <a:tcPr marL="9496" marR="9496" marT="9496" marB="0" anchor="b"/>
                </a:tc>
                <a:tc>
                  <a:txBody>
                    <a:bodyPr/>
                    <a:lstStyle/>
                    <a:p>
                      <a:pPr algn="ctr" fontAlgn="b"/>
                      <a:r>
                        <a:rPr lang="en-US" sz="1800" b="0" i="0" u="none" strike="noStrike" dirty="0">
                          <a:solidFill>
                            <a:srgbClr val="000000"/>
                          </a:solidFill>
                          <a:effectLst/>
                          <a:latin typeface="+mn-lt"/>
                        </a:rPr>
                        <a:t>49</a:t>
                      </a:r>
                    </a:p>
                  </a:txBody>
                  <a:tcPr marL="9496" marR="9496" marT="9496" marB="0" anchor="b"/>
                </a:tc>
                <a:tc>
                  <a:txBody>
                    <a:bodyPr/>
                    <a:lstStyle/>
                    <a:p>
                      <a:pPr algn="ctr" fontAlgn="b"/>
                      <a:r>
                        <a:rPr lang="en-US" sz="1800" b="0" i="0" u="none" strike="noStrike" dirty="0">
                          <a:solidFill>
                            <a:srgbClr val="000000"/>
                          </a:solidFill>
                          <a:effectLst/>
                          <a:latin typeface="+mn-lt"/>
                        </a:rPr>
                        <a:t>0</a:t>
                      </a:r>
                    </a:p>
                  </a:txBody>
                  <a:tcPr marL="9496" marR="9496" marT="9496" marB="0" anchor="b"/>
                </a:tc>
                <a:tc>
                  <a:txBody>
                    <a:bodyPr/>
                    <a:lstStyle/>
                    <a:p>
                      <a:pPr algn="ctr" fontAlgn="b"/>
                      <a:r>
                        <a:rPr lang="en-US" sz="1800" b="0" i="0" u="none" strike="noStrike" dirty="0">
                          <a:solidFill>
                            <a:srgbClr val="000000"/>
                          </a:solidFill>
                          <a:effectLst/>
                          <a:latin typeface="+mn-lt"/>
                        </a:rPr>
                        <a:t>0</a:t>
                      </a:r>
                    </a:p>
                  </a:txBody>
                  <a:tcPr marL="9496" marR="9496" marT="9496" marB="0" anchor="b"/>
                </a:tc>
                <a:tc>
                  <a:txBody>
                    <a:bodyPr/>
                    <a:lstStyle/>
                    <a:p>
                      <a:pPr algn="ctr" fontAlgn="b"/>
                      <a:r>
                        <a:rPr lang="en-US" sz="1800" b="0" i="0" u="none" strike="noStrike" dirty="0">
                          <a:solidFill>
                            <a:srgbClr val="000000"/>
                          </a:solidFill>
                          <a:effectLst/>
                          <a:latin typeface="+mn-lt"/>
                        </a:rPr>
                        <a:t>0</a:t>
                      </a:r>
                    </a:p>
                  </a:txBody>
                  <a:tcPr marL="9496" marR="9496" marT="9496" marB="0" anchor="b"/>
                </a:tc>
                <a:tc>
                  <a:txBody>
                    <a:bodyPr/>
                    <a:lstStyle/>
                    <a:p>
                      <a:pPr algn="ctr" fontAlgn="b"/>
                      <a:r>
                        <a:rPr lang="en-US" sz="1800" b="1" i="0" u="none" strike="noStrike" dirty="0">
                          <a:solidFill>
                            <a:srgbClr val="000000"/>
                          </a:solidFill>
                          <a:effectLst/>
                          <a:latin typeface="+mn-lt"/>
                        </a:rPr>
                        <a:t>55 (2%)</a:t>
                      </a:r>
                    </a:p>
                  </a:txBody>
                  <a:tcPr marL="9496" marR="9496" marT="9496" marB="0" anchor="b"/>
                </a:tc>
                <a:extLst>
                  <a:ext uri="{0D108BD9-81ED-4DB2-BD59-A6C34878D82A}">
                    <a16:rowId xmlns:a16="http://schemas.microsoft.com/office/drawing/2014/main" val="1021432069"/>
                  </a:ext>
                </a:extLst>
              </a:tr>
              <a:tr h="401126">
                <a:tc>
                  <a:txBody>
                    <a:bodyPr/>
                    <a:lstStyle/>
                    <a:p>
                      <a:r>
                        <a:rPr lang="en-US" sz="1800"/>
                        <a:t>Hispanic</a:t>
                      </a:r>
                    </a:p>
                  </a:txBody>
                  <a:tcPr marL="91165" marR="91165" marT="45582" marB="45582"/>
                </a:tc>
                <a:tc>
                  <a:txBody>
                    <a:bodyPr/>
                    <a:lstStyle/>
                    <a:p>
                      <a:pPr algn="ctr"/>
                      <a:r>
                        <a:rPr lang="en-US" sz="1800"/>
                        <a:t>17%</a:t>
                      </a:r>
                    </a:p>
                  </a:txBody>
                  <a:tcPr marL="91165" marR="91165" marT="45582" marB="45582"/>
                </a:tc>
                <a:tc>
                  <a:txBody>
                    <a:bodyPr/>
                    <a:lstStyle/>
                    <a:p>
                      <a:pPr algn="ctr" fontAlgn="b"/>
                      <a:r>
                        <a:rPr lang="en-US" sz="1800" b="0" i="0" u="none" strike="noStrike" dirty="0">
                          <a:solidFill>
                            <a:srgbClr val="000000"/>
                          </a:solidFill>
                          <a:effectLst/>
                          <a:latin typeface="+mn-lt"/>
                        </a:rPr>
                        <a:t>14</a:t>
                      </a:r>
                    </a:p>
                  </a:txBody>
                  <a:tcPr marL="9496" marR="9496" marT="9496" marB="0" anchor="b"/>
                </a:tc>
                <a:tc>
                  <a:txBody>
                    <a:bodyPr/>
                    <a:lstStyle/>
                    <a:p>
                      <a:pPr algn="ctr" fontAlgn="b"/>
                      <a:r>
                        <a:rPr lang="en-US" sz="1800" b="0" i="0" u="none" strike="noStrike" dirty="0">
                          <a:solidFill>
                            <a:srgbClr val="000000"/>
                          </a:solidFill>
                          <a:effectLst/>
                          <a:latin typeface="+mn-lt"/>
                        </a:rPr>
                        <a:t>680</a:t>
                      </a:r>
                    </a:p>
                  </a:txBody>
                  <a:tcPr marL="9496" marR="9496" marT="9496" marB="0" anchor="b"/>
                </a:tc>
                <a:tc>
                  <a:txBody>
                    <a:bodyPr/>
                    <a:lstStyle/>
                    <a:p>
                      <a:pPr algn="ctr" fontAlgn="b"/>
                      <a:r>
                        <a:rPr lang="en-US" sz="1800" b="0" i="0" u="none" strike="noStrike" dirty="0">
                          <a:solidFill>
                            <a:srgbClr val="000000"/>
                          </a:solidFill>
                          <a:effectLst/>
                          <a:latin typeface="+mn-lt"/>
                        </a:rPr>
                        <a:t>42</a:t>
                      </a:r>
                    </a:p>
                  </a:txBody>
                  <a:tcPr marL="9496" marR="9496" marT="9496" marB="0" anchor="b"/>
                </a:tc>
                <a:tc>
                  <a:txBody>
                    <a:bodyPr/>
                    <a:lstStyle/>
                    <a:p>
                      <a:pPr algn="ctr" fontAlgn="b"/>
                      <a:r>
                        <a:rPr lang="en-US" sz="1800" b="0" i="0" u="none" strike="noStrike" dirty="0">
                          <a:solidFill>
                            <a:srgbClr val="000000"/>
                          </a:solidFill>
                          <a:effectLst/>
                          <a:latin typeface="+mn-lt"/>
                        </a:rPr>
                        <a:t>20</a:t>
                      </a:r>
                    </a:p>
                  </a:txBody>
                  <a:tcPr marL="9496" marR="9496" marT="9496" marB="0" anchor="b"/>
                </a:tc>
                <a:tc>
                  <a:txBody>
                    <a:bodyPr/>
                    <a:lstStyle/>
                    <a:p>
                      <a:pPr algn="ctr" fontAlgn="b"/>
                      <a:r>
                        <a:rPr lang="en-US" sz="1800" b="0" i="0" u="none" strike="noStrike" dirty="0">
                          <a:solidFill>
                            <a:srgbClr val="000000"/>
                          </a:solidFill>
                          <a:effectLst/>
                          <a:latin typeface="+mn-lt"/>
                        </a:rPr>
                        <a:t>5</a:t>
                      </a:r>
                    </a:p>
                  </a:txBody>
                  <a:tcPr marL="9496" marR="9496" marT="9496" marB="0" anchor="b"/>
                </a:tc>
                <a:tc>
                  <a:txBody>
                    <a:bodyPr/>
                    <a:lstStyle/>
                    <a:p>
                      <a:pPr algn="ctr" fontAlgn="b"/>
                      <a:r>
                        <a:rPr lang="en-US" sz="1800" b="1" i="0" u="none" strike="noStrike" dirty="0">
                          <a:solidFill>
                            <a:srgbClr val="000000"/>
                          </a:solidFill>
                          <a:effectLst/>
                          <a:latin typeface="+mn-lt"/>
                        </a:rPr>
                        <a:t>761 (29%)</a:t>
                      </a:r>
                    </a:p>
                  </a:txBody>
                  <a:tcPr marL="9496" marR="9496" marT="9496" marB="0" anchor="b"/>
                </a:tc>
                <a:extLst>
                  <a:ext uri="{0D108BD9-81ED-4DB2-BD59-A6C34878D82A}">
                    <a16:rowId xmlns:a16="http://schemas.microsoft.com/office/drawing/2014/main" val="102438972"/>
                  </a:ext>
                </a:extLst>
              </a:tr>
              <a:tr h="401126">
                <a:tc>
                  <a:txBody>
                    <a:bodyPr/>
                    <a:lstStyle/>
                    <a:p>
                      <a:r>
                        <a:rPr lang="en-US" sz="1800"/>
                        <a:t>Black/AA</a:t>
                      </a:r>
                    </a:p>
                  </a:txBody>
                  <a:tcPr marL="91165" marR="91165" marT="45582" marB="45582"/>
                </a:tc>
                <a:tc>
                  <a:txBody>
                    <a:bodyPr/>
                    <a:lstStyle/>
                    <a:p>
                      <a:pPr algn="ctr"/>
                      <a:r>
                        <a:rPr lang="en-US" sz="1800"/>
                        <a:t>2%</a:t>
                      </a:r>
                    </a:p>
                  </a:txBody>
                  <a:tcPr marL="91165" marR="91165" marT="45582" marB="45582"/>
                </a:tc>
                <a:tc>
                  <a:txBody>
                    <a:bodyPr/>
                    <a:lstStyle/>
                    <a:p>
                      <a:pPr algn="ctr" fontAlgn="b"/>
                      <a:r>
                        <a:rPr lang="en-US" sz="1800" b="0" i="0" u="none" strike="noStrike" dirty="0">
                          <a:solidFill>
                            <a:srgbClr val="000000"/>
                          </a:solidFill>
                          <a:effectLst/>
                          <a:latin typeface="+mn-lt"/>
                        </a:rPr>
                        <a:t>11</a:t>
                      </a:r>
                    </a:p>
                  </a:txBody>
                  <a:tcPr marL="9496" marR="9496" marT="9496" marB="0" anchor="b"/>
                </a:tc>
                <a:tc>
                  <a:txBody>
                    <a:bodyPr/>
                    <a:lstStyle/>
                    <a:p>
                      <a:pPr algn="ctr" fontAlgn="b"/>
                      <a:r>
                        <a:rPr lang="en-US" sz="1800" b="0" i="0" u="none" strike="noStrike" dirty="0">
                          <a:solidFill>
                            <a:srgbClr val="000000"/>
                          </a:solidFill>
                          <a:effectLst/>
                          <a:latin typeface="+mn-lt"/>
                        </a:rPr>
                        <a:t>127</a:t>
                      </a:r>
                    </a:p>
                  </a:txBody>
                  <a:tcPr marL="9496" marR="9496" marT="9496" marB="0" anchor="b"/>
                </a:tc>
                <a:tc>
                  <a:txBody>
                    <a:bodyPr/>
                    <a:lstStyle/>
                    <a:p>
                      <a:pPr algn="ctr" fontAlgn="b"/>
                      <a:r>
                        <a:rPr lang="en-US" sz="1800" b="0" i="0" u="none" strike="noStrike" dirty="0">
                          <a:solidFill>
                            <a:srgbClr val="000000"/>
                          </a:solidFill>
                          <a:effectLst/>
                          <a:latin typeface="+mn-lt"/>
                        </a:rPr>
                        <a:t>6</a:t>
                      </a:r>
                    </a:p>
                  </a:txBody>
                  <a:tcPr marL="9496" marR="9496" marT="9496" marB="0" anchor="b"/>
                </a:tc>
                <a:tc>
                  <a:txBody>
                    <a:bodyPr/>
                    <a:lstStyle/>
                    <a:p>
                      <a:pPr algn="ctr" fontAlgn="b"/>
                      <a:r>
                        <a:rPr lang="en-US" sz="1800" b="0" i="0" u="none" strike="noStrike" dirty="0">
                          <a:solidFill>
                            <a:srgbClr val="000000"/>
                          </a:solidFill>
                          <a:effectLst/>
                          <a:latin typeface="+mn-lt"/>
                        </a:rPr>
                        <a:t>6</a:t>
                      </a:r>
                    </a:p>
                  </a:txBody>
                  <a:tcPr marL="9496" marR="9496" marT="9496" marB="0" anchor="b"/>
                </a:tc>
                <a:tc>
                  <a:txBody>
                    <a:bodyPr/>
                    <a:lstStyle/>
                    <a:p>
                      <a:pPr algn="ctr" fontAlgn="b"/>
                      <a:r>
                        <a:rPr lang="en-US" sz="1800" b="0" i="0" u="none" strike="noStrike" dirty="0">
                          <a:solidFill>
                            <a:srgbClr val="000000"/>
                          </a:solidFill>
                          <a:effectLst/>
                          <a:latin typeface="+mn-lt"/>
                        </a:rPr>
                        <a:t>0</a:t>
                      </a:r>
                    </a:p>
                  </a:txBody>
                  <a:tcPr marL="9496" marR="9496" marT="9496" marB="0" anchor="b"/>
                </a:tc>
                <a:tc>
                  <a:txBody>
                    <a:bodyPr/>
                    <a:lstStyle/>
                    <a:p>
                      <a:pPr algn="ctr" fontAlgn="b"/>
                      <a:r>
                        <a:rPr lang="en-US" sz="1800" b="1" i="0" u="none" strike="noStrike" dirty="0">
                          <a:solidFill>
                            <a:srgbClr val="000000"/>
                          </a:solidFill>
                          <a:effectLst/>
                          <a:latin typeface="+mn-lt"/>
                        </a:rPr>
                        <a:t>150 (6%)</a:t>
                      </a:r>
                    </a:p>
                  </a:txBody>
                  <a:tcPr marL="9496" marR="9496" marT="9496" marB="0" anchor="b"/>
                </a:tc>
                <a:extLst>
                  <a:ext uri="{0D108BD9-81ED-4DB2-BD59-A6C34878D82A}">
                    <a16:rowId xmlns:a16="http://schemas.microsoft.com/office/drawing/2014/main" val="3203870999"/>
                  </a:ext>
                </a:extLst>
              </a:tr>
              <a:tr h="401126">
                <a:tc>
                  <a:txBody>
                    <a:bodyPr/>
                    <a:lstStyle/>
                    <a:p>
                      <a:r>
                        <a:rPr lang="en-US" sz="1800"/>
                        <a:t>MENA</a:t>
                      </a:r>
                    </a:p>
                  </a:txBody>
                  <a:tcPr marL="91165" marR="91165" marT="45582" marB="45582"/>
                </a:tc>
                <a:tc>
                  <a:txBody>
                    <a:bodyPr/>
                    <a:lstStyle/>
                    <a:p>
                      <a:pPr algn="ctr"/>
                      <a:r>
                        <a:rPr lang="en-US" sz="1800"/>
                        <a:t>--</a:t>
                      </a:r>
                    </a:p>
                  </a:txBody>
                  <a:tcPr marL="91165" marR="91165" marT="45582" marB="45582"/>
                </a:tc>
                <a:tc>
                  <a:txBody>
                    <a:bodyPr/>
                    <a:lstStyle/>
                    <a:p>
                      <a:pPr algn="ctr" fontAlgn="b"/>
                      <a:r>
                        <a:rPr lang="en-US" sz="1800" b="0" i="0" u="none" strike="noStrike" dirty="0">
                          <a:solidFill>
                            <a:srgbClr val="000000"/>
                          </a:solidFill>
                          <a:effectLst/>
                          <a:latin typeface="+mn-lt"/>
                        </a:rPr>
                        <a:t>0</a:t>
                      </a:r>
                    </a:p>
                  </a:txBody>
                  <a:tcPr marL="9496" marR="9496" marT="9496" marB="0" anchor="b"/>
                </a:tc>
                <a:tc>
                  <a:txBody>
                    <a:bodyPr/>
                    <a:lstStyle/>
                    <a:p>
                      <a:pPr algn="ctr" fontAlgn="b"/>
                      <a:r>
                        <a:rPr lang="en-US" sz="1800" b="0" i="0" u="none" strike="noStrike" dirty="0">
                          <a:solidFill>
                            <a:srgbClr val="000000"/>
                          </a:solidFill>
                          <a:effectLst/>
                          <a:latin typeface="+mn-lt"/>
                        </a:rPr>
                        <a:t>2</a:t>
                      </a:r>
                    </a:p>
                  </a:txBody>
                  <a:tcPr marL="9496" marR="9496" marT="9496" marB="0" anchor="b"/>
                </a:tc>
                <a:tc>
                  <a:txBody>
                    <a:bodyPr/>
                    <a:lstStyle/>
                    <a:p>
                      <a:pPr algn="ctr" fontAlgn="b"/>
                      <a:r>
                        <a:rPr lang="en-US" sz="1800" b="0" i="0" u="none" strike="noStrike" dirty="0">
                          <a:solidFill>
                            <a:srgbClr val="000000"/>
                          </a:solidFill>
                          <a:effectLst/>
                          <a:latin typeface="+mn-lt"/>
                        </a:rPr>
                        <a:t>0</a:t>
                      </a:r>
                    </a:p>
                  </a:txBody>
                  <a:tcPr marL="9496" marR="9496" marT="9496" marB="0" anchor="b"/>
                </a:tc>
                <a:tc>
                  <a:txBody>
                    <a:bodyPr/>
                    <a:lstStyle/>
                    <a:p>
                      <a:pPr algn="ctr" fontAlgn="b"/>
                      <a:r>
                        <a:rPr lang="en-US" sz="1800" b="0" i="0" u="none" strike="noStrike" dirty="0">
                          <a:solidFill>
                            <a:srgbClr val="000000"/>
                          </a:solidFill>
                          <a:effectLst/>
                          <a:latin typeface="+mn-lt"/>
                        </a:rPr>
                        <a:t>0</a:t>
                      </a:r>
                    </a:p>
                  </a:txBody>
                  <a:tcPr marL="9496" marR="9496" marT="9496" marB="0" anchor="b"/>
                </a:tc>
                <a:tc>
                  <a:txBody>
                    <a:bodyPr/>
                    <a:lstStyle/>
                    <a:p>
                      <a:pPr algn="ctr" fontAlgn="b"/>
                      <a:r>
                        <a:rPr lang="en-US" sz="1800" b="0" i="0" u="none" strike="noStrike" dirty="0">
                          <a:solidFill>
                            <a:srgbClr val="000000"/>
                          </a:solidFill>
                          <a:effectLst/>
                          <a:latin typeface="+mn-lt"/>
                        </a:rPr>
                        <a:t>0</a:t>
                      </a:r>
                    </a:p>
                  </a:txBody>
                  <a:tcPr marL="9496" marR="9496" marT="9496" marB="0" anchor="b"/>
                </a:tc>
                <a:tc>
                  <a:txBody>
                    <a:bodyPr/>
                    <a:lstStyle/>
                    <a:p>
                      <a:pPr algn="ctr" fontAlgn="b"/>
                      <a:r>
                        <a:rPr lang="en-US" sz="1800" b="1" i="0" u="none" strike="noStrike" dirty="0">
                          <a:solidFill>
                            <a:srgbClr val="000000"/>
                          </a:solidFill>
                          <a:effectLst/>
                          <a:latin typeface="+mn-lt"/>
                        </a:rPr>
                        <a:t>2 (0.1%)</a:t>
                      </a:r>
                    </a:p>
                  </a:txBody>
                  <a:tcPr marL="9496" marR="9496" marT="9496" marB="0" anchor="b"/>
                </a:tc>
                <a:extLst>
                  <a:ext uri="{0D108BD9-81ED-4DB2-BD59-A6C34878D82A}">
                    <a16:rowId xmlns:a16="http://schemas.microsoft.com/office/drawing/2014/main" val="1821883952"/>
                  </a:ext>
                </a:extLst>
              </a:tr>
              <a:tr h="401126">
                <a:tc>
                  <a:txBody>
                    <a:bodyPr/>
                    <a:lstStyle/>
                    <a:p>
                      <a:r>
                        <a:rPr lang="en-US" sz="1800"/>
                        <a:t>White</a:t>
                      </a:r>
                    </a:p>
                  </a:txBody>
                  <a:tcPr marL="91165" marR="91165" marT="45582" marB="45582"/>
                </a:tc>
                <a:tc>
                  <a:txBody>
                    <a:bodyPr/>
                    <a:lstStyle/>
                    <a:p>
                      <a:pPr algn="ctr"/>
                      <a:r>
                        <a:rPr lang="en-US" sz="1800"/>
                        <a:t>67%</a:t>
                      </a:r>
                    </a:p>
                  </a:txBody>
                  <a:tcPr marL="91165" marR="91165" marT="45582" marB="45582"/>
                </a:tc>
                <a:tc>
                  <a:txBody>
                    <a:bodyPr/>
                    <a:lstStyle/>
                    <a:p>
                      <a:pPr algn="ctr" fontAlgn="b"/>
                      <a:r>
                        <a:rPr lang="en-US" sz="1800" b="0" i="0" u="none" strike="noStrike" dirty="0">
                          <a:solidFill>
                            <a:srgbClr val="000000"/>
                          </a:solidFill>
                          <a:effectLst/>
                          <a:latin typeface="+mn-lt"/>
                        </a:rPr>
                        <a:t>75</a:t>
                      </a:r>
                    </a:p>
                  </a:txBody>
                  <a:tcPr marL="9496" marR="9496" marT="9496" marB="0" anchor="b"/>
                </a:tc>
                <a:tc>
                  <a:txBody>
                    <a:bodyPr/>
                    <a:lstStyle/>
                    <a:p>
                      <a:pPr algn="ctr" fontAlgn="b"/>
                      <a:r>
                        <a:rPr lang="en-US" sz="1800" b="0" i="0" u="none" strike="noStrike" dirty="0">
                          <a:solidFill>
                            <a:srgbClr val="000000"/>
                          </a:solidFill>
                          <a:effectLst/>
                          <a:latin typeface="+mn-lt"/>
                        </a:rPr>
                        <a:t>820</a:t>
                      </a:r>
                    </a:p>
                  </a:txBody>
                  <a:tcPr marL="9496" marR="9496" marT="9496" marB="0" anchor="b"/>
                </a:tc>
                <a:tc>
                  <a:txBody>
                    <a:bodyPr/>
                    <a:lstStyle/>
                    <a:p>
                      <a:pPr algn="ctr" fontAlgn="b"/>
                      <a:r>
                        <a:rPr lang="en-US" sz="1800" b="0" i="0" u="none" strike="noStrike" dirty="0">
                          <a:solidFill>
                            <a:srgbClr val="000000"/>
                          </a:solidFill>
                          <a:effectLst/>
                          <a:latin typeface="+mn-lt"/>
                        </a:rPr>
                        <a:t>27</a:t>
                      </a:r>
                    </a:p>
                  </a:txBody>
                  <a:tcPr marL="9496" marR="9496" marT="9496" marB="0" anchor="b"/>
                </a:tc>
                <a:tc>
                  <a:txBody>
                    <a:bodyPr/>
                    <a:lstStyle/>
                    <a:p>
                      <a:pPr algn="ctr" fontAlgn="b"/>
                      <a:r>
                        <a:rPr lang="en-US" sz="1800" b="0" i="0" u="none" strike="noStrike" dirty="0">
                          <a:solidFill>
                            <a:srgbClr val="000000"/>
                          </a:solidFill>
                          <a:effectLst/>
                          <a:latin typeface="+mn-lt"/>
                        </a:rPr>
                        <a:t>72</a:t>
                      </a:r>
                    </a:p>
                  </a:txBody>
                  <a:tcPr marL="9496" marR="9496" marT="9496" marB="0" anchor="b"/>
                </a:tc>
                <a:tc>
                  <a:txBody>
                    <a:bodyPr/>
                    <a:lstStyle/>
                    <a:p>
                      <a:pPr algn="ctr" fontAlgn="b"/>
                      <a:r>
                        <a:rPr lang="en-US" sz="1800" b="0" i="0" u="none" strike="noStrike" dirty="0">
                          <a:solidFill>
                            <a:srgbClr val="000000"/>
                          </a:solidFill>
                          <a:effectLst/>
                          <a:latin typeface="+mn-lt"/>
                        </a:rPr>
                        <a:t>33</a:t>
                      </a:r>
                    </a:p>
                  </a:txBody>
                  <a:tcPr marL="9496" marR="9496" marT="9496" marB="0" anchor="b"/>
                </a:tc>
                <a:tc>
                  <a:txBody>
                    <a:bodyPr/>
                    <a:lstStyle/>
                    <a:p>
                      <a:pPr algn="ctr" fontAlgn="b"/>
                      <a:r>
                        <a:rPr lang="en-US" sz="1800" b="1" i="0" u="none" strike="noStrike" dirty="0">
                          <a:solidFill>
                            <a:srgbClr val="000000"/>
                          </a:solidFill>
                          <a:effectLst/>
                          <a:latin typeface="+mn-lt"/>
                        </a:rPr>
                        <a:t>1,027 (40%)</a:t>
                      </a:r>
                    </a:p>
                  </a:txBody>
                  <a:tcPr marL="9496" marR="9496" marT="9496" marB="0" anchor="b"/>
                </a:tc>
                <a:extLst>
                  <a:ext uri="{0D108BD9-81ED-4DB2-BD59-A6C34878D82A}">
                    <a16:rowId xmlns:a16="http://schemas.microsoft.com/office/drawing/2014/main" val="3672455925"/>
                  </a:ext>
                </a:extLst>
              </a:tr>
              <a:tr h="401126">
                <a:tc>
                  <a:txBody>
                    <a:bodyPr/>
                    <a:lstStyle/>
                    <a:p>
                      <a:r>
                        <a:rPr lang="en-US" sz="1800"/>
                        <a:t>Multiracial</a:t>
                      </a:r>
                    </a:p>
                  </a:txBody>
                  <a:tcPr marL="91165" marR="91165" marT="45582" marB="45582"/>
                </a:tc>
                <a:tc>
                  <a:txBody>
                    <a:bodyPr/>
                    <a:lstStyle/>
                    <a:p>
                      <a:pPr algn="ctr"/>
                      <a:r>
                        <a:rPr lang="en-US" sz="1800"/>
                        <a:t>6%</a:t>
                      </a:r>
                    </a:p>
                  </a:txBody>
                  <a:tcPr marL="91165" marR="91165" marT="45582" marB="45582"/>
                </a:tc>
                <a:tc>
                  <a:txBody>
                    <a:bodyPr/>
                    <a:lstStyle/>
                    <a:p>
                      <a:pPr algn="ctr" fontAlgn="b"/>
                      <a:r>
                        <a:rPr lang="en-US" sz="1800" b="0" i="0" u="none" strike="noStrike" dirty="0">
                          <a:solidFill>
                            <a:srgbClr val="000000"/>
                          </a:solidFill>
                          <a:effectLst/>
                          <a:latin typeface="+mn-lt"/>
                        </a:rPr>
                        <a:t>3</a:t>
                      </a:r>
                    </a:p>
                  </a:txBody>
                  <a:tcPr marL="9496" marR="9496" marT="9496" marB="0" anchor="b"/>
                </a:tc>
                <a:tc>
                  <a:txBody>
                    <a:bodyPr/>
                    <a:lstStyle/>
                    <a:p>
                      <a:pPr algn="ctr" fontAlgn="b"/>
                      <a:r>
                        <a:rPr lang="en-US" sz="1800" b="0" i="0" u="none" strike="noStrike" dirty="0">
                          <a:solidFill>
                            <a:srgbClr val="000000"/>
                          </a:solidFill>
                          <a:effectLst/>
                          <a:latin typeface="+mn-lt"/>
                        </a:rPr>
                        <a:t>121</a:t>
                      </a:r>
                    </a:p>
                  </a:txBody>
                  <a:tcPr marL="9496" marR="9496" marT="9496" marB="0" anchor="b"/>
                </a:tc>
                <a:tc>
                  <a:txBody>
                    <a:bodyPr/>
                    <a:lstStyle/>
                    <a:p>
                      <a:pPr algn="ctr" fontAlgn="b"/>
                      <a:r>
                        <a:rPr lang="en-US" sz="1800" b="0" i="0" u="none" strike="noStrike" dirty="0">
                          <a:solidFill>
                            <a:srgbClr val="000000"/>
                          </a:solidFill>
                          <a:effectLst/>
                          <a:latin typeface="+mn-lt"/>
                        </a:rPr>
                        <a:t>4</a:t>
                      </a:r>
                    </a:p>
                  </a:txBody>
                  <a:tcPr marL="9496" marR="9496" marT="9496" marB="0" anchor="b"/>
                </a:tc>
                <a:tc>
                  <a:txBody>
                    <a:bodyPr/>
                    <a:lstStyle/>
                    <a:p>
                      <a:pPr algn="ctr" fontAlgn="b"/>
                      <a:r>
                        <a:rPr lang="en-US" sz="1800" b="0" i="0" u="none" strike="noStrike" dirty="0">
                          <a:solidFill>
                            <a:srgbClr val="000000"/>
                          </a:solidFill>
                          <a:effectLst/>
                          <a:latin typeface="+mn-lt"/>
                        </a:rPr>
                        <a:t>10</a:t>
                      </a:r>
                    </a:p>
                  </a:txBody>
                  <a:tcPr marL="9496" marR="9496" marT="9496" marB="0" anchor="b"/>
                </a:tc>
                <a:tc>
                  <a:txBody>
                    <a:bodyPr/>
                    <a:lstStyle/>
                    <a:p>
                      <a:pPr algn="ctr" fontAlgn="b"/>
                      <a:r>
                        <a:rPr lang="en-US" sz="1800" b="0" i="0" u="none" strike="noStrike" dirty="0">
                          <a:solidFill>
                            <a:srgbClr val="000000"/>
                          </a:solidFill>
                          <a:effectLst/>
                          <a:latin typeface="+mn-lt"/>
                        </a:rPr>
                        <a:t>1</a:t>
                      </a:r>
                    </a:p>
                  </a:txBody>
                  <a:tcPr marL="9496" marR="9496" marT="9496" marB="0" anchor="b"/>
                </a:tc>
                <a:tc>
                  <a:txBody>
                    <a:bodyPr/>
                    <a:lstStyle/>
                    <a:p>
                      <a:pPr algn="ctr" fontAlgn="b"/>
                      <a:r>
                        <a:rPr lang="en-US" sz="1800" b="1" i="0" u="none" strike="noStrike" dirty="0">
                          <a:solidFill>
                            <a:srgbClr val="000000"/>
                          </a:solidFill>
                          <a:effectLst/>
                          <a:latin typeface="+mn-lt"/>
                        </a:rPr>
                        <a:t>139 (5%)</a:t>
                      </a:r>
                    </a:p>
                  </a:txBody>
                  <a:tcPr marL="9496" marR="9496" marT="9496" marB="0" anchor="b"/>
                </a:tc>
                <a:extLst>
                  <a:ext uri="{0D108BD9-81ED-4DB2-BD59-A6C34878D82A}">
                    <a16:rowId xmlns:a16="http://schemas.microsoft.com/office/drawing/2014/main" val="2531417531"/>
                  </a:ext>
                </a:extLst>
              </a:tr>
              <a:tr h="401126">
                <a:tc>
                  <a:txBody>
                    <a:bodyPr/>
                    <a:lstStyle/>
                    <a:p>
                      <a:r>
                        <a:rPr lang="en-US" sz="1800"/>
                        <a:t>Other (PI*)</a:t>
                      </a:r>
                    </a:p>
                  </a:txBody>
                  <a:tcPr marL="91165" marR="91165" marT="45582" marB="45582"/>
                </a:tc>
                <a:tc>
                  <a:txBody>
                    <a:bodyPr/>
                    <a:lstStyle/>
                    <a:p>
                      <a:pPr algn="ctr"/>
                      <a:r>
                        <a:rPr lang="en-US" sz="1800"/>
                        <a:t>--</a:t>
                      </a:r>
                    </a:p>
                  </a:txBody>
                  <a:tcPr marL="91165" marR="91165" marT="45582" marB="45582"/>
                </a:tc>
                <a:tc>
                  <a:txBody>
                    <a:bodyPr/>
                    <a:lstStyle/>
                    <a:p>
                      <a:pPr algn="ctr" fontAlgn="b"/>
                      <a:r>
                        <a:rPr lang="en-US" sz="1800" b="0" i="0" u="none" strike="noStrike" dirty="0">
                          <a:solidFill>
                            <a:srgbClr val="000000"/>
                          </a:solidFill>
                          <a:effectLst/>
                          <a:latin typeface="+mn-lt"/>
                        </a:rPr>
                        <a:t>6</a:t>
                      </a:r>
                    </a:p>
                  </a:txBody>
                  <a:tcPr marL="9496" marR="9496" marT="9496" marB="0" anchor="b"/>
                </a:tc>
                <a:tc>
                  <a:txBody>
                    <a:bodyPr/>
                    <a:lstStyle/>
                    <a:p>
                      <a:pPr algn="ctr" fontAlgn="b"/>
                      <a:r>
                        <a:rPr lang="en-US" sz="1800" b="0" i="0" u="none" strike="noStrike" dirty="0">
                          <a:solidFill>
                            <a:srgbClr val="000000"/>
                          </a:solidFill>
                          <a:effectLst/>
                          <a:latin typeface="+mn-lt"/>
                        </a:rPr>
                        <a:t>188</a:t>
                      </a:r>
                    </a:p>
                  </a:txBody>
                  <a:tcPr marL="9496" marR="9496" marT="9496" marB="0" anchor="b"/>
                </a:tc>
                <a:tc>
                  <a:txBody>
                    <a:bodyPr/>
                    <a:lstStyle/>
                    <a:p>
                      <a:pPr algn="ctr" fontAlgn="b"/>
                      <a:r>
                        <a:rPr lang="en-US" sz="1800" b="0" i="0" u="none" strike="noStrike" dirty="0">
                          <a:solidFill>
                            <a:srgbClr val="000000"/>
                          </a:solidFill>
                          <a:effectLst/>
                          <a:latin typeface="+mn-lt"/>
                        </a:rPr>
                        <a:t>22</a:t>
                      </a:r>
                    </a:p>
                  </a:txBody>
                  <a:tcPr marL="9496" marR="9496" marT="9496" marB="0" anchor="b"/>
                </a:tc>
                <a:tc>
                  <a:txBody>
                    <a:bodyPr/>
                    <a:lstStyle/>
                    <a:p>
                      <a:pPr algn="ctr" fontAlgn="b"/>
                      <a:r>
                        <a:rPr lang="en-US" sz="1800" b="0" i="0" u="none" strike="noStrike" dirty="0">
                          <a:solidFill>
                            <a:srgbClr val="000000"/>
                          </a:solidFill>
                          <a:effectLst/>
                          <a:latin typeface="+mn-lt"/>
                        </a:rPr>
                        <a:t>95</a:t>
                      </a:r>
                    </a:p>
                  </a:txBody>
                  <a:tcPr marL="9496" marR="9496" marT="9496" marB="0" anchor="b"/>
                </a:tc>
                <a:tc>
                  <a:txBody>
                    <a:bodyPr/>
                    <a:lstStyle/>
                    <a:p>
                      <a:pPr algn="ctr" fontAlgn="b"/>
                      <a:r>
                        <a:rPr lang="en-US" sz="1800" b="0" i="0" u="none" strike="noStrike" dirty="0">
                          <a:solidFill>
                            <a:srgbClr val="000000"/>
                          </a:solidFill>
                          <a:effectLst/>
                          <a:latin typeface="+mn-lt"/>
                        </a:rPr>
                        <a:t>6</a:t>
                      </a:r>
                    </a:p>
                  </a:txBody>
                  <a:tcPr marL="9496" marR="9496" marT="9496" marB="0" anchor="b"/>
                </a:tc>
                <a:tc>
                  <a:txBody>
                    <a:bodyPr/>
                    <a:lstStyle/>
                    <a:p>
                      <a:pPr algn="ctr" fontAlgn="b"/>
                      <a:r>
                        <a:rPr lang="en-US" sz="1800" b="1" i="0" u="none" strike="noStrike" dirty="0">
                          <a:solidFill>
                            <a:srgbClr val="000000"/>
                          </a:solidFill>
                          <a:effectLst/>
                          <a:latin typeface="+mn-lt"/>
                        </a:rPr>
                        <a:t>317 (12%)</a:t>
                      </a:r>
                    </a:p>
                  </a:txBody>
                  <a:tcPr marL="9496" marR="9496" marT="9496" marB="0" anchor="b"/>
                </a:tc>
                <a:extLst>
                  <a:ext uri="{0D108BD9-81ED-4DB2-BD59-A6C34878D82A}">
                    <a16:rowId xmlns:a16="http://schemas.microsoft.com/office/drawing/2014/main" val="2723708774"/>
                  </a:ext>
                </a:extLst>
              </a:tr>
              <a:tr h="401126">
                <a:tc>
                  <a:txBody>
                    <a:bodyPr/>
                    <a:lstStyle/>
                    <a:p>
                      <a:r>
                        <a:rPr lang="en-US" sz="1800"/>
                        <a:t>Total</a:t>
                      </a:r>
                    </a:p>
                  </a:txBody>
                  <a:tcPr marL="91165" marR="91165" marT="45582" marB="45582"/>
                </a:tc>
                <a:tc>
                  <a:txBody>
                    <a:bodyPr/>
                    <a:lstStyle/>
                    <a:p>
                      <a:pPr algn="ctr"/>
                      <a:r>
                        <a:rPr lang="en-US" sz="1800"/>
                        <a:t>--</a:t>
                      </a:r>
                    </a:p>
                  </a:txBody>
                  <a:tcPr marL="91165" marR="91165" marT="45582" marB="45582"/>
                </a:tc>
                <a:tc>
                  <a:txBody>
                    <a:bodyPr/>
                    <a:lstStyle/>
                    <a:p>
                      <a:pPr algn="ctr" fontAlgn="b"/>
                      <a:r>
                        <a:rPr lang="en-US" sz="1800" b="0" i="0" u="none" strike="noStrike" dirty="0">
                          <a:solidFill>
                            <a:srgbClr val="000000"/>
                          </a:solidFill>
                          <a:effectLst/>
                          <a:latin typeface="+mn-lt"/>
                        </a:rPr>
                        <a:t>119</a:t>
                      </a:r>
                    </a:p>
                  </a:txBody>
                  <a:tcPr marL="9496" marR="9496" marT="9496" marB="0" anchor="b"/>
                </a:tc>
                <a:tc>
                  <a:txBody>
                    <a:bodyPr/>
                    <a:lstStyle/>
                    <a:p>
                      <a:pPr algn="ctr" fontAlgn="b"/>
                      <a:r>
                        <a:rPr lang="en-US" sz="1800" b="0" i="0" u="none" strike="noStrike" dirty="0">
                          <a:solidFill>
                            <a:srgbClr val="000000"/>
                          </a:solidFill>
                          <a:effectLst/>
                          <a:latin typeface="+mn-lt"/>
                        </a:rPr>
                        <a:t>2,088</a:t>
                      </a:r>
                    </a:p>
                  </a:txBody>
                  <a:tcPr marL="9496" marR="9496" marT="9496" marB="0" anchor="b"/>
                </a:tc>
                <a:tc>
                  <a:txBody>
                    <a:bodyPr/>
                    <a:lstStyle/>
                    <a:p>
                      <a:pPr algn="ctr" fontAlgn="b"/>
                      <a:r>
                        <a:rPr lang="en-US" sz="1800" b="0" i="0" u="none" strike="noStrike" dirty="0">
                          <a:solidFill>
                            <a:srgbClr val="000000"/>
                          </a:solidFill>
                          <a:effectLst/>
                          <a:latin typeface="+mn-lt"/>
                        </a:rPr>
                        <a:t>104</a:t>
                      </a:r>
                    </a:p>
                  </a:txBody>
                  <a:tcPr marL="9496" marR="9496" marT="9496" marB="0" anchor="b"/>
                </a:tc>
                <a:tc>
                  <a:txBody>
                    <a:bodyPr/>
                    <a:lstStyle/>
                    <a:p>
                      <a:pPr algn="ctr" fontAlgn="b"/>
                      <a:r>
                        <a:rPr lang="en-US" sz="1800" b="0" i="0" u="none" strike="noStrike" dirty="0">
                          <a:solidFill>
                            <a:srgbClr val="000000"/>
                          </a:solidFill>
                          <a:effectLst/>
                          <a:latin typeface="+mn-lt"/>
                        </a:rPr>
                        <a:t>235</a:t>
                      </a:r>
                    </a:p>
                  </a:txBody>
                  <a:tcPr marL="9496" marR="9496" marT="9496" marB="0" anchor="b"/>
                </a:tc>
                <a:tc>
                  <a:txBody>
                    <a:bodyPr/>
                    <a:lstStyle/>
                    <a:p>
                      <a:pPr algn="ctr" fontAlgn="b"/>
                      <a:r>
                        <a:rPr lang="en-US" sz="1800" b="0" i="0" u="none" strike="noStrike" dirty="0">
                          <a:solidFill>
                            <a:srgbClr val="000000"/>
                          </a:solidFill>
                          <a:effectLst/>
                          <a:latin typeface="+mn-lt"/>
                        </a:rPr>
                        <a:t>46</a:t>
                      </a:r>
                    </a:p>
                  </a:txBody>
                  <a:tcPr marL="9496" marR="9496" marT="9496" marB="0" anchor="b"/>
                </a:tc>
                <a:tc>
                  <a:txBody>
                    <a:bodyPr/>
                    <a:lstStyle/>
                    <a:p>
                      <a:pPr algn="ctr" fontAlgn="b"/>
                      <a:r>
                        <a:rPr lang="en-US" sz="1800" b="1" i="0" u="none" strike="noStrike" dirty="0">
                          <a:solidFill>
                            <a:srgbClr val="000000"/>
                          </a:solidFill>
                          <a:effectLst/>
                          <a:latin typeface="+mn-lt"/>
                        </a:rPr>
                        <a:t>2,592</a:t>
                      </a:r>
                    </a:p>
                  </a:txBody>
                  <a:tcPr marL="9496" marR="9496" marT="9496" marB="0" anchor="b"/>
                </a:tc>
                <a:extLst>
                  <a:ext uri="{0D108BD9-81ED-4DB2-BD59-A6C34878D82A}">
                    <a16:rowId xmlns:a16="http://schemas.microsoft.com/office/drawing/2014/main" val="1759861587"/>
                  </a:ext>
                </a:extLst>
              </a:tr>
            </a:tbl>
          </a:graphicData>
        </a:graphic>
      </p:graphicFrame>
    </p:spTree>
    <p:extLst>
      <p:ext uri="{BB962C8B-B14F-4D97-AF65-F5344CB8AC3E}">
        <p14:creationId xmlns:p14="http://schemas.microsoft.com/office/powerpoint/2010/main" val="1948493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9194E5-A2E2-4DE4-B144-3FC38AE495A9}"/>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School district data: Trends over time</a:t>
            </a:r>
          </a:p>
        </p:txBody>
      </p:sp>
      <p:graphicFrame>
        <p:nvGraphicFramePr>
          <p:cNvPr id="4" name="Table 4">
            <a:extLst>
              <a:ext uri="{FF2B5EF4-FFF2-40B4-BE49-F238E27FC236}">
                <a16:creationId xmlns:a16="http://schemas.microsoft.com/office/drawing/2014/main" id="{0583538D-097B-6C7F-7CD3-D0A8000D0410}"/>
              </a:ext>
            </a:extLst>
          </p:cNvPr>
          <p:cNvGraphicFramePr>
            <a:graphicFrameLocks noGrp="1"/>
          </p:cNvGraphicFramePr>
          <p:nvPr>
            <p:ph idx="1"/>
            <p:extLst>
              <p:ext uri="{D42A27DB-BD31-4B8C-83A1-F6EECF244321}">
                <p14:modId xmlns:p14="http://schemas.microsoft.com/office/powerpoint/2010/main" val="1498966802"/>
              </p:ext>
            </p:extLst>
          </p:nvPr>
        </p:nvGraphicFramePr>
        <p:xfrm>
          <a:off x="644056" y="2802402"/>
          <a:ext cx="10927832" cy="3077703"/>
        </p:xfrm>
        <a:graphic>
          <a:graphicData uri="http://schemas.openxmlformats.org/drawingml/2006/table">
            <a:tbl>
              <a:tblPr firstRow="1" bandRow="1">
                <a:tableStyleId>{5C22544A-7EE6-4342-B048-85BDC9FD1C3A}</a:tableStyleId>
              </a:tblPr>
              <a:tblGrid>
                <a:gridCol w="2602172">
                  <a:extLst>
                    <a:ext uri="{9D8B030D-6E8A-4147-A177-3AD203B41FA5}">
                      <a16:colId xmlns:a16="http://schemas.microsoft.com/office/drawing/2014/main" val="2796650167"/>
                    </a:ext>
                  </a:extLst>
                </a:gridCol>
                <a:gridCol w="1434381">
                  <a:extLst>
                    <a:ext uri="{9D8B030D-6E8A-4147-A177-3AD203B41FA5}">
                      <a16:colId xmlns:a16="http://schemas.microsoft.com/office/drawing/2014/main" val="245301330"/>
                    </a:ext>
                  </a:extLst>
                </a:gridCol>
                <a:gridCol w="1153755">
                  <a:extLst>
                    <a:ext uri="{9D8B030D-6E8A-4147-A177-3AD203B41FA5}">
                      <a16:colId xmlns:a16="http://schemas.microsoft.com/office/drawing/2014/main" val="2653263667"/>
                    </a:ext>
                  </a:extLst>
                </a:gridCol>
                <a:gridCol w="1434381">
                  <a:extLst>
                    <a:ext uri="{9D8B030D-6E8A-4147-A177-3AD203B41FA5}">
                      <a16:colId xmlns:a16="http://schemas.microsoft.com/office/drawing/2014/main" val="1166669009"/>
                    </a:ext>
                  </a:extLst>
                </a:gridCol>
                <a:gridCol w="1434381">
                  <a:extLst>
                    <a:ext uri="{9D8B030D-6E8A-4147-A177-3AD203B41FA5}">
                      <a16:colId xmlns:a16="http://schemas.microsoft.com/office/drawing/2014/main" val="335244477"/>
                    </a:ext>
                  </a:extLst>
                </a:gridCol>
                <a:gridCol w="1434381">
                  <a:extLst>
                    <a:ext uri="{9D8B030D-6E8A-4147-A177-3AD203B41FA5}">
                      <a16:colId xmlns:a16="http://schemas.microsoft.com/office/drawing/2014/main" val="522933904"/>
                    </a:ext>
                  </a:extLst>
                </a:gridCol>
                <a:gridCol w="1434381">
                  <a:extLst>
                    <a:ext uri="{9D8B030D-6E8A-4147-A177-3AD203B41FA5}">
                      <a16:colId xmlns:a16="http://schemas.microsoft.com/office/drawing/2014/main" val="451092625"/>
                    </a:ext>
                  </a:extLst>
                </a:gridCol>
              </a:tblGrid>
              <a:tr h="431742">
                <a:tc>
                  <a:txBody>
                    <a:bodyPr/>
                    <a:lstStyle/>
                    <a:p>
                      <a:endParaRPr lang="en-US" sz="1900"/>
                    </a:p>
                  </a:txBody>
                  <a:tcPr marL="98123" marR="98123" marT="49062" marB="49062"/>
                </a:tc>
                <a:tc>
                  <a:txBody>
                    <a:bodyPr/>
                    <a:lstStyle/>
                    <a:p>
                      <a:pPr algn="ctr"/>
                      <a:r>
                        <a:rPr lang="en-US" sz="1900"/>
                        <a:t>2020</a:t>
                      </a:r>
                    </a:p>
                  </a:txBody>
                  <a:tcPr marL="98123" marR="98123" marT="49062" marB="49062"/>
                </a:tc>
                <a:tc>
                  <a:txBody>
                    <a:bodyPr/>
                    <a:lstStyle/>
                    <a:p>
                      <a:pPr algn="ctr"/>
                      <a:r>
                        <a:rPr lang="en-US" sz="1900"/>
                        <a:t>2021*</a:t>
                      </a:r>
                    </a:p>
                  </a:txBody>
                  <a:tcPr marL="98123" marR="98123" marT="49062" marB="49062"/>
                </a:tc>
                <a:tc>
                  <a:txBody>
                    <a:bodyPr/>
                    <a:lstStyle/>
                    <a:p>
                      <a:pPr algn="ctr"/>
                      <a:r>
                        <a:rPr lang="en-US" sz="1900"/>
                        <a:t>2022</a:t>
                      </a:r>
                    </a:p>
                  </a:txBody>
                  <a:tcPr marL="98123" marR="98123" marT="49062" marB="49062"/>
                </a:tc>
                <a:tc>
                  <a:txBody>
                    <a:bodyPr/>
                    <a:lstStyle/>
                    <a:p>
                      <a:pPr algn="ctr"/>
                      <a:r>
                        <a:rPr lang="en-US" sz="1900"/>
                        <a:t>2023</a:t>
                      </a:r>
                    </a:p>
                  </a:txBody>
                  <a:tcPr marL="98123" marR="98123" marT="49062" marB="49062"/>
                </a:tc>
                <a:tc>
                  <a:txBody>
                    <a:bodyPr/>
                    <a:lstStyle/>
                    <a:p>
                      <a:pPr algn="ctr"/>
                      <a:r>
                        <a:rPr lang="en-US" sz="1900"/>
                        <a:t>2025</a:t>
                      </a:r>
                    </a:p>
                  </a:txBody>
                  <a:tcPr marL="98123" marR="98123" marT="49062" marB="49062"/>
                </a:tc>
                <a:tc>
                  <a:txBody>
                    <a:bodyPr/>
                    <a:lstStyle/>
                    <a:p>
                      <a:pPr algn="ctr"/>
                      <a:r>
                        <a:rPr lang="en-US" sz="1900"/>
                        <a:t>2026</a:t>
                      </a:r>
                    </a:p>
                  </a:txBody>
                  <a:tcPr marL="98123" marR="98123" marT="49062" marB="49062"/>
                </a:tc>
                <a:extLst>
                  <a:ext uri="{0D108BD9-81ED-4DB2-BD59-A6C34878D82A}">
                    <a16:rowId xmlns:a16="http://schemas.microsoft.com/office/drawing/2014/main" val="2872141934"/>
                  </a:ext>
                </a:extLst>
              </a:tr>
              <a:tr h="431742">
                <a:tc>
                  <a:txBody>
                    <a:bodyPr/>
                    <a:lstStyle/>
                    <a:p>
                      <a:r>
                        <a:rPr lang="en-US" sz="1900"/>
                        <a:t>Sheltered</a:t>
                      </a:r>
                    </a:p>
                  </a:txBody>
                  <a:tcPr marL="98123" marR="98123" marT="49062" marB="49062"/>
                </a:tc>
                <a:tc>
                  <a:txBody>
                    <a:bodyPr/>
                    <a:lstStyle/>
                    <a:p>
                      <a:pPr algn="ctr"/>
                      <a:r>
                        <a:rPr lang="en-US" sz="1900"/>
                        <a:t>113</a:t>
                      </a:r>
                    </a:p>
                  </a:txBody>
                  <a:tcPr marL="98123" marR="98123" marT="49062" marB="49062"/>
                </a:tc>
                <a:tc>
                  <a:txBody>
                    <a:bodyPr/>
                    <a:lstStyle/>
                    <a:p>
                      <a:pPr algn="ctr"/>
                      <a:r>
                        <a:rPr lang="en-US" sz="1900"/>
                        <a:t>11</a:t>
                      </a:r>
                    </a:p>
                  </a:txBody>
                  <a:tcPr marL="98123" marR="98123" marT="49062" marB="49062"/>
                </a:tc>
                <a:tc>
                  <a:txBody>
                    <a:bodyPr/>
                    <a:lstStyle/>
                    <a:p>
                      <a:pPr algn="ctr"/>
                      <a:r>
                        <a:rPr lang="en-US" sz="1900"/>
                        <a:t>105</a:t>
                      </a:r>
                    </a:p>
                  </a:txBody>
                  <a:tcPr marL="98123" marR="98123" marT="49062" marB="49062"/>
                </a:tc>
                <a:tc>
                  <a:txBody>
                    <a:bodyPr/>
                    <a:lstStyle/>
                    <a:p>
                      <a:pPr algn="ctr"/>
                      <a:r>
                        <a:rPr lang="en-US" sz="1900"/>
                        <a:t>125</a:t>
                      </a:r>
                    </a:p>
                  </a:txBody>
                  <a:tcPr marL="98123" marR="98123" marT="49062" marB="49062"/>
                </a:tc>
                <a:tc>
                  <a:txBody>
                    <a:bodyPr/>
                    <a:lstStyle/>
                    <a:p>
                      <a:pPr algn="ctr"/>
                      <a:r>
                        <a:rPr lang="en-US" sz="1900"/>
                        <a:t>244</a:t>
                      </a:r>
                    </a:p>
                  </a:txBody>
                  <a:tcPr marL="98123" marR="98123" marT="49062" marB="49062"/>
                </a:tc>
                <a:tc>
                  <a:txBody>
                    <a:bodyPr/>
                    <a:lstStyle/>
                    <a:p>
                      <a:pPr algn="ctr"/>
                      <a:r>
                        <a:rPr lang="en-US" sz="1900"/>
                        <a:t>119</a:t>
                      </a:r>
                    </a:p>
                  </a:txBody>
                  <a:tcPr marL="98123" marR="98123" marT="49062" marB="49062"/>
                </a:tc>
                <a:extLst>
                  <a:ext uri="{0D108BD9-81ED-4DB2-BD59-A6C34878D82A}">
                    <a16:rowId xmlns:a16="http://schemas.microsoft.com/office/drawing/2014/main" val="505486056"/>
                  </a:ext>
                </a:extLst>
              </a:tr>
              <a:tr h="431742">
                <a:tc>
                  <a:txBody>
                    <a:bodyPr/>
                    <a:lstStyle/>
                    <a:p>
                      <a:r>
                        <a:rPr lang="en-US" sz="1900"/>
                        <a:t>Doubled-up</a:t>
                      </a:r>
                    </a:p>
                  </a:txBody>
                  <a:tcPr marL="98123" marR="98123" marT="49062" marB="49062"/>
                </a:tc>
                <a:tc>
                  <a:txBody>
                    <a:bodyPr/>
                    <a:lstStyle/>
                    <a:p>
                      <a:pPr algn="ctr"/>
                      <a:r>
                        <a:rPr lang="en-US" sz="1900"/>
                        <a:t>1,813</a:t>
                      </a:r>
                    </a:p>
                  </a:txBody>
                  <a:tcPr marL="98123" marR="98123" marT="49062" marB="49062"/>
                </a:tc>
                <a:tc>
                  <a:txBody>
                    <a:bodyPr/>
                    <a:lstStyle/>
                    <a:p>
                      <a:pPr algn="ctr"/>
                      <a:r>
                        <a:rPr lang="en-US" sz="1900"/>
                        <a:t>466</a:t>
                      </a:r>
                    </a:p>
                  </a:txBody>
                  <a:tcPr marL="98123" marR="98123" marT="49062" marB="49062"/>
                </a:tc>
                <a:tc>
                  <a:txBody>
                    <a:bodyPr/>
                    <a:lstStyle/>
                    <a:p>
                      <a:pPr algn="ctr"/>
                      <a:r>
                        <a:rPr lang="en-US" sz="1900"/>
                        <a:t>1,791</a:t>
                      </a:r>
                    </a:p>
                  </a:txBody>
                  <a:tcPr marL="98123" marR="98123" marT="49062" marB="49062"/>
                </a:tc>
                <a:tc>
                  <a:txBody>
                    <a:bodyPr/>
                    <a:lstStyle/>
                    <a:p>
                      <a:pPr algn="ctr"/>
                      <a:r>
                        <a:rPr lang="en-US" sz="1900"/>
                        <a:t>2,089</a:t>
                      </a:r>
                    </a:p>
                  </a:txBody>
                  <a:tcPr marL="98123" marR="98123" marT="49062" marB="49062"/>
                </a:tc>
                <a:tc>
                  <a:txBody>
                    <a:bodyPr/>
                    <a:lstStyle/>
                    <a:p>
                      <a:pPr algn="ctr"/>
                      <a:r>
                        <a:rPr lang="en-US" sz="1900"/>
                        <a:t>2,270</a:t>
                      </a:r>
                    </a:p>
                  </a:txBody>
                  <a:tcPr marL="98123" marR="98123" marT="49062" marB="49062"/>
                </a:tc>
                <a:tc>
                  <a:txBody>
                    <a:bodyPr/>
                    <a:lstStyle/>
                    <a:p>
                      <a:pPr algn="ctr"/>
                      <a:r>
                        <a:rPr lang="en-US" sz="1900"/>
                        <a:t>2,088</a:t>
                      </a:r>
                    </a:p>
                  </a:txBody>
                  <a:tcPr marL="98123" marR="98123" marT="49062" marB="49062"/>
                </a:tc>
                <a:extLst>
                  <a:ext uri="{0D108BD9-81ED-4DB2-BD59-A6C34878D82A}">
                    <a16:rowId xmlns:a16="http://schemas.microsoft.com/office/drawing/2014/main" val="461517891"/>
                  </a:ext>
                </a:extLst>
              </a:tr>
              <a:tr h="487251">
                <a:tc>
                  <a:txBody>
                    <a:bodyPr/>
                    <a:lstStyle/>
                    <a:p>
                      <a:r>
                        <a:rPr lang="en-US" sz="1900"/>
                        <a:t>Unaccompanied youth</a:t>
                      </a:r>
                    </a:p>
                  </a:txBody>
                  <a:tcPr marL="98123" marR="98123" marT="49062" marB="49062"/>
                </a:tc>
                <a:tc>
                  <a:txBody>
                    <a:bodyPr/>
                    <a:lstStyle/>
                    <a:p>
                      <a:pPr algn="ctr"/>
                      <a:r>
                        <a:rPr lang="en-US" sz="1900"/>
                        <a:t>50</a:t>
                      </a:r>
                    </a:p>
                  </a:txBody>
                  <a:tcPr marL="98123" marR="98123" marT="49062" marB="49062"/>
                </a:tc>
                <a:tc>
                  <a:txBody>
                    <a:bodyPr/>
                    <a:lstStyle/>
                    <a:p>
                      <a:pPr algn="ctr"/>
                      <a:r>
                        <a:rPr lang="en-US" sz="1900"/>
                        <a:t>12</a:t>
                      </a:r>
                    </a:p>
                  </a:txBody>
                  <a:tcPr marL="98123" marR="98123" marT="49062" marB="49062"/>
                </a:tc>
                <a:tc>
                  <a:txBody>
                    <a:bodyPr/>
                    <a:lstStyle/>
                    <a:p>
                      <a:pPr algn="ctr"/>
                      <a:r>
                        <a:rPr lang="en-US" sz="1900"/>
                        <a:t>95</a:t>
                      </a:r>
                    </a:p>
                  </a:txBody>
                  <a:tcPr marL="98123" marR="98123" marT="49062" marB="49062"/>
                </a:tc>
                <a:tc>
                  <a:txBody>
                    <a:bodyPr/>
                    <a:lstStyle/>
                    <a:p>
                      <a:pPr algn="ctr"/>
                      <a:r>
                        <a:rPr lang="en-US" sz="1900"/>
                        <a:t>103</a:t>
                      </a:r>
                    </a:p>
                  </a:txBody>
                  <a:tcPr marL="98123" marR="98123" marT="49062" marB="49062"/>
                </a:tc>
                <a:tc>
                  <a:txBody>
                    <a:bodyPr/>
                    <a:lstStyle/>
                    <a:p>
                      <a:pPr algn="ctr"/>
                      <a:r>
                        <a:rPr lang="en-US" sz="1900"/>
                        <a:t>91</a:t>
                      </a:r>
                    </a:p>
                  </a:txBody>
                  <a:tcPr marL="98123" marR="98123" marT="49062" marB="49062"/>
                </a:tc>
                <a:tc>
                  <a:txBody>
                    <a:bodyPr/>
                    <a:lstStyle/>
                    <a:p>
                      <a:pPr algn="ctr"/>
                      <a:r>
                        <a:rPr lang="en-US" sz="1900"/>
                        <a:t>104</a:t>
                      </a:r>
                    </a:p>
                  </a:txBody>
                  <a:tcPr marL="98123" marR="98123" marT="49062" marB="49062"/>
                </a:tc>
                <a:extLst>
                  <a:ext uri="{0D108BD9-81ED-4DB2-BD59-A6C34878D82A}">
                    <a16:rowId xmlns:a16="http://schemas.microsoft.com/office/drawing/2014/main" val="3017737192"/>
                  </a:ext>
                </a:extLst>
              </a:tr>
              <a:tr h="431742">
                <a:tc>
                  <a:txBody>
                    <a:bodyPr/>
                    <a:lstStyle/>
                    <a:p>
                      <a:r>
                        <a:rPr lang="en-US" sz="1900"/>
                        <a:t>Hotel</a:t>
                      </a:r>
                    </a:p>
                  </a:txBody>
                  <a:tcPr marL="98123" marR="98123" marT="49062" marB="49062"/>
                </a:tc>
                <a:tc>
                  <a:txBody>
                    <a:bodyPr/>
                    <a:lstStyle/>
                    <a:p>
                      <a:pPr algn="ctr"/>
                      <a:r>
                        <a:rPr lang="en-US" sz="1900"/>
                        <a:t>189</a:t>
                      </a:r>
                    </a:p>
                  </a:txBody>
                  <a:tcPr marL="98123" marR="98123" marT="49062" marB="49062"/>
                </a:tc>
                <a:tc>
                  <a:txBody>
                    <a:bodyPr/>
                    <a:lstStyle/>
                    <a:p>
                      <a:pPr algn="ctr"/>
                      <a:r>
                        <a:rPr lang="en-US" sz="1900"/>
                        <a:t>58</a:t>
                      </a:r>
                    </a:p>
                  </a:txBody>
                  <a:tcPr marL="98123" marR="98123" marT="49062" marB="49062"/>
                </a:tc>
                <a:tc>
                  <a:txBody>
                    <a:bodyPr/>
                    <a:lstStyle/>
                    <a:p>
                      <a:pPr algn="ctr"/>
                      <a:r>
                        <a:rPr lang="en-US" sz="1900"/>
                        <a:t>255</a:t>
                      </a:r>
                    </a:p>
                  </a:txBody>
                  <a:tcPr marL="98123" marR="98123" marT="49062" marB="49062"/>
                </a:tc>
                <a:tc>
                  <a:txBody>
                    <a:bodyPr/>
                    <a:lstStyle/>
                    <a:p>
                      <a:pPr algn="ctr"/>
                      <a:r>
                        <a:rPr lang="en-US" sz="1900"/>
                        <a:t>307</a:t>
                      </a:r>
                    </a:p>
                  </a:txBody>
                  <a:tcPr marL="98123" marR="98123" marT="49062" marB="49062"/>
                </a:tc>
                <a:tc>
                  <a:txBody>
                    <a:bodyPr/>
                    <a:lstStyle/>
                    <a:p>
                      <a:pPr algn="ctr"/>
                      <a:r>
                        <a:rPr lang="en-US" sz="1900"/>
                        <a:t>224</a:t>
                      </a:r>
                    </a:p>
                  </a:txBody>
                  <a:tcPr marL="98123" marR="98123" marT="49062" marB="49062"/>
                </a:tc>
                <a:tc>
                  <a:txBody>
                    <a:bodyPr/>
                    <a:lstStyle/>
                    <a:p>
                      <a:pPr algn="ctr"/>
                      <a:r>
                        <a:rPr lang="en-US" sz="1900"/>
                        <a:t>235</a:t>
                      </a:r>
                    </a:p>
                  </a:txBody>
                  <a:tcPr marL="98123" marR="98123" marT="49062" marB="49062"/>
                </a:tc>
                <a:extLst>
                  <a:ext uri="{0D108BD9-81ED-4DB2-BD59-A6C34878D82A}">
                    <a16:rowId xmlns:a16="http://schemas.microsoft.com/office/drawing/2014/main" val="2451659975"/>
                  </a:ext>
                </a:extLst>
              </a:tr>
              <a:tr h="431742">
                <a:tc>
                  <a:txBody>
                    <a:bodyPr/>
                    <a:lstStyle/>
                    <a:p>
                      <a:r>
                        <a:rPr lang="en-US" sz="1900"/>
                        <a:t>Unsheltered</a:t>
                      </a:r>
                    </a:p>
                  </a:txBody>
                  <a:tcPr marL="98123" marR="98123" marT="49062" marB="49062"/>
                </a:tc>
                <a:tc>
                  <a:txBody>
                    <a:bodyPr/>
                    <a:lstStyle/>
                    <a:p>
                      <a:pPr algn="ctr"/>
                      <a:r>
                        <a:rPr lang="en-US" sz="1900"/>
                        <a:t>23</a:t>
                      </a:r>
                    </a:p>
                  </a:txBody>
                  <a:tcPr marL="98123" marR="98123" marT="49062" marB="49062"/>
                </a:tc>
                <a:tc>
                  <a:txBody>
                    <a:bodyPr/>
                    <a:lstStyle/>
                    <a:p>
                      <a:pPr algn="ctr"/>
                      <a:r>
                        <a:rPr lang="en-US" sz="1900"/>
                        <a:t>--</a:t>
                      </a:r>
                    </a:p>
                  </a:txBody>
                  <a:tcPr marL="98123" marR="98123" marT="49062" marB="49062"/>
                </a:tc>
                <a:tc>
                  <a:txBody>
                    <a:bodyPr/>
                    <a:lstStyle/>
                    <a:p>
                      <a:pPr algn="ctr"/>
                      <a:r>
                        <a:rPr lang="en-US" sz="1900"/>
                        <a:t>22</a:t>
                      </a:r>
                    </a:p>
                  </a:txBody>
                  <a:tcPr marL="98123" marR="98123" marT="49062" marB="49062"/>
                </a:tc>
                <a:tc>
                  <a:txBody>
                    <a:bodyPr/>
                    <a:lstStyle/>
                    <a:p>
                      <a:pPr algn="ctr"/>
                      <a:r>
                        <a:rPr lang="en-US" sz="1900"/>
                        <a:t>52</a:t>
                      </a:r>
                    </a:p>
                  </a:txBody>
                  <a:tcPr marL="98123" marR="98123" marT="49062" marB="49062"/>
                </a:tc>
                <a:tc>
                  <a:txBody>
                    <a:bodyPr/>
                    <a:lstStyle/>
                    <a:p>
                      <a:pPr algn="ctr"/>
                      <a:r>
                        <a:rPr lang="en-US" sz="1900"/>
                        <a:t>36</a:t>
                      </a:r>
                    </a:p>
                  </a:txBody>
                  <a:tcPr marL="98123" marR="98123" marT="49062" marB="49062"/>
                </a:tc>
                <a:tc>
                  <a:txBody>
                    <a:bodyPr/>
                    <a:lstStyle/>
                    <a:p>
                      <a:pPr algn="ctr"/>
                      <a:r>
                        <a:rPr lang="en-US" sz="1900"/>
                        <a:t>46</a:t>
                      </a:r>
                    </a:p>
                  </a:txBody>
                  <a:tcPr marL="98123" marR="98123" marT="49062" marB="49062"/>
                </a:tc>
                <a:extLst>
                  <a:ext uri="{0D108BD9-81ED-4DB2-BD59-A6C34878D82A}">
                    <a16:rowId xmlns:a16="http://schemas.microsoft.com/office/drawing/2014/main" val="2511316299"/>
                  </a:ext>
                </a:extLst>
              </a:tr>
              <a:tr h="431742">
                <a:tc>
                  <a:txBody>
                    <a:bodyPr/>
                    <a:lstStyle/>
                    <a:p>
                      <a:r>
                        <a:rPr lang="en-US" sz="1900" b="1"/>
                        <a:t>Total</a:t>
                      </a:r>
                    </a:p>
                  </a:txBody>
                  <a:tcPr marL="98123" marR="98123" marT="49062" marB="49062"/>
                </a:tc>
                <a:tc>
                  <a:txBody>
                    <a:bodyPr/>
                    <a:lstStyle/>
                    <a:p>
                      <a:pPr algn="ctr"/>
                      <a:r>
                        <a:rPr lang="en-US" sz="1900" b="1"/>
                        <a:t>2,188</a:t>
                      </a:r>
                    </a:p>
                  </a:txBody>
                  <a:tcPr marL="98123" marR="98123" marT="49062" marB="49062"/>
                </a:tc>
                <a:tc>
                  <a:txBody>
                    <a:bodyPr/>
                    <a:lstStyle/>
                    <a:p>
                      <a:pPr algn="ctr"/>
                      <a:r>
                        <a:rPr lang="en-US" sz="1900" b="1"/>
                        <a:t>547</a:t>
                      </a:r>
                    </a:p>
                  </a:txBody>
                  <a:tcPr marL="98123" marR="98123" marT="49062" marB="49062"/>
                </a:tc>
                <a:tc>
                  <a:txBody>
                    <a:bodyPr/>
                    <a:lstStyle/>
                    <a:p>
                      <a:pPr algn="ctr"/>
                      <a:r>
                        <a:rPr lang="en-US" sz="1900" b="1"/>
                        <a:t>2,268</a:t>
                      </a:r>
                    </a:p>
                  </a:txBody>
                  <a:tcPr marL="98123" marR="98123" marT="49062" marB="49062"/>
                </a:tc>
                <a:tc>
                  <a:txBody>
                    <a:bodyPr/>
                    <a:lstStyle/>
                    <a:p>
                      <a:pPr algn="ctr"/>
                      <a:r>
                        <a:rPr lang="en-US" sz="1900" b="1"/>
                        <a:t>2,676</a:t>
                      </a:r>
                    </a:p>
                  </a:txBody>
                  <a:tcPr marL="98123" marR="98123" marT="49062" marB="49062"/>
                </a:tc>
                <a:tc>
                  <a:txBody>
                    <a:bodyPr/>
                    <a:lstStyle/>
                    <a:p>
                      <a:pPr algn="ctr"/>
                      <a:r>
                        <a:rPr lang="en-US" sz="1900" b="1"/>
                        <a:t>2,865</a:t>
                      </a:r>
                    </a:p>
                  </a:txBody>
                  <a:tcPr marL="98123" marR="98123" marT="49062" marB="49062"/>
                </a:tc>
                <a:tc>
                  <a:txBody>
                    <a:bodyPr/>
                    <a:lstStyle/>
                    <a:p>
                      <a:pPr algn="ctr"/>
                      <a:r>
                        <a:rPr lang="en-US" sz="1900" b="1" dirty="0"/>
                        <a:t>2,592</a:t>
                      </a:r>
                    </a:p>
                  </a:txBody>
                  <a:tcPr marL="98123" marR="98123" marT="49062" marB="49062"/>
                </a:tc>
                <a:extLst>
                  <a:ext uri="{0D108BD9-81ED-4DB2-BD59-A6C34878D82A}">
                    <a16:rowId xmlns:a16="http://schemas.microsoft.com/office/drawing/2014/main" val="2077317167"/>
                  </a:ext>
                </a:extLst>
              </a:tr>
            </a:tbl>
          </a:graphicData>
        </a:graphic>
      </p:graphicFrame>
    </p:spTree>
    <p:extLst>
      <p:ext uri="{BB962C8B-B14F-4D97-AF65-F5344CB8AC3E}">
        <p14:creationId xmlns:p14="http://schemas.microsoft.com/office/powerpoint/2010/main" val="7452207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A4C373-5705-2C81-0DC3-56A71BA4E5F8}"/>
              </a:ext>
            </a:extLst>
          </p:cNvPr>
          <p:cNvSpPr>
            <a:spLocks noGrp="1"/>
          </p:cNvSpPr>
          <p:nvPr>
            <p:ph type="title"/>
          </p:nvPr>
        </p:nvSpPr>
        <p:spPr>
          <a:xfrm>
            <a:off x="838200" y="365125"/>
            <a:ext cx="10515600" cy="1325563"/>
          </a:xfrm>
        </p:spPr>
        <p:txBody>
          <a:bodyPr>
            <a:normAutofit/>
          </a:bodyPr>
          <a:lstStyle/>
          <a:p>
            <a:r>
              <a:rPr lang="en-US" sz="5400"/>
              <a:t>Key findings: Basic numbers</a:t>
            </a:r>
            <a:endParaRPr lang="en-US" sz="5400">
              <a:highlight>
                <a:srgbClr val="FFFF00"/>
              </a:highligh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ABAE6D4-1483-B1E5-DACD-AE360F00D7F2}"/>
              </a:ext>
            </a:extLst>
          </p:cNvPr>
          <p:cNvSpPr>
            <a:spLocks noGrp="1"/>
          </p:cNvSpPr>
          <p:nvPr>
            <p:ph idx="1"/>
          </p:nvPr>
        </p:nvSpPr>
        <p:spPr>
          <a:xfrm>
            <a:off x="838200" y="1929384"/>
            <a:ext cx="10515600" cy="4251960"/>
          </a:xfrm>
        </p:spPr>
        <p:txBody>
          <a:bodyPr>
            <a:normAutofit/>
          </a:bodyPr>
          <a:lstStyle/>
          <a:p>
            <a:r>
              <a:rPr lang="en-US" sz="1900"/>
              <a:t>Moderate (11%) increase in overall number. </a:t>
            </a:r>
          </a:p>
          <a:p>
            <a:pPr lvl="1"/>
            <a:r>
              <a:rPr lang="en-US" sz="1900"/>
              <a:t>Following a 23% increase from 2024 to 2025.</a:t>
            </a:r>
          </a:p>
          <a:p>
            <a:pPr lvl="1"/>
            <a:r>
              <a:rPr lang="en-US" sz="1900"/>
              <a:t>Mostly, I see this as an on-going true increase as methods were stable.</a:t>
            </a:r>
          </a:p>
          <a:p>
            <a:pPr lvl="1"/>
            <a:r>
              <a:rPr lang="en-US" sz="1900"/>
              <a:t>Despite stability and some increases in shelter beds, we have an ongoing increase in unsheltered homelessness.</a:t>
            </a:r>
          </a:p>
          <a:p>
            <a:pPr lvl="1"/>
            <a:r>
              <a:rPr lang="en-US" sz="1900"/>
              <a:t>The region’s rapid population growth as well as known housing crisis are likely contributors.</a:t>
            </a:r>
          </a:p>
          <a:p>
            <a:r>
              <a:rPr lang="en-US" sz="1900"/>
              <a:t>Moderate changes in counts in specific communities &amp; likely causes:</a:t>
            </a:r>
          </a:p>
          <a:p>
            <a:pPr lvl="1"/>
            <a:r>
              <a:rPr lang="en-US" sz="1900"/>
              <a:t>Carroll County/Eureka Springs especially: Large increase</a:t>
            </a:r>
          </a:p>
          <a:p>
            <a:pPr lvl="2"/>
            <a:r>
              <a:rPr lang="en-US" sz="1900"/>
              <a:t>Attribute this to improved methods</a:t>
            </a:r>
          </a:p>
          <a:p>
            <a:pPr lvl="1"/>
            <a:r>
              <a:rPr lang="en-US" sz="1900"/>
              <a:t>Siloam Springs: Moderate decrease</a:t>
            </a:r>
          </a:p>
          <a:p>
            <a:pPr lvl="2"/>
            <a:r>
              <a:rPr lang="en-US" sz="1900"/>
              <a:t>Consistent methods: thus, assume true decrease and/or simple ebb and flow</a:t>
            </a:r>
          </a:p>
          <a:p>
            <a:pPr lvl="1"/>
            <a:r>
              <a:rPr lang="en-US" sz="1900"/>
              <a:t>Rogers, unsheltered: Large decrease</a:t>
            </a:r>
          </a:p>
          <a:p>
            <a:pPr lvl="2"/>
            <a:r>
              <a:rPr lang="en-US" sz="1900"/>
              <a:t>Suspect methods (little to no teams outside of sites) are a factor</a:t>
            </a:r>
          </a:p>
        </p:txBody>
      </p:sp>
    </p:spTree>
    <p:extLst>
      <p:ext uri="{BB962C8B-B14F-4D97-AF65-F5344CB8AC3E}">
        <p14:creationId xmlns:p14="http://schemas.microsoft.com/office/powerpoint/2010/main" val="41643832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82B35F-9B42-8812-CA70-7A8D4C5D0359}"/>
            </a:ext>
          </a:extLst>
        </p:cNvPr>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1A3E0A-17CA-72EF-2BAE-C24C489AA5D4}"/>
              </a:ext>
            </a:extLst>
          </p:cNvPr>
          <p:cNvSpPr>
            <a:spLocks noGrp="1"/>
          </p:cNvSpPr>
          <p:nvPr>
            <p:ph type="title"/>
          </p:nvPr>
        </p:nvSpPr>
        <p:spPr>
          <a:xfrm>
            <a:off x="630936" y="640080"/>
            <a:ext cx="4818888" cy="1481328"/>
          </a:xfrm>
        </p:spPr>
        <p:txBody>
          <a:bodyPr anchor="b">
            <a:normAutofit/>
          </a:bodyPr>
          <a:lstStyle/>
          <a:p>
            <a:r>
              <a:rPr lang="en-US" sz="5000"/>
              <a:t>Key findings: Characteristics</a:t>
            </a:r>
          </a:p>
        </p:txBody>
      </p:sp>
      <p:sp>
        <p:nvSpPr>
          <p:cNvPr id="18"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3B32631-313E-6A11-BD69-241D0A1EE00D}"/>
              </a:ext>
            </a:extLst>
          </p:cNvPr>
          <p:cNvSpPr>
            <a:spLocks noGrp="1"/>
          </p:cNvSpPr>
          <p:nvPr>
            <p:ph idx="1"/>
          </p:nvPr>
        </p:nvSpPr>
        <p:spPr>
          <a:xfrm>
            <a:off x="630936" y="2660904"/>
            <a:ext cx="4818888" cy="3547872"/>
          </a:xfrm>
        </p:spPr>
        <p:txBody>
          <a:bodyPr anchor="t">
            <a:normAutofit/>
          </a:bodyPr>
          <a:lstStyle/>
          <a:p>
            <a:r>
              <a:rPr lang="en-US" sz="1400" b="1" dirty="0"/>
              <a:t>Older adults </a:t>
            </a:r>
            <a:r>
              <a:rPr lang="en-US" sz="1400" dirty="0"/>
              <a:t>among the unhoused population continue to trend upward:</a:t>
            </a:r>
          </a:p>
          <a:p>
            <a:r>
              <a:rPr lang="en-US" sz="1400" b="1" dirty="0"/>
              <a:t>Family homelessness </a:t>
            </a:r>
            <a:r>
              <a:rPr lang="en-US" sz="1400" dirty="0"/>
              <a:t>remains stable and relatively low in PIT data.</a:t>
            </a:r>
          </a:p>
          <a:p>
            <a:pPr lvl="1"/>
            <a:r>
              <a:rPr lang="en-US" sz="1400" dirty="0"/>
              <a:t>The contrast with the far larger number of families experiencing housing instability in school district data is worth exploration.</a:t>
            </a:r>
          </a:p>
          <a:p>
            <a:pPr lvl="1"/>
            <a:r>
              <a:rPr lang="en-US" sz="1400" dirty="0"/>
              <a:t>There is a large pool of families who could benefit from housing and/or homeless supports and dedicated resources.</a:t>
            </a:r>
          </a:p>
          <a:p>
            <a:r>
              <a:rPr lang="en-US" sz="1400" b="1" dirty="0"/>
              <a:t>Veteran homelessness </a:t>
            </a:r>
            <a:r>
              <a:rPr lang="en-US" sz="1400" dirty="0"/>
              <a:t>down by 50% (most stark among unsheltered). Unclear if true improvement and, if so, why.  No changes in PIT methods readily explain.</a:t>
            </a:r>
          </a:p>
          <a:p>
            <a:r>
              <a:rPr lang="en-US" sz="1400" b="1" dirty="0"/>
              <a:t>Chronic homelessness</a:t>
            </a:r>
            <a:r>
              <a:rPr lang="en-US" sz="1400" dirty="0"/>
              <a:t>: Remain high in both unsheltered (especially) and emergency sheltered.</a:t>
            </a:r>
          </a:p>
          <a:p>
            <a:endParaRPr lang="en-US" sz="1400" dirty="0"/>
          </a:p>
        </p:txBody>
      </p:sp>
      <p:graphicFrame>
        <p:nvGraphicFramePr>
          <p:cNvPr id="4" name="Table 3">
            <a:extLst>
              <a:ext uri="{FF2B5EF4-FFF2-40B4-BE49-F238E27FC236}">
                <a16:creationId xmlns:a16="http://schemas.microsoft.com/office/drawing/2014/main" id="{87E1E6EC-2DE5-6F08-4338-A1E0F28F7C4A}"/>
              </a:ext>
            </a:extLst>
          </p:cNvPr>
          <p:cNvGraphicFramePr>
            <a:graphicFrameLocks noGrp="1"/>
          </p:cNvGraphicFramePr>
          <p:nvPr>
            <p:extLst>
              <p:ext uri="{D42A27DB-BD31-4B8C-83A1-F6EECF244321}">
                <p14:modId xmlns:p14="http://schemas.microsoft.com/office/powerpoint/2010/main" val="1158507251"/>
              </p:ext>
            </p:extLst>
          </p:nvPr>
        </p:nvGraphicFramePr>
        <p:xfrm>
          <a:off x="6099048" y="2097180"/>
          <a:ext cx="5458969" cy="2663641"/>
        </p:xfrm>
        <a:graphic>
          <a:graphicData uri="http://schemas.openxmlformats.org/drawingml/2006/table">
            <a:tbl>
              <a:tblPr firstRow="1" bandRow="1">
                <a:tableStyleId>{69012ECD-51FC-41F1-AA8D-1B2483CD663E}</a:tableStyleId>
              </a:tblPr>
              <a:tblGrid>
                <a:gridCol w="1105649">
                  <a:extLst>
                    <a:ext uri="{9D8B030D-6E8A-4147-A177-3AD203B41FA5}">
                      <a16:colId xmlns:a16="http://schemas.microsoft.com/office/drawing/2014/main" val="3446006916"/>
                    </a:ext>
                  </a:extLst>
                </a:gridCol>
                <a:gridCol w="1088330">
                  <a:extLst>
                    <a:ext uri="{9D8B030D-6E8A-4147-A177-3AD203B41FA5}">
                      <a16:colId xmlns:a16="http://schemas.microsoft.com/office/drawing/2014/main" val="1364960900"/>
                    </a:ext>
                  </a:extLst>
                </a:gridCol>
                <a:gridCol w="1088330">
                  <a:extLst>
                    <a:ext uri="{9D8B030D-6E8A-4147-A177-3AD203B41FA5}">
                      <a16:colId xmlns:a16="http://schemas.microsoft.com/office/drawing/2014/main" val="1107192585"/>
                    </a:ext>
                  </a:extLst>
                </a:gridCol>
                <a:gridCol w="1088330">
                  <a:extLst>
                    <a:ext uri="{9D8B030D-6E8A-4147-A177-3AD203B41FA5}">
                      <a16:colId xmlns:a16="http://schemas.microsoft.com/office/drawing/2014/main" val="158557456"/>
                    </a:ext>
                  </a:extLst>
                </a:gridCol>
                <a:gridCol w="1088330">
                  <a:extLst>
                    <a:ext uri="{9D8B030D-6E8A-4147-A177-3AD203B41FA5}">
                      <a16:colId xmlns:a16="http://schemas.microsoft.com/office/drawing/2014/main" val="3044445445"/>
                    </a:ext>
                  </a:extLst>
                </a:gridCol>
              </a:tblGrid>
              <a:tr h="754895">
                <a:tc>
                  <a:txBody>
                    <a:bodyPr/>
                    <a:lstStyle/>
                    <a:p>
                      <a:endParaRPr lang="en-US" sz="2500" b="1" cap="none" spc="0">
                        <a:solidFill>
                          <a:schemeClr val="bg1"/>
                        </a:solidFill>
                      </a:endParaRPr>
                    </a:p>
                  </a:txBody>
                  <a:tcPr marL="116414" marR="83152" marT="166305" marB="166305" anchor="ctr"/>
                </a:tc>
                <a:tc>
                  <a:txBody>
                    <a:bodyPr/>
                    <a:lstStyle/>
                    <a:p>
                      <a:pPr algn="ctr"/>
                      <a:r>
                        <a:rPr lang="en-US" sz="2500" b="1" cap="none" spc="0">
                          <a:solidFill>
                            <a:schemeClr val="bg1"/>
                          </a:solidFill>
                        </a:rPr>
                        <a:t>2023</a:t>
                      </a:r>
                    </a:p>
                  </a:txBody>
                  <a:tcPr marL="116414" marR="83152" marT="166305" marB="166305" anchor="ctr"/>
                </a:tc>
                <a:tc>
                  <a:txBody>
                    <a:bodyPr/>
                    <a:lstStyle/>
                    <a:p>
                      <a:pPr algn="ctr"/>
                      <a:r>
                        <a:rPr lang="en-US" sz="2500" b="1" cap="none" spc="0">
                          <a:solidFill>
                            <a:schemeClr val="bg1"/>
                          </a:solidFill>
                        </a:rPr>
                        <a:t>2024</a:t>
                      </a:r>
                    </a:p>
                  </a:txBody>
                  <a:tcPr marL="116414" marR="83152" marT="166305" marB="166305" anchor="ctr"/>
                </a:tc>
                <a:tc>
                  <a:txBody>
                    <a:bodyPr/>
                    <a:lstStyle/>
                    <a:p>
                      <a:pPr algn="ctr"/>
                      <a:r>
                        <a:rPr lang="en-US" sz="2500" b="1" cap="none" spc="0">
                          <a:solidFill>
                            <a:schemeClr val="bg1"/>
                          </a:solidFill>
                        </a:rPr>
                        <a:t>2025</a:t>
                      </a:r>
                    </a:p>
                  </a:txBody>
                  <a:tcPr marL="116414" marR="83152" marT="166305" marB="166305" anchor="ctr"/>
                </a:tc>
                <a:tc>
                  <a:txBody>
                    <a:bodyPr/>
                    <a:lstStyle/>
                    <a:p>
                      <a:pPr algn="ctr"/>
                      <a:r>
                        <a:rPr lang="en-US" sz="2500" b="1" cap="none" spc="0">
                          <a:solidFill>
                            <a:schemeClr val="bg1"/>
                          </a:solidFill>
                        </a:rPr>
                        <a:t>2026</a:t>
                      </a:r>
                    </a:p>
                  </a:txBody>
                  <a:tcPr marL="116414" marR="83152" marT="166305" marB="166305" anchor="ctr"/>
                </a:tc>
                <a:extLst>
                  <a:ext uri="{0D108BD9-81ED-4DB2-BD59-A6C34878D82A}">
                    <a16:rowId xmlns:a16="http://schemas.microsoft.com/office/drawing/2014/main" val="1432801403"/>
                  </a:ext>
                </a:extLst>
              </a:tr>
              <a:tr h="954373">
                <a:tc>
                  <a:txBody>
                    <a:bodyPr/>
                    <a:lstStyle/>
                    <a:p>
                      <a:pPr algn="ctr"/>
                      <a:r>
                        <a:rPr lang="en-US" sz="2200" cap="none" spc="0" dirty="0">
                          <a:solidFill>
                            <a:schemeClr val="tx1"/>
                          </a:solidFill>
                        </a:rPr>
                        <a:t>55 to 64</a:t>
                      </a:r>
                    </a:p>
                  </a:txBody>
                  <a:tcPr marL="116414" marR="83152" marT="83152" marB="166305"/>
                </a:tc>
                <a:tc>
                  <a:txBody>
                    <a:bodyPr/>
                    <a:lstStyle/>
                    <a:p>
                      <a:pPr algn="ctr"/>
                      <a:r>
                        <a:rPr lang="en-US" sz="2200" cap="none" spc="0">
                          <a:solidFill>
                            <a:schemeClr val="tx1"/>
                          </a:solidFill>
                        </a:rPr>
                        <a:t>52 (12%)</a:t>
                      </a:r>
                    </a:p>
                  </a:txBody>
                  <a:tcPr marL="116414" marR="83152" marT="83152" marB="166305"/>
                </a:tc>
                <a:tc>
                  <a:txBody>
                    <a:bodyPr/>
                    <a:lstStyle/>
                    <a:p>
                      <a:pPr algn="ctr"/>
                      <a:r>
                        <a:rPr lang="en-US" sz="2200" cap="none" spc="0">
                          <a:solidFill>
                            <a:schemeClr val="tx1"/>
                          </a:solidFill>
                        </a:rPr>
                        <a:t>80 (20%)</a:t>
                      </a:r>
                    </a:p>
                  </a:txBody>
                  <a:tcPr marL="116414" marR="83152" marT="83152" marB="166305"/>
                </a:tc>
                <a:tc>
                  <a:txBody>
                    <a:bodyPr/>
                    <a:lstStyle/>
                    <a:p>
                      <a:pPr algn="ctr"/>
                      <a:r>
                        <a:rPr lang="en-US" sz="2200" cap="none" spc="0">
                          <a:solidFill>
                            <a:schemeClr val="tx1"/>
                          </a:solidFill>
                        </a:rPr>
                        <a:t>91 (18%)</a:t>
                      </a:r>
                    </a:p>
                  </a:txBody>
                  <a:tcPr marL="116414" marR="83152" marT="83152" marB="166305"/>
                </a:tc>
                <a:tc>
                  <a:txBody>
                    <a:bodyPr/>
                    <a:lstStyle/>
                    <a:p>
                      <a:pPr algn="ctr"/>
                      <a:r>
                        <a:rPr lang="en-US" sz="2200" cap="none" spc="0">
                          <a:solidFill>
                            <a:schemeClr val="tx1"/>
                          </a:solidFill>
                        </a:rPr>
                        <a:t>107 (19%)</a:t>
                      </a:r>
                    </a:p>
                  </a:txBody>
                  <a:tcPr marL="116414" marR="83152" marT="83152" marB="166305"/>
                </a:tc>
                <a:extLst>
                  <a:ext uri="{0D108BD9-81ED-4DB2-BD59-A6C34878D82A}">
                    <a16:rowId xmlns:a16="http://schemas.microsoft.com/office/drawing/2014/main" val="1882678332"/>
                  </a:ext>
                </a:extLst>
              </a:tr>
              <a:tr h="954373">
                <a:tc>
                  <a:txBody>
                    <a:bodyPr/>
                    <a:lstStyle/>
                    <a:p>
                      <a:pPr algn="ctr"/>
                      <a:r>
                        <a:rPr lang="en-US" sz="2200" cap="none" spc="0" dirty="0">
                          <a:solidFill>
                            <a:schemeClr val="tx1"/>
                          </a:solidFill>
                        </a:rPr>
                        <a:t>65 and above</a:t>
                      </a:r>
                    </a:p>
                  </a:txBody>
                  <a:tcPr marL="116414" marR="83152" marT="83152" marB="166305"/>
                </a:tc>
                <a:tc>
                  <a:txBody>
                    <a:bodyPr/>
                    <a:lstStyle/>
                    <a:p>
                      <a:pPr algn="ctr"/>
                      <a:r>
                        <a:rPr lang="en-US" sz="2200" cap="none" spc="0" dirty="0">
                          <a:solidFill>
                            <a:schemeClr val="tx1"/>
                          </a:solidFill>
                        </a:rPr>
                        <a:t>15 </a:t>
                      </a:r>
                    </a:p>
                    <a:p>
                      <a:pPr algn="ctr"/>
                      <a:r>
                        <a:rPr lang="en-US" sz="2200" cap="none" spc="0" dirty="0">
                          <a:solidFill>
                            <a:schemeClr val="tx1"/>
                          </a:solidFill>
                        </a:rPr>
                        <a:t>(3%)</a:t>
                      </a:r>
                    </a:p>
                  </a:txBody>
                  <a:tcPr marL="116414" marR="83152" marT="83152" marB="166305"/>
                </a:tc>
                <a:tc>
                  <a:txBody>
                    <a:bodyPr/>
                    <a:lstStyle/>
                    <a:p>
                      <a:pPr algn="ctr"/>
                      <a:r>
                        <a:rPr lang="en-US" sz="2200" cap="none" spc="0" dirty="0">
                          <a:solidFill>
                            <a:schemeClr val="tx1"/>
                          </a:solidFill>
                        </a:rPr>
                        <a:t>28 </a:t>
                      </a:r>
                    </a:p>
                    <a:p>
                      <a:pPr algn="ctr"/>
                      <a:r>
                        <a:rPr lang="en-US" sz="2200" cap="none" spc="0" dirty="0">
                          <a:solidFill>
                            <a:schemeClr val="tx1"/>
                          </a:solidFill>
                        </a:rPr>
                        <a:t>(7%)</a:t>
                      </a:r>
                    </a:p>
                  </a:txBody>
                  <a:tcPr marL="116414" marR="83152" marT="83152" marB="166305"/>
                </a:tc>
                <a:tc>
                  <a:txBody>
                    <a:bodyPr/>
                    <a:lstStyle/>
                    <a:p>
                      <a:pPr algn="ctr"/>
                      <a:r>
                        <a:rPr lang="en-US" sz="2200" cap="none" spc="0" dirty="0">
                          <a:solidFill>
                            <a:schemeClr val="tx1"/>
                          </a:solidFill>
                        </a:rPr>
                        <a:t>20 </a:t>
                      </a:r>
                    </a:p>
                    <a:p>
                      <a:pPr algn="ctr"/>
                      <a:r>
                        <a:rPr lang="en-US" sz="2200" cap="none" spc="0" dirty="0">
                          <a:solidFill>
                            <a:schemeClr val="tx1"/>
                          </a:solidFill>
                        </a:rPr>
                        <a:t>(4%)</a:t>
                      </a:r>
                    </a:p>
                  </a:txBody>
                  <a:tcPr marL="116414" marR="83152" marT="83152" marB="166305"/>
                </a:tc>
                <a:tc>
                  <a:txBody>
                    <a:bodyPr/>
                    <a:lstStyle/>
                    <a:p>
                      <a:pPr algn="ctr"/>
                      <a:r>
                        <a:rPr lang="en-US" sz="2200" cap="none" spc="0" dirty="0">
                          <a:solidFill>
                            <a:schemeClr val="tx1"/>
                          </a:solidFill>
                        </a:rPr>
                        <a:t>39 </a:t>
                      </a:r>
                    </a:p>
                    <a:p>
                      <a:pPr algn="ctr"/>
                      <a:r>
                        <a:rPr lang="en-US" sz="2200" cap="none" spc="0" dirty="0">
                          <a:solidFill>
                            <a:schemeClr val="tx1"/>
                          </a:solidFill>
                        </a:rPr>
                        <a:t>(7%)</a:t>
                      </a:r>
                    </a:p>
                  </a:txBody>
                  <a:tcPr marL="116414" marR="83152" marT="83152" marB="166305"/>
                </a:tc>
                <a:extLst>
                  <a:ext uri="{0D108BD9-81ED-4DB2-BD59-A6C34878D82A}">
                    <a16:rowId xmlns:a16="http://schemas.microsoft.com/office/drawing/2014/main" val="3411856045"/>
                  </a:ext>
                </a:extLst>
              </a:tr>
            </a:tbl>
          </a:graphicData>
        </a:graphic>
      </p:graphicFrame>
    </p:spTree>
    <p:extLst>
      <p:ext uri="{BB962C8B-B14F-4D97-AF65-F5344CB8AC3E}">
        <p14:creationId xmlns:p14="http://schemas.microsoft.com/office/powerpoint/2010/main" val="2863295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A4C373-5705-2C81-0DC3-56A71BA4E5F8}"/>
              </a:ext>
            </a:extLst>
          </p:cNvPr>
          <p:cNvSpPr>
            <a:spLocks noGrp="1"/>
          </p:cNvSpPr>
          <p:nvPr>
            <p:ph type="title"/>
          </p:nvPr>
        </p:nvSpPr>
        <p:spPr>
          <a:xfrm>
            <a:off x="838200" y="365125"/>
            <a:ext cx="10515600" cy="1325563"/>
          </a:xfrm>
        </p:spPr>
        <p:txBody>
          <a:bodyPr>
            <a:normAutofit/>
          </a:bodyPr>
          <a:lstStyle/>
          <a:p>
            <a:r>
              <a:rPr lang="en-US" sz="5400"/>
              <a:t>Key findings: Disparities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ABAE6D4-1483-B1E5-DACD-AE360F00D7F2}"/>
              </a:ext>
            </a:extLst>
          </p:cNvPr>
          <p:cNvSpPr>
            <a:spLocks noGrp="1"/>
          </p:cNvSpPr>
          <p:nvPr>
            <p:ph idx="1"/>
          </p:nvPr>
        </p:nvSpPr>
        <p:spPr>
          <a:xfrm>
            <a:off x="838200" y="1929384"/>
            <a:ext cx="10515600" cy="4251960"/>
          </a:xfrm>
        </p:spPr>
        <p:txBody>
          <a:bodyPr>
            <a:normAutofit/>
          </a:bodyPr>
          <a:lstStyle/>
          <a:p>
            <a:r>
              <a:rPr lang="en-US" sz="2200"/>
              <a:t>Racial disparities</a:t>
            </a:r>
          </a:p>
          <a:p>
            <a:pPr lvl="1"/>
            <a:r>
              <a:rPr lang="en-US" sz="2200"/>
              <a:t>Differences need to be examined based on types of homelessness (e.g., unsheltered vs. sheltered; individual vs. families).</a:t>
            </a:r>
          </a:p>
          <a:p>
            <a:pPr lvl="1"/>
            <a:r>
              <a:rPr lang="en-US" sz="2200"/>
              <a:t>African-Americans and American Indians are the only racial groups with clear and consistent over-representation in PIT data.</a:t>
            </a:r>
          </a:p>
          <a:p>
            <a:pPr lvl="1"/>
            <a:r>
              <a:rPr lang="en-US" sz="2200"/>
              <a:t>Yet, Hispanics and Pacific Islanders continue to have stark over-representations in school district data. The reason(s) that we do not see these disparities in PIT data remain worth consideration.</a:t>
            </a:r>
          </a:p>
          <a:p>
            <a:r>
              <a:rPr lang="en-US" sz="2200"/>
              <a:t>Gender and sexual minorities continue to experience an over-representation in PIT data.</a:t>
            </a:r>
          </a:p>
          <a:p>
            <a:pPr lvl="1"/>
            <a:r>
              <a:rPr lang="en-US" sz="2200"/>
              <a:t>This is consistent with national data.</a:t>
            </a:r>
          </a:p>
        </p:txBody>
      </p:sp>
    </p:spTree>
    <p:extLst>
      <p:ext uri="{BB962C8B-B14F-4D97-AF65-F5344CB8AC3E}">
        <p14:creationId xmlns:p14="http://schemas.microsoft.com/office/powerpoint/2010/main" val="4218854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A4C373-5705-2C81-0DC3-56A71BA4E5F8}"/>
              </a:ext>
            </a:extLst>
          </p:cNvPr>
          <p:cNvSpPr>
            <a:spLocks noGrp="1"/>
          </p:cNvSpPr>
          <p:nvPr>
            <p:ph type="title"/>
          </p:nvPr>
        </p:nvSpPr>
        <p:spPr>
          <a:xfrm>
            <a:off x="838200" y="365125"/>
            <a:ext cx="10515600" cy="1325563"/>
          </a:xfrm>
        </p:spPr>
        <p:txBody>
          <a:bodyPr>
            <a:normAutofit/>
          </a:bodyPr>
          <a:lstStyle/>
          <a:p>
            <a:r>
              <a:rPr lang="en-US" sz="5400"/>
              <a:t>Key findings: Continued</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ABAE6D4-1483-B1E5-DACD-AE360F00D7F2}"/>
              </a:ext>
            </a:extLst>
          </p:cNvPr>
          <p:cNvSpPr>
            <a:spLocks noGrp="1"/>
          </p:cNvSpPr>
          <p:nvPr>
            <p:ph idx="1"/>
          </p:nvPr>
        </p:nvSpPr>
        <p:spPr>
          <a:xfrm>
            <a:off x="838200" y="1929384"/>
            <a:ext cx="10515600" cy="4251960"/>
          </a:xfrm>
        </p:spPr>
        <p:txBody>
          <a:bodyPr>
            <a:normAutofit/>
          </a:bodyPr>
          <a:lstStyle/>
          <a:p>
            <a:r>
              <a:rPr lang="en-US" sz="2200"/>
              <a:t>Rates of disability (77%), domestic violence (20%), foster care history (17%), felony records (40%), and eviction history (37%) remain high.</a:t>
            </a:r>
          </a:p>
          <a:p>
            <a:r>
              <a:rPr lang="en-US" sz="2200"/>
              <a:t>Roughly 70% of unhoused individuals lived in NWA immediately before becoming homelessness. This is stable year-to-year.</a:t>
            </a:r>
          </a:p>
          <a:p>
            <a:pPr lvl="1"/>
            <a:r>
              <a:rPr lang="en-US" sz="2200"/>
              <a:t>Small base number warrants caution, but large increase in those who reported another country as last stable housing. </a:t>
            </a:r>
          </a:p>
          <a:p>
            <a:r>
              <a:rPr lang="en-US" sz="2200"/>
              <a:t>Income and housing costs continue to be the most common reason given when asked an open question about the single factor that most contributes to homelessness.</a:t>
            </a:r>
          </a:p>
        </p:txBody>
      </p:sp>
    </p:spTree>
    <p:extLst>
      <p:ext uri="{BB962C8B-B14F-4D97-AF65-F5344CB8AC3E}">
        <p14:creationId xmlns:p14="http://schemas.microsoft.com/office/powerpoint/2010/main" val="3078773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6D2C65-3A10-C9D5-9B72-3DC75187500F}"/>
              </a:ext>
            </a:extLst>
          </p:cNvPr>
          <p:cNvSpPr>
            <a:spLocks noGrp="1"/>
          </p:cNvSpPr>
          <p:nvPr>
            <p:ph type="title"/>
          </p:nvPr>
        </p:nvSpPr>
        <p:spPr>
          <a:xfrm>
            <a:off x="838200" y="365125"/>
            <a:ext cx="10515600" cy="1325563"/>
          </a:xfrm>
        </p:spPr>
        <p:txBody>
          <a:bodyPr>
            <a:normAutofit/>
          </a:bodyPr>
          <a:lstStyle/>
          <a:p>
            <a:r>
              <a:rPr lang="en-US" sz="5400"/>
              <a:t>Strengths</a:t>
            </a:r>
            <a:endParaRPr lang="en-US" sz="5400">
              <a:highlight>
                <a:srgbClr val="FFFF00"/>
              </a:highligh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0CE582A-4F4B-9B4C-7783-2FF4729257E0}"/>
              </a:ext>
            </a:extLst>
          </p:cNvPr>
          <p:cNvSpPr>
            <a:spLocks noGrp="1"/>
          </p:cNvSpPr>
          <p:nvPr>
            <p:ph idx="1"/>
          </p:nvPr>
        </p:nvSpPr>
        <p:spPr>
          <a:xfrm>
            <a:off x="838200" y="1929384"/>
            <a:ext cx="10515600" cy="4251960"/>
          </a:xfrm>
        </p:spPr>
        <p:txBody>
          <a:bodyPr>
            <a:normAutofit/>
          </a:bodyPr>
          <a:lstStyle/>
          <a:p>
            <a:r>
              <a:rPr lang="en-US" sz="1700"/>
              <a:t>Continued to have strong data quality:</a:t>
            </a:r>
          </a:p>
          <a:p>
            <a:pPr lvl="1"/>
            <a:r>
              <a:rPr lang="en-US" sz="1700"/>
              <a:t>Despite some regression, continue to use full interview as primary data source with limited reliance on observation forms.</a:t>
            </a:r>
          </a:p>
          <a:p>
            <a:pPr lvl="1"/>
            <a:r>
              <a:rPr lang="en-US" sz="1700"/>
              <a:t>The ability to augment with data from agencies and the CoC/HMIS system is an important strength.</a:t>
            </a:r>
          </a:p>
          <a:p>
            <a:pPr lvl="1"/>
            <a:r>
              <a:rPr lang="en-US" sz="1700"/>
              <a:t>Significant efforts at de-duplication are taken.</a:t>
            </a:r>
          </a:p>
          <a:p>
            <a:r>
              <a:rPr lang="en-US" sz="1700"/>
              <a:t>Generally, strong levels of year-to-year consistency, suggesting reliability of questions.</a:t>
            </a:r>
          </a:p>
          <a:p>
            <a:r>
              <a:rPr lang="en-US" sz="1700"/>
              <a:t>Ongoing partnership with unhoused individuals and the Pick Me Up program is an asset.</a:t>
            </a:r>
          </a:p>
          <a:p>
            <a:r>
              <a:rPr lang="en-US" sz="1700"/>
              <a:t>Ongoing use of the 6 days, post-PIT for data capture is helpful, especially in smaller communities without M-F services.</a:t>
            </a:r>
          </a:p>
          <a:p>
            <a:r>
              <a:rPr lang="en-US" sz="1700"/>
              <a:t>Improved partnerships in Carroll and Madison Counties improved counts in both.</a:t>
            </a:r>
          </a:p>
          <a:p>
            <a:r>
              <a:rPr lang="en-US" sz="1700"/>
              <a:t>Ongoing partnerships with homeless and other service providers</a:t>
            </a:r>
          </a:p>
          <a:p>
            <a:r>
              <a:rPr lang="en-US" sz="1700"/>
              <a:t>Ongoing partnership with law enforcement, while maintaining significant independence.</a:t>
            </a:r>
          </a:p>
        </p:txBody>
      </p:sp>
    </p:spTree>
    <p:extLst>
      <p:ext uri="{BB962C8B-B14F-4D97-AF65-F5344CB8AC3E}">
        <p14:creationId xmlns:p14="http://schemas.microsoft.com/office/powerpoint/2010/main" val="3540699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B0658-5798-464C-134E-D526F8489521}"/>
              </a:ext>
            </a:extLst>
          </p:cNvPr>
          <p:cNvSpPr>
            <a:spLocks noGrp="1"/>
          </p:cNvSpPr>
          <p:nvPr>
            <p:ph type="title"/>
          </p:nvPr>
        </p:nvSpPr>
        <p:spPr>
          <a:xfrm>
            <a:off x="838200" y="365126"/>
            <a:ext cx="10515600" cy="769408"/>
          </a:xfrm>
        </p:spPr>
        <p:txBody>
          <a:bodyPr/>
          <a:lstStyle/>
          <a:p>
            <a:r>
              <a:rPr lang="en-US" dirty="0"/>
              <a:t>Partnering organizations: Thank you</a:t>
            </a:r>
          </a:p>
        </p:txBody>
      </p:sp>
      <p:sp>
        <p:nvSpPr>
          <p:cNvPr id="3" name="Content Placeholder 2">
            <a:extLst>
              <a:ext uri="{FF2B5EF4-FFF2-40B4-BE49-F238E27FC236}">
                <a16:creationId xmlns:a16="http://schemas.microsoft.com/office/drawing/2014/main" id="{34DCAFFD-9076-4CBA-B1D7-8D4D05582EAF}"/>
              </a:ext>
            </a:extLst>
          </p:cNvPr>
          <p:cNvSpPr>
            <a:spLocks noGrp="1"/>
          </p:cNvSpPr>
          <p:nvPr>
            <p:ph idx="1"/>
          </p:nvPr>
        </p:nvSpPr>
        <p:spPr>
          <a:xfrm>
            <a:off x="838200" y="1270000"/>
            <a:ext cx="3378200" cy="4906963"/>
          </a:xfrm>
        </p:spPr>
        <p:txBody>
          <a:bodyPr>
            <a:noAutofit/>
          </a:bodyPr>
          <a:lstStyle/>
          <a:p>
            <a:r>
              <a:rPr lang="en-US" sz="1600" dirty="0"/>
              <a:t>University of Arkansas, School of Social Work</a:t>
            </a:r>
          </a:p>
          <a:p>
            <a:r>
              <a:rPr lang="en-US" sz="1600" dirty="0"/>
              <a:t>Northwest Arkansas Continuum of Care </a:t>
            </a:r>
          </a:p>
          <a:p>
            <a:r>
              <a:rPr lang="en-US" sz="1600" dirty="0"/>
              <a:t>Salvation Army of Northwest Arkansas</a:t>
            </a:r>
          </a:p>
          <a:p>
            <a:r>
              <a:rPr lang="en-US" sz="1600" dirty="0"/>
              <a:t>7hills Homeless Center</a:t>
            </a:r>
          </a:p>
          <a:p>
            <a:r>
              <a:rPr lang="en-US" sz="1600" dirty="0"/>
              <a:t>Peace at Home</a:t>
            </a:r>
          </a:p>
          <a:p>
            <a:r>
              <a:rPr lang="en-US" sz="1600" dirty="0"/>
              <a:t>Northwest Arkansas Women’s Shelter</a:t>
            </a:r>
          </a:p>
          <a:p>
            <a:r>
              <a:rPr lang="en-US" sz="1600" dirty="0"/>
              <a:t>New Beginnings NWA</a:t>
            </a:r>
          </a:p>
          <a:p>
            <a:r>
              <a:rPr lang="en-US" sz="1600" dirty="0"/>
              <a:t>Veterans Healthcare System of the Ozarks</a:t>
            </a:r>
          </a:p>
          <a:p>
            <a:r>
              <a:rPr lang="en-US" sz="1600" dirty="0"/>
              <a:t>St. Francis House</a:t>
            </a:r>
          </a:p>
          <a:p>
            <a:r>
              <a:rPr lang="en-US" sz="1600" dirty="0"/>
              <a:t>Micah 6:8 Initiative</a:t>
            </a:r>
          </a:p>
        </p:txBody>
      </p:sp>
      <p:sp>
        <p:nvSpPr>
          <p:cNvPr id="4" name="Content Placeholder 2">
            <a:extLst>
              <a:ext uri="{FF2B5EF4-FFF2-40B4-BE49-F238E27FC236}">
                <a16:creationId xmlns:a16="http://schemas.microsoft.com/office/drawing/2014/main" id="{7563F211-B7EB-6C7C-E768-9AF24B1BDEBF}"/>
              </a:ext>
            </a:extLst>
          </p:cNvPr>
          <p:cNvSpPr txBox="1">
            <a:spLocks/>
          </p:cNvSpPr>
          <p:nvPr/>
        </p:nvSpPr>
        <p:spPr>
          <a:xfrm>
            <a:off x="4216400" y="1269999"/>
            <a:ext cx="3378200" cy="4906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Good Sheppard Lutheran Church</a:t>
            </a:r>
          </a:p>
          <a:p>
            <a:r>
              <a:rPr lang="en-US" sz="1600" dirty="0"/>
              <a:t>Samaritan Community Center</a:t>
            </a:r>
          </a:p>
          <a:p>
            <a:r>
              <a:rPr lang="en-US" sz="1600" dirty="0"/>
              <a:t>Fayetteville Police Department</a:t>
            </a:r>
          </a:p>
          <a:p>
            <a:r>
              <a:rPr lang="en-US" sz="1600" dirty="0"/>
              <a:t>Springdale Police Department</a:t>
            </a:r>
          </a:p>
          <a:p>
            <a:r>
              <a:rPr lang="en-US" sz="1600" dirty="0"/>
              <a:t>Hark at </a:t>
            </a:r>
            <a:r>
              <a:rPr lang="en-US" sz="1600" dirty="0" err="1"/>
              <a:t>Excellerate</a:t>
            </a:r>
            <a:r>
              <a:rPr lang="en-US" sz="1600" dirty="0"/>
              <a:t> Foundation</a:t>
            </a:r>
          </a:p>
          <a:p>
            <a:r>
              <a:rPr lang="en-US" sz="1600" dirty="0"/>
              <a:t>Springdale Public Library</a:t>
            </a:r>
          </a:p>
          <a:p>
            <a:r>
              <a:rPr lang="en-US" sz="1600" dirty="0" err="1"/>
              <a:t>DiVA</a:t>
            </a:r>
            <a:r>
              <a:rPr lang="en-US" sz="1600" dirty="0"/>
              <a:t> &amp; </a:t>
            </a:r>
            <a:r>
              <a:rPr lang="en-US" sz="1600" dirty="0" err="1"/>
              <a:t>DuDE</a:t>
            </a:r>
            <a:r>
              <a:rPr lang="en-US" sz="1600" dirty="0"/>
              <a:t> Community Outreach</a:t>
            </a:r>
          </a:p>
          <a:p>
            <a:r>
              <a:rPr lang="en-US" sz="1600" dirty="0"/>
              <a:t>Pick-Me-Up Program/Genesis Church</a:t>
            </a:r>
          </a:p>
          <a:p>
            <a:r>
              <a:rPr lang="en-US" sz="1600" dirty="0"/>
              <a:t>St. Paul’s Episcopal Church</a:t>
            </a:r>
          </a:p>
          <a:p>
            <a:r>
              <a:rPr lang="en-US" sz="1600" dirty="0"/>
              <a:t>Genesis House</a:t>
            </a:r>
          </a:p>
          <a:p>
            <a:r>
              <a:rPr lang="en-US" sz="1600" dirty="0"/>
              <a:t>Earth Angels Ministry</a:t>
            </a:r>
          </a:p>
        </p:txBody>
      </p:sp>
      <p:sp>
        <p:nvSpPr>
          <p:cNvPr id="5" name="Content Placeholder 2">
            <a:extLst>
              <a:ext uri="{FF2B5EF4-FFF2-40B4-BE49-F238E27FC236}">
                <a16:creationId xmlns:a16="http://schemas.microsoft.com/office/drawing/2014/main" id="{E30E9E12-5C06-6769-53F5-52A4AD59CC82}"/>
              </a:ext>
            </a:extLst>
          </p:cNvPr>
          <p:cNvSpPr txBox="1">
            <a:spLocks/>
          </p:cNvSpPr>
          <p:nvPr/>
        </p:nvSpPr>
        <p:spPr>
          <a:xfrm>
            <a:off x="7382934" y="1269998"/>
            <a:ext cx="3378200" cy="4906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ECHO Clinic</a:t>
            </a:r>
          </a:p>
          <a:p>
            <a:r>
              <a:rPr lang="en-US" sz="1600" dirty="0"/>
              <a:t>Cup of Love</a:t>
            </a:r>
          </a:p>
          <a:p>
            <a:r>
              <a:rPr lang="en-US" sz="1600" dirty="0"/>
              <a:t>Eureka Springs Carnegie Public Library</a:t>
            </a:r>
          </a:p>
          <a:p>
            <a:r>
              <a:rPr lang="en-US" sz="1600" dirty="0"/>
              <a:t>First United Methodist Church</a:t>
            </a:r>
          </a:p>
          <a:p>
            <a:r>
              <a:rPr lang="en-US" sz="1600" dirty="0"/>
              <a:t>The Purple Flower</a:t>
            </a:r>
          </a:p>
          <a:p>
            <a:r>
              <a:rPr lang="en-US" sz="1600" dirty="0"/>
              <a:t>Green Forest Public Library</a:t>
            </a:r>
          </a:p>
          <a:p>
            <a:r>
              <a:rPr lang="en-US" sz="1600" dirty="0"/>
              <a:t>Berryville Public Library</a:t>
            </a:r>
          </a:p>
          <a:p>
            <a:r>
              <a:rPr lang="en-US" sz="1600" dirty="0"/>
              <a:t>Permanent and Transitional Housing Solutions</a:t>
            </a:r>
          </a:p>
          <a:p>
            <a:r>
              <a:rPr lang="en-US" sz="1600" dirty="0"/>
              <a:t>Huntsville Public Library</a:t>
            </a:r>
          </a:p>
          <a:p>
            <a:r>
              <a:rPr lang="en-US" sz="1600" dirty="0"/>
              <a:t>First Baptist Church</a:t>
            </a:r>
          </a:p>
          <a:p>
            <a:r>
              <a:rPr lang="en-US" sz="1600" dirty="0"/>
              <a:t>House of Plenty Food Pantry/White River Baptist Church</a:t>
            </a:r>
          </a:p>
          <a:p>
            <a:endParaRPr lang="en-US" sz="1600" dirty="0"/>
          </a:p>
        </p:txBody>
      </p:sp>
    </p:spTree>
    <p:extLst>
      <p:ext uri="{BB962C8B-B14F-4D97-AF65-F5344CB8AC3E}">
        <p14:creationId xmlns:p14="http://schemas.microsoft.com/office/powerpoint/2010/main" val="14272874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1DBA03-CF43-E988-77D6-6AE9AF35B46C}"/>
              </a:ext>
            </a:extLst>
          </p:cNvPr>
          <p:cNvSpPr>
            <a:spLocks noGrp="1"/>
          </p:cNvSpPr>
          <p:nvPr>
            <p:ph type="title"/>
          </p:nvPr>
        </p:nvSpPr>
        <p:spPr>
          <a:xfrm>
            <a:off x="838200" y="365125"/>
            <a:ext cx="10515600" cy="1325563"/>
          </a:xfrm>
        </p:spPr>
        <p:txBody>
          <a:bodyPr>
            <a:normAutofit/>
          </a:bodyPr>
          <a:lstStyle/>
          <a:p>
            <a:r>
              <a:rPr lang="en-US" sz="5400"/>
              <a:t>Limitations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8B70992-B429-3BEF-1FEC-44A402FEA79B}"/>
              </a:ext>
            </a:extLst>
          </p:cNvPr>
          <p:cNvSpPr>
            <a:spLocks noGrp="1"/>
          </p:cNvSpPr>
          <p:nvPr>
            <p:ph idx="1"/>
          </p:nvPr>
        </p:nvSpPr>
        <p:spPr>
          <a:xfrm>
            <a:off x="838200" y="1929384"/>
            <a:ext cx="10515600" cy="4251960"/>
          </a:xfrm>
        </p:spPr>
        <p:txBody>
          <a:bodyPr>
            <a:normAutofit/>
          </a:bodyPr>
          <a:lstStyle/>
          <a:p>
            <a:r>
              <a:rPr lang="en-US" sz="2200"/>
              <a:t>Despite the foregoing, undercount still likely</a:t>
            </a:r>
          </a:p>
          <a:p>
            <a:r>
              <a:rPr lang="en-US" sz="2200"/>
              <a:t>Despite significant efforts at de-duplication, some duplicate entries are possible.</a:t>
            </a:r>
          </a:p>
          <a:p>
            <a:r>
              <a:rPr lang="en-US" sz="2200"/>
              <a:t>Inherent limits of HUD’s methodology:</a:t>
            </a:r>
          </a:p>
          <a:p>
            <a:pPr lvl="1"/>
            <a:r>
              <a:rPr lang="en-US" sz="2200"/>
              <a:t>Point-in-time has advantages, but obscures far larger number who experience homelessness cyclically.</a:t>
            </a:r>
          </a:p>
          <a:p>
            <a:pPr lvl="1"/>
            <a:r>
              <a:rPr lang="en-US" sz="2200"/>
              <a:t>Narrow definition (especially alongside the point-in-time approach) misses large number of people who experience housing insecurity (frequently extreme).</a:t>
            </a:r>
          </a:p>
          <a:p>
            <a:r>
              <a:rPr lang="en-US" sz="2200"/>
              <a:t>Assessment of disabling conditions (and, by extension, chronic homelessness) has inherent limits.</a:t>
            </a:r>
          </a:p>
        </p:txBody>
      </p:sp>
    </p:spTree>
    <p:extLst>
      <p:ext uri="{BB962C8B-B14F-4D97-AF65-F5344CB8AC3E}">
        <p14:creationId xmlns:p14="http://schemas.microsoft.com/office/powerpoint/2010/main" val="2877699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BDC64D-0750-EECB-3E1F-43B13B827F0F}"/>
              </a:ext>
            </a:extLst>
          </p:cNvPr>
          <p:cNvSpPr>
            <a:spLocks noGrp="1"/>
          </p:cNvSpPr>
          <p:nvPr>
            <p:ph type="title"/>
          </p:nvPr>
        </p:nvSpPr>
        <p:spPr>
          <a:xfrm>
            <a:off x="838200" y="365125"/>
            <a:ext cx="10515600" cy="1325563"/>
          </a:xfrm>
        </p:spPr>
        <p:txBody>
          <a:bodyPr>
            <a:normAutofit/>
          </a:bodyPr>
          <a:lstStyle/>
          <a:p>
            <a:r>
              <a:rPr lang="en-US" sz="5400"/>
              <a:t>Discussion, summary, key points</a:t>
            </a:r>
            <a:endParaRPr lang="en-US" sz="5400">
              <a:highlight>
                <a:srgbClr val="FFFF00"/>
              </a:highligh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98F93EA-59DD-0886-05AA-60B496272CAF}"/>
              </a:ext>
            </a:extLst>
          </p:cNvPr>
          <p:cNvSpPr>
            <a:spLocks noGrp="1"/>
          </p:cNvSpPr>
          <p:nvPr>
            <p:ph idx="1"/>
          </p:nvPr>
        </p:nvSpPr>
        <p:spPr>
          <a:xfrm>
            <a:off x="838200" y="1929384"/>
            <a:ext cx="10515600" cy="4251960"/>
          </a:xfrm>
        </p:spPr>
        <p:txBody>
          <a:bodyPr>
            <a:normAutofit/>
          </a:bodyPr>
          <a:lstStyle/>
          <a:p>
            <a:r>
              <a:rPr lang="en-US" sz="1700"/>
              <a:t>Changes over time:</a:t>
            </a:r>
          </a:p>
          <a:p>
            <a:pPr lvl="1"/>
            <a:r>
              <a:rPr lang="en-US" sz="1700"/>
              <a:t>Challenges of conducting a complete census must be borne in mind and year-to-year variations seem unavoidable and not inherently attributed to true change in population size.  Consistent methods over time increase ability to track trends.</a:t>
            </a:r>
          </a:p>
          <a:p>
            <a:r>
              <a:rPr lang="en-US" sz="1700"/>
              <a:t>Impact of identity on services</a:t>
            </a:r>
          </a:p>
          <a:p>
            <a:pPr lvl="1"/>
            <a:r>
              <a:rPr lang="en-US" sz="1700"/>
              <a:t>The percentage of respondents who reported their identity negatively impacts access to services increased.</a:t>
            </a:r>
          </a:p>
          <a:p>
            <a:pPr lvl="1"/>
            <a:r>
              <a:rPr lang="en-US" sz="1700"/>
              <a:t>Disability and criminal records were the most noted reasons for such barriers.</a:t>
            </a:r>
          </a:p>
          <a:p>
            <a:r>
              <a:rPr lang="en-US" sz="1700"/>
              <a:t>Importance of social and behavioral health factors:</a:t>
            </a:r>
          </a:p>
          <a:p>
            <a:pPr lvl="1"/>
            <a:r>
              <a:rPr lang="en-US" sz="1700"/>
              <a:t>Domestic violence, mental health, and substance use frequently involved in paths to homelessness.</a:t>
            </a:r>
          </a:p>
          <a:p>
            <a:pPr lvl="1"/>
            <a:r>
              <a:rPr lang="en-US" sz="1700"/>
              <a:t>This does not negate underlying macro economic factors such as housing/labor markets and response to individuals with disabilities in society.  Research in the US consistently demonstrates the importance of macro economic factors. </a:t>
            </a:r>
          </a:p>
          <a:p>
            <a:pPr lvl="1"/>
            <a:r>
              <a:rPr lang="en-US" sz="1700"/>
              <a:t>But it highlights how particularly vulnerable some individuals are in an increasingly tight housing market.</a:t>
            </a:r>
          </a:p>
          <a:p>
            <a:endParaRPr lang="en-US" sz="1700"/>
          </a:p>
        </p:txBody>
      </p:sp>
    </p:spTree>
    <p:extLst>
      <p:ext uri="{BB962C8B-B14F-4D97-AF65-F5344CB8AC3E}">
        <p14:creationId xmlns:p14="http://schemas.microsoft.com/office/powerpoint/2010/main" val="18225939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46CD6E-F4EB-4489-1F63-8CBD9EC1612F}"/>
              </a:ext>
            </a:extLst>
          </p:cNvPr>
          <p:cNvSpPr>
            <a:spLocks noGrp="1"/>
          </p:cNvSpPr>
          <p:nvPr>
            <p:ph type="title"/>
          </p:nvPr>
        </p:nvSpPr>
        <p:spPr>
          <a:xfrm>
            <a:off x="838200" y="365125"/>
            <a:ext cx="10515600" cy="1325563"/>
          </a:xfrm>
        </p:spPr>
        <p:txBody>
          <a:bodyPr>
            <a:normAutofit/>
          </a:bodyPr>
          <a:lstStyle/>
          <a:p>
            <a:r>
              <a:rPr lang="en-US" sz="4200"/>
              <a:t>Questions, discussion, &amp; contact information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A4301F0-48F9-BD80-33C0-556D031A88C9}"/>
              </a:ext>
            </a:extLst>
          </p:cNvPr>
          <p:cNvSpPr>
            <a:spLocks noGrp="1"/>
          </p:cNvSpPr>
          <p:nvPr>
            <p:ph idx="1"/>
          </p:nvPr>
        </p:nvSpPr>
        <p:spPr>
          <a:xfrm>
            <a:off x="838200" y="1929384"/>
            <a:ext cx="10515600" cy="4251960"/>
          </a:xfrm>
        </p:spPr>
        <p:txBody>
          <a:bodyPr>
            <a:normAutofit/>
          </a:bodyPr>
          <a:lstStyle/>
          <a:p>
            <a:r>
              <a:rPr lang="en-US" sz="2200" dirty="0"/>
              <a:t>Questions, comments, &amp; discussion</a:t>
            </a:r>
          </a:p>
          <a:p>
            <a:endParaRPr lang="en-US" sz="2200" dirty="0"/>
          </a:p>
          <a:p>
            <a:r>
              <a:rPr lang="en-US" sz="2200" dirty="0"/>
              <a:t>Contact information</a:t>
            </a:r>
          </a:p>
          <a:p>
            <a:pPr marL="0" indent="0">
              <a:buNone/>
            </a:pPr>
            <a:r>
              <a:rPr lang="en-US" sz="2200" dirty="0"/>
              <a:t>John Gallagher, PhD., LMSW		Quinn Emmett</a:t>
            </a:r>
          </a:p>
          <a:p>
            <a:pPr marL="0" indent="0">
              <a:buNone/>
            </a:pPr>
            <a:r>
              <a:rPr lang="en-US" sz="2200" dirty="0"/>
              <a:t>Associate Professor of Social Work	Executive Director</a:t>
            </a:r>
          </a:p>
          <a:p>
            <a:pPr marL="0" indent="0">
              <a:buNone/>
            </a:pPr>
            <a:r>
              <a:rPr lang="en-US" sz="2200" dirty="0"/>
              <a:t>University of Arkansas			Northwest Arkansas Continuum of Care</a:t>
            </a:r>
          </a:p>
          <a:p>
            <a:pPr marL="0" indent="0">
              <a:buNone/>
            </a:pPr>
            <a:r>
              <a:rPr lang="en-US" sz="2200" dirty="0"/>
              <a:t>479-575-2368				479-717-7737</a:t>
            </a:r>
          </a:p>
          <a:p>
            <a:pPr marL="0" indent="0">
              <a:buNone/>
            </a:pPr>
            <a:r>
              <a:rPr lang="en-US" sz="2200" dirty="0">
                <a:hlinkClick r:id="rId3"/>
              </a:rPr>
              <a:t>jmgallag@uark.edu</a:t>
            </a:r>
            <a:r>
              <a:rPr lang="en-US" sz="2200" dirty="0"/>
              <a:t>			</a:t>
            </a:r>
            <a:r>
              <a:rPr lang="en-US" sz="2200" dirty="0">
                <a:hlinkClick r:id="rId4"/>
              </a:rPr>
              <a:t>quinn.emett@nwacoc.com</a:t>
            </a:r>
            <a:r>
              <a:rPr lang="en-US" sz="2200" dirty="0"/>
              <a:t> </a:t>
            </a:r>
          </a:p>
        </p:txBody>
      </p:sp>
    </p:spTree>
    <p:extLst>
      <p:ext uri="{BB962C8B-B14F-4D97-AF65-F5344CB8AC3E}">
        <p14:creationId xmlns:p14="http://schemas.microsoft.com/office/powerpoint/2010/main" val="1159574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C1424E-8660-C235-5FC3-989B2B1F46F4}"/>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Methodological and contextual details</a:t>
            </a:r>
          </a:p>
        </p:txBody>
      </p:sp>
      <p:sp>
        <p:nvSpPr>
          <p:cNvPr id="3" name="Content Placeholder 2">
            <a:extLst>
              <a:ext uri="{FF2B5EF4-FFF2-40B4-BE49-F238E27FC236}">
                <a16:creationId xmlns:a16="http://schemas.microsoft.com/office/drawing/2014/main" id="{5A6B0A89-19E3-9A62-DF8F-33DF6162F64E}"/>
              </a:ext>
            </a:extLst>
          </p:cNvPr>
          <p:cNvSpPr>
            <a:spLocks noGrp="1"/>
          </p:cNvSpPr>
          <p:nvPr>
            <p:ph idx="1"/>
          </p:nvPr>
        </p:nvSpPr>
        <p:spPr>
          <a:xfrm>
            <a:off x="1371599" y="2318197"/>
            <a:ext cx="9724031" cy="3683358"/>
          </a:xfrm>
        </p:spPr>
        <p:txBody>
          <a:bodyPr anchor="ctr">
            <a:normAutofit/>
          </a:bodyPr>
          <a:lstStyle/>
          <a:p>
            <a:r>
              <a:rPr lang="en-US" sz="1700"/>
              <a:t>There were no HUD mandated changes this year.</a:t>
            </a:r>
          </a:p>
          <a:p>
            <a:r>
              <a:rPr lang="en-US" sz="1700"/>
              <a:t>Attempt a full count/census (as opposed to a sampling-based approach)</a:t>
            </a:r>
          </a:p>
          <a:p>
            <a:r>
              <a:rPr lang="en-US" sz="1700"/>
              <a:t>Core of methods unchanged from last year.</a:t>
            </a:r>
          </a:p>
          <a:p>
            <a:r>
              <a:rPr lang="en-US" sz="1700"/>
              <a:t>Continued partnership with the Pick-Me-Up program from Genesis Church, involving 10 unhoused individuals (compensated via CoC stipend) in the identification of locations and data capture.</a:t>
            </a:r>
          </a:p>
          <a:p>
            <a:r>
              <a:rPr lang="en-US" sz="1700"/>
              <a:t>Continue using the 6 following days HUD allows, including:</a:t>
            </a:r>
          </a:p>
          <a:p>
            <a:pPr lvl="1"/>
            <a:r>
              <a:rPr lang="en-US" sz="1700"/>
              <a:t>Food and other support programs not open on Fridays</a:t>
            </a:r>
          </a:p>
          <a:p>
            <a:pPr lvl="1"/>
            <a:r>
              <a:rPr lang="en-US" sz="1700"/>
              <a:t>Event in Murphy Park in Springdale the Saturday after</a:t>
            </a:r>
          </a:p>
          <a:p>
            <a:pPr lvl="1"/>
            <a:r>
              <a:rPr lang="en-US" sz="1700"/>
              <a:t>Sunday breakfast at Genesis Church in Fayetteville the Sunday after</a:t>
            </a:r>
            <a:endParaRPr lang="en-US" sz="1700">
              <a:highlight>
                <a:srgbClr val="FFFF00"/>
              </a:highlight>
            </a:endParaRPr>
          </a:p>
          <a:p>
            <a:r>
              <a:rPr lang="en-US" sz="1700"/>
              <a:t>Increased partners in Madison and Carroll Counties, including libraries, faith-based, DV program, and healthcare provider.</a:t>
            </a:r>
          </a:p>
          <a:p>
            <a:endParaRPr lang="en-US" sz="1700">
              <a:highlight>
                <a:srgbClr val="FFFF00"/>
              </a:highlight>
            </a:endParaRPr>
          </a:p>
        </p:txBody>
      </p:sp>
    </p:spTree>
    <p:extLst>
      <p:ext uri="{BB962C8B-B14F-4D97-AF65-F5344CB8AC3E}">
        <p14:creationId xmlns:p14="http://schemas.microsoft.com/office/powerpoint/2010/main" val="409816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0970EC-1D64-C03F-09D7-B1CDE3CC04C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Freeform: Shape 10">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Arc 12">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AFF20C4-2ECF-01B8-144A-C313DB81BE69}"/>
              </a:ext>
            </a:extLst>
          </p:cNvPr>
          <p:cNvSpPr>
            <a:spLocks noGrp="1"/>
          </p:cNvSpPr>
          <p:nvPr>
            <p:ph type="title"/>
          </p:nvPr>
        </p:nvSpPr>
        <p:spPr>
          <a:xfrm>
            <a:off x="838201" y="479493"/>
            <a:ext cx="5257800" cy="1325563"/>
          </a:xfrm>
        </p:spPr>
        <p:txBody>
          <a:bodyPr>
            <a:normAutofit/>
          </a:bodyPr>
          <a:lstStyle/>
          <a:p>
            <a:r>
              <a:rPr lang="en-US" dirty="0"/>
              <a:t>Background &amp; methods</a:t>
            </a:r>
            <a:endParaRPr lang="en-US" dirty="0">
              <a:highlight>
                <a:srgbClr val="FFFF00"/>
              </a:highlight>
            </a:endParaRPr>
          </a:p>
        </p:txBody>
      </p:sp>
      <p:sp>
        <p:nvSpPr>
          <p:cNvPr id="3" name="Content Placeholder 2">
            <a:extLst>
              <a:ext uri="{FF2B5EF4-FFF2-40B4-BE49-F238E27FC236}">
                <a16:creationId xmlns:a16="http://schemas.microsoft.com/office/drawing/2014/main" id="{E8F40026-C03F-7E73-BE4C-A660A125B5DD}"/>
              </a:ext>
            </a:extLst>
          </p:cNvPr>
          <p:cNvSpPr>
            <a:spLocks noGrp="1"/>
          </p:cNvSpPr>
          <p:nvPr>
            <p:ph idx="1"/>
          </p:nvPr>
        </p:nvSpPr>
        <p:spPr>
          <a:xfrm>
            <a:off x="838201" y="1984443"/>
            <a:ext cx="5257800" cy="4192520"/>
          </a:xfrm>
        </p:spPr>
        <p:txBody>
          <a:bodyPr>
            <a:normAutofit/>
          </a:bodyPr>
          <a:lstStyle/>
          <a:p>
            <a:r>
              <a:rPr lang="en-US" sz="1400"/>
              <a:t>Moderate changes in shelter programs from last year:</a:t>
            </a:r>
          </a:p>
          <a:p>
            <a:pPr lvl="1"/>
            <a:r>
              <a:rPr lang="en-US" sz="1400" dirty="0"/>
              <a:t>7hills, decreased ES beds and added TS beds in same number</a:t>
            </a:r>
          </a:p>
          <a:p>
            <a:pPr lvl="1"/>
            <a:r>
              <a:rPr lang="en-US" sz="1400" dirty="0"/>
              <a:t>GSLC new</a:t>
            </a:r>
          </a:p>
          <a:p>
            <a:pPr lvl="1"/>
            <a:r>
              <a:rPr lang="en-US" sz="1400" dirty="0"/>
              <a:t>Purple Flower, new to PIT</a:t>
            </a:r>
          </a:p>
          <a:p>
            <a:pPr lvl="1"/>
            <a:r>
              <a:rPr lang="en-US" sz="1400" dirty="0"/>
              <a:t>Moderate increase in TS beds from Peace at Home</a:t>
            </a:r>
          </a:p>
          <a:p>
            <a:pPr lvl="1"/>
            <a:r>
              <a:rPr lang="en-US" sz="1400" dirty="0"/>
              <a:t>NWAWS did not offer TS this year (as they did last)</a:t>
            </a:r>
          </a:p>
          <a:p>
            <a:pPr lvl="1"/>
            <a:r>
              <a:rPr lang="en-US" sz="1400" dirty="0"/>
              <a:t>Some smaller ebb and flow </a:t>
            </a:r>
          </a:p>
          <a:p>
            <a:r>
              <a:rPr lang="en-US" sz="1400"/>
              <a:t>We utilized four sources of data. They are:</a:t>
            </a:r>
          </a:p>
          <a:p>
            <a:pPr lvl="1"/>
            <a:endParaRPr lang="en-US" sz="1400" dirty="0"/>
          </a:p>
          <a:p>
            <a:endParaRPr lang="en-US" sz="1400"/>
          </a:p>
          <a:p>
            <a:endParaRPr lang="en-US" sz="1400"/>
          </a:p>
          <a:p>
            <a:endParaRPr lang="en-US" sz="1400"/>
          </a:p>
          <a:p>
            <a:endParaRPr lang="en-US" sz="1400"/>
          </a:p>
        </p:txBody>
      </p:sp>
      <p:graphicFrame>
        <p:nvGraphicFramePr>
          <p:cNvPr id="4" name="Table 3">
            <a:extLst>
              <a:ext uri="{FF2B5EF4-FFF2-40B4-BE49-F238E27FC236}">
                <a16:creationId xmlns:a16="http://schemas.microsoft.com/office/drawing/2014/main" id="{9EFA1F70-D901-A3E1-2664-0E1B545EBF79}"/>
              </a:ext>
            </a:extLst>
          </p:cNvPr>
          <p:cNvGraphicFramePr>
            <a:graphicFrameLocks noGrp="1"/>
          </p:cNvGraphicFramePr>
          <p:nvPr>
            <p:extLst>
              <p:ext uri="{D42A27DB-BD31-4B8C-83A1-F6EECF244321}">
                <p14:modId xmlns:p14="http://schemas.microsoft.com/office/powerpoint/2010/main" val="4245483102"/>
              </p:ext>
            </p:extLst>
          </p:nvPr>
        </p:nvGraphicFramePr>
        <p:xfrm>
          <a:off x="6541053" y="1989459"/>
          <a:ext cx="4777383" cy="2706376"/>
        </p:xfrm>
        <a:graphic>
          <a:graphicData uri="http://schemas.openxmlformats.org/drawingml/2006/table">
            <a:tbl>
              <a:tblPr firstRow="1" bandRow="1">
                <a:tableStyleId>{5C22544A-7EE6-4342-B048-85BDC9FD1C3A}</a:tableStyleId>
              </a:tblPr>
              <a:tblGrid>
                <a:gridCol w="1634495">
                  <a:extLst>
                    <a:ext uri="{9D8B030D-6E8A-4147-A177-3AD203B41FA5}">
                      <a16:colId xmlns:a16="http://schemas.microsoft.com/office/drawing/2014/main" val="2461710937"/>
                    </a:ext>
                  </a:extLst>
                </a:gridCol>
                <a:gridCol w="785722">
                  <a:extLst>
                    <a:ext uri="{9D8B030D-6E8A-4147-A177-3AD203B41FA5}">
                      <a16:colId xmlns:a16="http://schemas.microsoft.com/office/drawing/2014/main" val="485846129"/>
                    </a:ext>
                  </a:extLst>
                </a:gridCol>
                <a:gridCol w="785722">
                  <a:extLst>
                    <a:ext uri="{9D8B030D-6E8A-4147-A177-3AD203B41FA5}">
                      <a16:colId xmlns:a16="http://schemas.microsoft.com/office/drawing/2014/main" val="2997880033"/>
                    </a:ext>
                  </a:extLst>
                </a:gridCol>
                <a:gridCol w="785722">
                  <a:extLst>
                    <a:ext uri="{9D8B030D-6E8A-4147-A177-3AD203B41FA5}">
                      <a16:colId xmlns:a16="http://schemas.microsoft.com/office/drawing/2014/main" val="3525651971"/>
                    </a:ext>
                  </a:extLst>
                </a:gridCol>
                <a:gridCol w="785722">
                  <a:extLst>
                    <a:ext uri="{9D8B030D-6E8A-4147-A177-3AD203B41FA5}">
                      <a16:colId xmlns:a16="http://schemas.microsoft.com/office/drawing/2014/main" val="2387751203"/>
                    </a:ext>
                  </a:extLst>
                </a:gridCol>
              </a:tblGrid>
              <a:tr h="384131">
                <a:tc>
                  <a:txBody>
                    <a:bodyPr/>
                    <a:lstStyle/>
                    <a:p>
                      <a:endParaRPr lang="en-US" sz="1700"/>
                    </a:p>
                  </a:txBody>
                  <a:tcPr marL="87302" marR="87302" marT="43651" marB="43651"/>
                </a:tc>
                <a:tc>
                  <a:txBody>
                    <a:bodyPr/>
                    <a:lstStyle/>
                    <a:p>
                      <a:pPr algn="ctr"/>
                      <a:r>
                        <a:rPr lang="en-US" sz="1700"/>
                        <a:t>2023</a:t>
                      </a:r>
                    </a:p>
                  </a:txBody>
                  <a:tcPr marL="87302" marR="87302" marT="43651" marB="43651"/>
                </a:tc>
                <a:tc>
                  <a:txBody>
                    <a:bodyPr/>
                    <a:lstStyle/>
                    <a:p>
                      <a:pPr algn="ctr"/>
                      <a:r>
                        <a:rPr lang="en-US" sz="1700"/>
                        <a:t>2024</a:t>
                      </a:r>
                    </a:p>
                  </a:txBody>
                  <a:tcPr marL="87302" marR="87302" marT="43651" marB="43651"/>
                </a:tc>
                <a:tc>
                  <a:txBody>
                    <a:bodyPr/>
                    <a:lstStyle/>
                    <a:p>
                      <a:pPr algn="ctr"/>
                      <a:r>
                        <a:rPr lang="en-US" sz="1700"/>
                        <a:t>2025</a:t>
                      </a:r>
                    </a:p>
                  </a:txBody>
                  <a:tcPr marL="87302" marR="87302" marT="43651" marB="43651"/>
                </a:tc>
                <a:tc>
                  <a:txBody>
                    <a:bodyPr/>
                    <a:lstStyle/>
                    <a:p>
                      <a:pPr algn="ctr"/>
                      <a:r>
                        <a:rPr lang="en-US" sz="1700"/>
                        <a:t>2026</a:t>
                      </a:r>
                    </a:p>
                  </a:txBody>
                  <a:tcPr marL="87302" marR="87302" marT="43651" marB="43651"/>
                </a:tc>
                <a:extLst>
                  <a:ext uri="{0D108BD9-81ED-4DB2-BD59-A6C34878D82A}">
                    <a16:rowId xmlns:a16="http://schemas.microsoft.com/office/drawing/2014/main" val="1994865243"/>
                  </a:ext>
                </a:extLst>
              </a:tr>
              <a:tr h="646038">
                <a:tc>
                  <a:txBody>
                    <a:bodyPr/>
                    <a:lstStyle/>
                    <a:p>
                      <a:r>
                        <a:rPr lang="en-US" sz="1700"/>
                        <a:t>Complete interviews</a:t>
                      </a:r>
                    </a:p>
                  </a:txBody>
                  <a:tcPr marL="87302" marR="87302" marT="43651" marB="43651"/>
                </a:tc>
                <a:tc>
                  <a:txBody>
                    <a:bodyPr/>
                    <a:lstStyle/>
                    <a:p>
                      <a:pPr algn="ctr"/>
                      <a:r>
                        <a:rPr lang="en-US" sz="1700"/>
                        <a:t>71%</a:t>
                      </a:r>
                    </a:p>
                  </a:txBody>
                  <a:tcPr marL="87302" marR="87302" marT="43651" marB="43651"/>
                </a:tc>
                <a:tc>
                  <a:txBody>
                    <a:bodyPr/>
                    <a:lstStyle/>
                    <a:p>
                      <a:pPr algn="ctr"/>
                      <a:r>
                        <a:rPr lang="en-US" sz="1700"/>
                        <a:t>72%</a:t>
                      </a:r>
                    </a:p>
                  </a:txBody>
                  <a:tcPr marL="87302" marR="87302" marT="43651" marB="43651"/>
                </a:tc>
                <a:tc>
                  <a:txBody>
                    <a:bodyPr/>
                    <a:lstStyle/>
                    <a:p>
                      <a:pPr algn="ctr"/>
                      <a:r>
                        <a:rPr lang="en-US" sz="1700"/>
                        <a:t>79%</a:t>
                      </a:r>
                    </a:p>
                  </a:txBody>
                  <a:tcPr marL="87302" marR="87302" marT="43651" marB="43651"/>
                </a:tc>
                <a:tc>
                  <a:txBody>
                    <a:bodyPr/>
                    <a:lstStyle/>
                    <a:p>
                      <a:pPr algn="ctr"/>
                      <a:r>
                        <a:rPr lang="en-US" sz="1700"/>
                        <a:t>65%</a:t>
                      </a:r>
                    </a:p>
                  </a:txBody>
                  <a:tcPr marL="87302" marR="87302" marT="43651" marB="43651"/>
                </a:tc>
                <a:extLst>
                  <a:ext uri="{0D108BD9-81ED-4DB2-BD59-A6C34878D82A}">
                    <a16:rowId xmlns:a16="http://schemas.microsoft.com/office/drawing/2014/main" val="3537647064"/>
                  </a:ext>
                </a:extLst>
              </a:tr>
              <a:tr h="646038">
                <a:tc>
                  <a:txBody>
                    <a:bodyPr/>
                    <a:lstStyle/>
                    <a:p>
                      <a:r>
                        <a:rPr lang="en-US" sz="1700"/>
                        <a:t>Observation forms</a:t>
                      </a:r>
                    </a:p>
                  </a:txBody>
                  <a:tcPr marL="87302" marR="87302" marT="43651" marB="43651"/>
                </a:tc>
                <a:tc>
                  <a:txBody>
                    <a:bodyPr/>
                    <a:lstStyle/>
                    <a:p>
                      <a:pPr algn="ctr"/>
                      <a:r>
                        <a:rPr lang="en-US" sz="1700"/>
                        <a:t>10%</a:t>
                      </a:r>
                    </a:p>
                  </a:txBody>
                  <a:tcPr marL="87302" marR="87302" marT="43651" marB="43651"/>
                </a:tc>
                <a:tc>
                  <a:txBody>
                    <a:bodyPr/>
                    <a:lstStyle/>
                    <a:p>
                      <a:pPr algn="ctr"/>
                      <a:r>
                        <a:rPr lang="en-US" sz="1700"/>
                        <a:t>6%</a:t>
                      </a:r>
                    </a:p>
                  </a:txBody>
                  <a:tcPr marL="87302" marR="87302" marT="43651" marB="43651"/>
                </a:tc>
                <a:tc>
                  <a:txBody>
                    <a:bodyPr/>
                    <a:lstStyle/>
                    <a:p>
                      <a:pPr algn="ctr"/>
                      <a:r>
                        <a:rPr lang="en-US" sz="1700"/>
                        <a:t>8%</a:t>
                      </a:r>
                    </a:p>
                  </a:txBody>
                  <a:tcPr marL="87302" marR="87302" marT="43651" marB="43651"/>
                </a:tc>
                <a:tc>
                  <a:txBody>
                    <a:bodyPr/>
                    <a:lstStyle/>
                    <a:p>
                      <a:pPr algn="ctr"/>
                      <a:r>
                        <a:rPr lang="en-US" sz="1700"/>
                        <a:t>14%</a:t>
                      </a:r>
                    </a:p>
                  </a:txBody>
                  <a:tcPr marL="87302" marR="87302" marT="43651" marB="43651"/>
                </a:tc>
                <a:extLst>
                  <a:ext uri="{0D108BD9-81ED-4DB2-BD59-A6C34878D82A}">
                    <a16:rowId xmlns:a16="http://schemas.microsoft.com/office/drawing/2014/main" val="744564510"/>
                  </a:ext>
                </a:extLst>
              </a:tr>
              <a:tr h="646038">
                <a:tc>
                  <a:txBody>
                    <a:bodyPr/>
                    <a:lstStyle/>
                    <a:p>
                      <a:r>
                        <a:rPr lang="en-US" sz="1700"/>
                        <a:t>Provider-level data</a:t>
                      </a:r>
                    </a:p>
                  </a:txBody>
                  <a:tcPr marL="87302" marR="87302" marT="43651" marB="43651"/>
                </a:tc>
                <a:tc>
                  <a:txBody>
                    <a:bodyPr/>
                    <a:lstStyle/>
                    <a:p>
                      <a:pPr algn="ctr"/>
                      <a:r>
                        <a:rPr lang="en-US" sz="1700"/>
                        <a:t>15%</a:t>
                      </a:r>
                    </a:p>
                  </a:txBody>
                  <a:tcPr marL="87302" marR="87302" marT="43651" marB="43651"/>
                </a:tc>
                <a:tc>
                  <a:txBody>
                    <a:bodyPr/>
                    <a:lstStyle/>
                    <a:p>
                      <a:pPr algn="ctr"/>
                      <a:r>
                        <a:rPr lang="en-US" sz="1700"/>
                        <a:t>16%</a:t>
                      </a:r>
                    </a:p>
                  </a:txBody>
                  <a:tcPr marL="87302" marR="87302" marT="43651" marB="43651"/>
                </a:tc>
                <a:tc>
                  <a:txBody>
                    <a:bodyPr/>
                    <a:lstStyle/>
                    <a:p>
                      <a:pPr algn="ctr"/>
                      <a:r>
                        <a:rPr lang="en-US" sz="1700"/>
                        <a:t>9%</a:t>
                      </a:r>
                    </a:p>
                  </a:txBody>
                  <a:tcPr marL="87302" marR="87302" marT="43651" marB="43651"/>
                </a:tc>
                <a:tc>
                  <a:txBody>
                    <a:bodyPr/>
                    <a:lstStyle/>
                    <a:p>
                      <a:pPr algn="ctr"/>
                      <a:r>
                        <a:rPr lang="en-US" sz="1700"/>
                        <a:t>13%</a:t>
                      </a:r>
                    </a:p>
                  </a:txBody>
                  <a:tcPr marL="87302" marR="87302" marT="43651" marB="43651"/>
                </a:tc>
                <a:extLst>
                  <a:ext uri="{0D108BD9-81ED-4DB2-BD59-A6C34878D82A}">
                    <a16:rowId xmlns:a16="http://schemas.microsoft.com/office/drawing/2014/main" val="2798951876"/>
                  </a:ext>
                </a:extLst>
              </a:tr>
              <a:tr h="384131">
                <a:tc>
                  <a:txBody>
                    <a:bodyPr/>
                    <a:lstStyle/>
                    <a:p>
                      <a:r>
                        <a:rPr lang="en-US" sz="1700"/>
                        <a:t>HMIS data</a:t>
                      </a:r>
                    </a:p>
                  </a:txBody>
                  <a:tcPr marL="87302" marR="87302" marT="43651" marB="43651"/>
                </a:tc>
                <a:tc>
                  <a:txBody>
                    <a:bodyPr/>
                    <a:lstStyle/>
                    <a:p>
                      <a:pPr algn="ctr"/>
                      <a:r>
                        <a:rPr lang="en-US" sz="1700"/>
                        <a:t>5%</a:t>
                      </a:r>
                    </a:p>
                  </a:txBody>
                  <a:tcPr marL="87302" marR="87302" marT="43651" marB="43651"/>
                </a:tc>
                <a:tc>
                  <a:txBody>
                    <a:bodyPr/>
                    <a:lstStyle/>
                    <a:p>
                      <a:pPr algn="ctr"/>
                      <a:r>
                        <a:rPr lang="en-US" sz="1700"/>
                        <a:t>6%</a:t>
                      </a:r>
                    </a:p>
                  </a:txBody>
                  <a:tcPr marL="87302" marR="87302" marT="43651" marB="43651"/>
                </a:tc>
                <a:tc>
                  <a:txBody>
                    <a:bodyPr/>
                    <a:lstStyle/>
                    <a:p>
                      <a:pPr algn="ctr"/>
                      <a:r>
                        <a:rPr lang="en-US" sz="1700"/>
                        <a:t>4%</a:t>
                      </a:r>
                    </a:p>
                  </a:txBody>
                  <a:tcPr marL="87302" marR="87302" marT="43651" marB="43651"/>
                </a:tc>
                <a:tc>
                  <a:txBody>
                    <a:bodyPr/>
                    <a:lstStyle/>
                    <a:p>
                      <a:pPr algn="ctr"/>
                      <a:r>
                        <a:rPr lang="en-US" sz="1700"/>
                        <a:t>8%</a:t>
                      </a:r>
                    </a:p>
                  </a:txBody>
                  <a:tcPr marL="87302" marR="87302" marT="43651" marB="43651"/>
                </a:tc>
                <a:extLst>
                  <a:ext uri="{0D108BD9-81ED-4DB2-BD59-A6C34878D82A}">
                    <a16:rowId xmlns:a16="http://schemas.microsoft.com/office/drawing/2014/main" val="1246870087"/>
                  </a:ext>
                </a:extLst>
              </a:tr>
            </a:tbl>
          </a:graphicData>
        </a:graphic>
      </p:graphicFrame>
    </p:spTree>
    <p:extLst>
      <p:ext uri="{BB962C8B-B14F-4D97-AF65-F5344CB8AC3E}">
        <p14:creationId xmlns:p14="http://schemas.microsoft.com/office/powerpoint/2010/main" val="2593371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133515" y="715379"/>
            <a:ext cx="10176151" cy="1097519"/>
          </a:xfrm>
        </p:spPr>
        <p:txBody>
          <a:bodyPr anchor="ctr">
            <a:normAutofit/>
          </a:bodyPr>
          <a:lstStyle/>
          <a:p>
            <a:r>
              <a:rPr lang="en-US" sz="4000"/>
              <a:t>Overview and age groups</a:t>
            </a:r>
            <a:endParaRPr lang="en-US" sz="4000">
              <a:highlight>
                <a:srgbClr val="FFFF00"/>
              </a:highlight>
            </a:endParaRPr>
          </a:p>
        </p:txBody>
      </p:sp>
      <p:sp>
        <p:nvSpPr>
          <p:cNvPr id="15" name="Rectangle 14">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2914787536"/>
              </p:ext>
            </p:extLst>
          </p:nvPr>
        </p:nvGraphicFramePr>
        <p:xfrm>
          <a:off x="722352" y="2160122"/>
          <a:ext cx="10754633" cy="3611663"/>
        </p:xfrm>
        <a:graphic>
          <a:graphicData uri="http://schemas.openxmlformats.org/drawingml/2006/table">
            <a:tbl>
              <a:tblPr firstRow="1" bandRow="1">
                <a:tableStyleId>{5C22544A-7EE6-4342-B048-85BDC9FD1C3A}</a:tableStyleId>
              </a:tblPr>
              <a:tblGrid>
                <a:gridCol w="2718774">
                  <a:extLst>
                    <a:ext uri="{9D8B030D-6E8A-4147-A177-3AD203B41FA5}">
                      <a16:colId xmlns:a16="http://schemas.microsoft.com/office/drawing/2014/main" val="2974846967"/>
                    </a:ext>
                  </a:extLst>
                </a:gridCol>
                <a:gridCol w="2266327">
                  <a:extLst>
                    <a:ext uri="{9D8B030D-6E8A-4147-A177-3AD203B41FA5}">
                      <a16:colId xmlns:a16="http://schemas.microsoft.com/office/drawing/2014/main" val="3064287729"/>
                    </a:ext>
                  </a:extLst>
                </a:gridCol>
                <a:gridCol w="2413504">
                  <a:extLst>
                    <a:ext uri="{9D8B030D-6E8A-4147-A177-3AD203B41FA5}">
                      <a16:colId xmlns:a16="http://schemas.microsoft.com/office/drawing/2014/main" val="2360674262"/>
                    </a:ext>
                  </a:extLst>
                </a:gridCol>
                <a:gridCol w="1796597">
                  <a:extLst>
                    <a:ext uri="{9D8B030D-6E8A-4147-A177-3AD203B41FA5}">
                      <a16:colId xmlns:a16="http://schemas.microsoft.com/office/drawing/2014/main" val="3136327651"/>
                    </a:ext>
                  </a:extLst>
                </a:gridCol>
                <a:gridCol w="1559431">
                  <a:extLst>
                    <a:ext uri="{9D8B030D-6E8A-4147-A177-3AD203B41FA5}">
                      <a16:colId xmlns:a16="http://schemas.microsoft.com/office/drawing/2014/main" val="3474487861"/>
                    </a:ext>
                  </a:extLst>
                </a:gridCol>
              </a:tblGrid>
              <a:tr h="328333">
                <a:tc>
                  <a:txBody>
                    <a:bodyPr/>
                    <a:lstStyle/>
                    <a:p>
                      <a:endParaRPr lang="en-US" sz="1500"/>
                    </a:p>
                  </a:txBody>
                  <a:tcPr marL="69366" marR="69366" marT="34683" marB="34683"/>
                </a:tc>
                <a:tc>
                  <a:txBody>
                    <a:bodyPr/>
                    <a:lstStyle/>
                    <a:p>
                      <a:pPr algn="ctr"/>
                      <a:r>
                        <a:rPr lang="en-US" sz="1500"/>
                        <a:t>Emergency shelter</a:t>
                      </a:r>
                    </a:p>
                  </a:txBody>
                  <a:tcPr marL="69366" marR="69366" marT="34683" marB="34683"/>
                </a:tc>
                <a:tc>
                  <a:txBody>
                    <a:bodyPr/>
                    <a:lstStyle/>
                    <a:p>
                      <a:pPr algn="ctr"/>
                      <a:r>
                        <a:rPr lang="en-US" sz="1500"/>
                        <a:t>Transitional housing</a:t>
                      </a:r>
                    </a:p>
                  </a:txBody>
                  <a:tcPr marL="69366" marR="69366" marT="34683" marB="34683"/>
                </a:tc>
                <a:tc>
                  <a:txBody>
                    <a:bodyPr/>
                    <a:lstStyle/>
                    <a:p>
                      <a:pPr algn="ctr"/>
                      <a:r>
                        <a:rPr lang="en-US" sz="1500"/>
                        <a:t>Unsheltered</a:t>
                      </a:r>
                    </a:p>
                  </a:txBody>
                  <a:tcPr marL="69366" marR="69366" marT="34683" marB="34683"/>
                </a:tc>
                <a:tc>
                  <a:txBody>
                    <a:bodyPr/>
                    <a:lstStyle/>
                    <a:p>
                      <a:pPr algn="ctr"/>
                      <a:r>
                        <a:rPr lang="en-US" sz="1500"/>
                        <a:t>Total</a:t>
                      </a:r>
                    </a:p>
                  </a:txBody>
                  <a:tcPr marL="69366" marR="69366" marT="34683" marB="34683"/>
                </a:tc>
                <a:extLst>
                  <a:ext uri="{0D108BD9-81ED-4DB2-BD59-A6C34878D82A}">
                    <a16:rowId xmlns:a16="http://schemas.microsoft.com/office/drawing/2014/main" val="810122074"/>
                  </a:ext>
                </a:extLst>
              </a:tr>
              <a:tr h="328333">
                <a:tc>
                  <a:txBody>
                    <a:bodyPr/>
                    <a:lstStyle/>
                    <a:p>
                      <a:r>
                        <a:rPr lang="en-US" sz="1500"/>
                        <a:t>Households</a:t>
                      </a:r>
                    </a:p>
                  </a:txBody>
                  <a:tcPr marL="69366" marR="69366" marT="34683" marB="34683"/>
                </a:tc>
                <a:tc>
                  <a:txBody>
                    <a:bodyPr/>
                    <a:lstStyle/>
                    <a:p>
                      <a:pPr algn="ctr"/>
                      <a:r>
                        <a:rPr lang="en-US" sz="1500"/>
                        <a:t>179</a:t>
                      </a:r>
                    </a:p>
                  </a:txBody>
                  <a:tcPr marL="69366" marR="69366" marT="34683" marB="34683"/>
                </a:tc>
                <a:tc>
                  <a:txBody>
                    <a:bodyPr/>
                    <a:lstStyle/>
                    <a:p>
                      <a:pPr algn="ctr"/>
                      <a:r>
                        <a:rPr lang="en-US" sz="1500"/>
                        <a:t>39</a:t>
                      </a:r>
                    </a:p>
                  </a:txBody>
                  <a:tcPr marL="69366" marR="69366" marT="34683" marB="34683"/>
                </a:tc>
                <a:tc>
                  <a:txBody>
                    <a:bodyPr/>
                    <a:lstStyle/>
                    <a:p>
                      <a:pPr algn="ctr"/>
                      <a:r>
                        <a:rPr lang="en-US" sz="1500"/>
                        <a:t>221</a:t>
                      </a:r>
                    </a:p>
                  </a:txBody>
                  <a:tcPr marL="69366" marR="69366" marT="34683" marB="34683"/>
                </a:tc>
                <a:tc>
                  <a:txBody>
                    <a:bodyPr/>
                    <a:lstStyle/>
                    <a:p>
                      <a:pPr algn="ctr"/>
                      <a:r>
                        <a:rPr lang="en-US" sz="1500"/>
                        <a:t>439</a:t>
                      </a:r>
                    </a:p>
                  </a:txBody>
                  <a:tcPr marL="69366" marR="69366" marT="34683" marB="34683"/>
                </a:tc>
                <a:extLst>
                  <a:ext uri="{0D108BD9-81ED-4DB2-BD59-A6C34878D82A}">
                    <a16:rowId xmlns:a16="http://schemas.microsoft.com/office/drawing/2014/main" val="2586254967"/>
                  </a:ext>
                </a:extLst>
              </a:tr>
              <a:tr h="328333">
                <a:tc>
                  <a:txBody>
                    <a:bodyPr/>
                    <a:lstStyle/>
                    <a:p>
                      <a:r>
                        <a:rPr lang="en-US" sz="1500"/>
                        <a:t>Persons</a:t>
                      </a:r>
                    </a:p>
                  </a:txBody>
                  <a:tcPr marL="69366" marR="69366" marT="34683" marB="34683"/>
                </a:tc>
                <a:tc>
                  <a:txBody>
                    <a:bodyPr/>
                    <a:lstStyle/>
                    <a:p>
                      <a:pPr algn="ctr"/>
                      <a:r>
                        <a:rPr lang="en-US" sz="1500"/>
                        <a:t>225</a:t>
                      </a:r>
                    </a:p>
                  </a:txBody>
                  <a:tcPr marL="69366" marR="69366" marT="34683" marB="34683"/>
                </a:tc>
                <a:tc>
                  <a:txBody>
                    <a:bodyPr/>
                    <a:lstStyle/>
                    <a:p>
                      <a:pPr algn="ctr"/>
                      <a:r>
                        <a:rPr lang="en-US" sz="1500"/>
                        <a:t>61</a:t>
                      </a:r>
                    </a:p>
                  </a:txBody>
                  <a:tcPr marL="69366" marR="69366" marT="34683" marB="34683"/>
                </a:tc>
                <a:tc>
                  <a:txBody>
                    <a:bodyPr/>
                    <a:lstStyle/>
                    <a:p>
                      <a:pPr algn="ctr"/>
                      <a:r>
                        <a:rPr lang="en-US" sz="1500"/>
                        <a:t>277</a:t>
                      </a:r>
                    </a:p>
                  </a:txBody>
                  <a:tcPr marL="69366" marR="69366" marT="34683" marB="34683"/>
                </a:tc>
                <a:tc>
                  <a:txBody>
                    <a:bodyPr/>
                    <a:lstStyle/>
                    <a:p>
                      <a:pPr algn="ctr"/>
                      <a:r>
                        <a:rPr lang="en-US" sz="1500"/>
                        <a:t>563</a:t>
                      </a:r>
                    </a:p>
                  </a:txBody>
                  <a:tcPr marL="69366" marR="69366" marT="34683" marB="34683"/>
                </a:tc>
                <a:extLst>
                  <a:ext uri="{0D108BD9-81ED-4DB2-BD59-A6C34878D82A}">
                    <a16:rowId xmlns:a16="http://schemas.microsoft.com/office/drawing/2014/main" val="1406497011"/>
                  </a:ext>
                </a:extLst>
              </a:tr>
              <a:tr h="328333">
                <a:tc>
                  <a:txBody>
                    <a:bodyPr/>
                    <a:lstStyle/>
                    <a:p>
                      <a:r>
                        <a:rPr lang="en-US" sz="1500"/>
                        <a:t>Under age 18</a:t>
                      </a:r>
                    </a:p>
                  </a:txBody>
                  <a:tcPr marL="69366" marR="69366" marT="34683" marB="34683"/>
                </a:tc>
                <a:tc>
                  <a:txBody>
                    <a:bodyPr/>
                    <a:lstStyle/>
                    <a:p>
                      <a:pPr algn="ctr"/>
                      <a:r>
                        <a:rPr lang="en-US" sz="1500"/>
                        <a:t>38 (17%)</a:t>
                      </a:r>
                    </a:p>
                  </a:txBody>
                  <a:tcPr marL="69366" marR="69366" marT="34683" marB="34683"/>
                </a:tc>
                <a:tc>
                  <a:txBody>
                    <a:bodyPr/>
                    <a:lstStyle/>
                    <a:p>
                      <a:pPr algn="ctr"/>
                      <a:r>
                        <a:rPr lang="en-US" sz="1500"/>
                        <a:t>21 (34%)</a:t>
                      </a:r>
                    </a:p>
                  </a:txBody>
                  <a:tcPr marL="69366" marR="69366" marT="34683" marB="34683"/>
                </a:tc>
                <a:tc>
                  <a:txBody>
                    <a:bodyPr/>
                    <a:lstStyle/>
                    <a:p>
                      <a:pPr algn="ctr"/>
                      <a:r>
                        <a:rPr lang="en-US" sz="1500"/>
                        <a:t>6 (2%)</a:t>
                      </a:r>
                    </a:p>
                  </a:txBody>
                  <a:tcPr marL="69366" marR="69366" marT="34683" marB="34683"/>
                </a:tc>
                <a:tc>
                  <a:txBody>
                    <a:bodyPr/>
                    <a:lstStyle/>
                    <a:p>
                      <a:pPr algn="ctr"/>
                      <a:r>
                        <a:rPr lang="en-US" sz="1500"/>
                        <a:t>65 (12%)</a:t>
                      </a:r>
                    </a:p>
                  </a:txBody>
                  <a:tcPr marL="69366" marR="69366" marT="34683" marB="34683"/>
                </a:tc>
                <a:extLst>
                  <a:ext uri="{0D108BD9-81ED-4DB2-BD59-A6C34878D82A}">
                    <a16:rowId xmlns:a16="http://schemas.microsoft.com/office/drawing/2014/main" val="1387735919"/>
                  </a:ext>
                </a:extLst>
              </a:tr>
              <a:tr h="328333">
                <a:tc>
                  <a:txBody>
                    <a:bodyPr/>
                    <a:lstStyle/>
                    <a:p>
                      <a:r>
                        <a:rPr lang="en-US" sz="1500"/>
                        <a:t>Ages 18 to 24</a:t>
                      </a:r>
                    </a:p>
                  </a:txBody>
                  <a:tcPr marL="69366" marR="69366" marT="34683" marB="34683"/>
                </a:tc>
                <a:tc>
                  <a:txBody>
                    <a:bodyPr/>
                    <a:lstStyle/>
                    <a:p>
                      <a:pPr algn="ctr"/>
                      <a:r>
                        <a:rPr lang="en-US" sz="1500"/>
                        <a:t>10 (4%)</a:t>
                      </a:r>
                    </a:p>
                  </a:txBody>
                  <a:tcPr marL="69366" marR="69366" marT="34683" marB="34683"/>
                </a:tc>
                <a:tc>
                  <a:txBody>
                    <a:bodyPr/>
                    <a:lstStyle/>
                    <a:p>
                      <a:pPr algn="ctr"/>
                      <a:r>
                        <a:rPr lang="en-US" sz="1500"/>
                        <a:t>1 (2%)</a:t>
                      </a:r>
                    </a:p>
                  </a:txBody>
                  <a:tcPr marL="69366" marR="69366" marT="34683" marB="34683"/>
                </a:tc>
                <a:tc>
                  <a:txBody>
                    <a:bodyPr/>
                    <a:lstStyle/>
                    <a:p>
                      <a:pPr algn="ctr"/>
                      <a:r>
                        <a:rPr lang="en-US" sz="1500"/>
                        <a:t>19 (7%)</a:t>
                      </a:r>
                    </a:p>
                  </a:txBody>
                  <a:tcPr marL="69366" marR="69366" marT="34683" marB="34683"/>
                </a:tc>
                <a:tc>
                  <a:txBody>
                    <a:bodyPr/>
                    <a:lstStyle/>
                    <a:p>
                      <a:pPr algn="ctr"/>
                      <a:r>
                        <a:rPr lang="en-US" sz="1500"/>
                        <a:t>30 (5%)</a:t>
                      </a:r>
                    </a:p>
                  </a:txBody>
                  <a:tcPr marL="69366" marR="69366" marT="34683" marB="34683"/>
                </a:tc>
                <a:extLst>
                  <a:ext uri="{0D108BD9-81ED-4DB2-BD59-A6C34878D82A}">
                    <a16:rowId xmlns:a16="http://schemas.microsoft.com/office/drawing/2014/main" val="3494826355"/>
                  </a:ext>
                </a:extLst>
              </a:tr>
              <a:tr h="328333">
                <a:tc>
                  <a:txBody>
                    <a:bodyPr/>
                    <a:lstStyle/>
                    <a:p>
                      <a:r>
                        <a:rPr lang="en-US" sz="1500"/>
                        <a:t>Ages 25 to 34</a:t>
                      </a:r>
                    </a:p>
                  </a:txBody>
                  <a:tcPr marL="69366" marR="69366" marT="34683" marB="34683"/>
                </a:tc>
                <a:tc>
                  <a:txBody>
                    <a:bodyPr/>
                    <a:lstStyle/>
                    <a:p>
                      <a:pPr algn="ctr"/>
                      <a:r>
                        <a:rPr lang="en-US" sz="1500"/>
                        <a:t>36 (16%)</a:t>
                      </a:r>
                    </a:p>
                  </a:txBody>
                  <a:tcPr marL="69366" marR="69366" marT="34683" marB="34683"/>
                </a:tc>
                <a:tc>
                  <a:txBody>
                    <a:bodyPr/>
                    <a:lstStyle/>
                    <a:p>
                      <a:pPr algn="ctr"/>
                      <a:r>
                        <a:rPr lang="en-US" sz="1500"/>
                        <a:t>5 (8%)</a:t>
                      </a:r>
                    </a:p>
                  </a:txBody>
                  <a:tcPr marL="69366" marR="69366" marT="34683" marB="34683"/>
                </a:tc>
                <a:tc>
                  <a:txBody>
                    <a:bodyPr/>
                    <a:lstStyle/>
                    <a:p>
                      <a:pPr algn="ctr"/>
                      <a:r>
                        <a:rPr lang="en-US" sz="1500"/>
                        <a:t>37 (13%)</a:t>
                      </a:r>
                    </a:p>
                  </a:txBody>
                  <a:tcPr marL="69366" marR="69366" marT="34683" marB="34683"/>
                </a:tc>
                <a:tc>
                  <a:txBody>
                    <a:bodyPr/>
                    <a:lstStyle/>
                    <a:p>
                      <a:pPr algn="ctr"/>
                      <a:r>
                        <a:rPr lang="en-US" sz="1500"/>
                        <a:t>78 (14%)</a:t>
                      </a:r>
                    </a:p>
                  </a:txBody>
                  <a:tcPr marL="69366" marR="69366" marT="34683" marB="34683"/>
                </a:tc>
                <a:extLst>
                  <a:ext uri="{0D108BD9-81ED-4DB2-BD59-A6C34878D82A}">
                    <a16:rowId xmlns:a16="http://schemas.microsoft.com/office/drawing/2014/main" val="731509114"/>
                  </a:ext>
                </a:extLst>
              </a:tr>
              <a:tr h="328333">
                <a:tc>
                  <a:txBody>
                    <a:bodyPr/>
                    <a:lstStyle/>
                    <a:p>
                      <a:r>
                        <a:rPr lang="en-US" sz="1500"/>
                        <a:t>Ages 35 to 44</a:t>
                      </a:r>
                    </a:p>
                  </a:txBody>
                  <a:tcPr marL="69366" marR="69366" marT="34683" marB="34683"/>
                </a:tc>
                <a:tc>
                  <a:txBody>
                    <a:bodyPr/>
                    <a:lstStyle/>
                    <a:p>
                      <a:pPr algn="ctr"/>
                      <a:r>
                        <a:rPr lang="en-US" sz="1500"/>
                        <a:t>35 (16%)</a:t>
                      </a:r>
                    </a:p>
                  </a:txBody>
                  <a:tcPr marL="69366" marR="69366" marT="34683" marB="34683"/>
                </a:tc>
                <a:tc>
                  <a:txBody>
                    <a:bodyPr/>
                    <a:lstStyle/>
                    <a:p>
                      <a:pPr algn="ctr"/>
                      <a:r>
                        <a:rPr lang="en-US" sz="1500"/>
                        <a:t>3 (5%)</a:t>
                      </a:r>
                    </a:p>
                  </a:txBody>
                  <a:tcPr marL="69366" marR="69366" marT="34683" marB="34683"/>
                </a:tc>
                <a:tc>
                  <a:txBody>
                    <a:bodyPr/>
                    <a:lstStyle/>
                    <a:p>
                      <a:pPr algn="ctr"/>
                      <a:r>
                        <a:rPr lang="en-US" sz="1500"/>
                        <a:t>71 (26%)</a:t>
                      </a:r>
                    </a:p>
                  </a:txBody>
                  <a:tcPr marL="69366" marR="69366" marT="34683" marB="34683"/>
                </a:tc>
                <a:tc>
                  <a:txBody>
                    <a:bodyPr/>
                    <a:lstStyle/>
                    <a:p>
                      <a:pPr algn="ctr"/>
                      <a:r>
                        <a:rPr lang="en-US" sz="1500"/>
                        <a:t>109 (19%)</a:t>
                      </a:r>
                    </a:p>
                  </a:txBody>
                  <a:tcPr marL="69366" marR="69366" marT="34683" marB="34683"/>
                </a:tc>
                <a:extLst>
                  <a:ext uri="{0D108BD9-81ED-4DB2-BD59-A6C34878D82A}">
                    <a16:rowId xmlns:a16="http://schemas.microsoft.com/office/drawing/2014/main" val="2045318907"/>
                  </a:ext>
                </a:extLst>
              </a:tr>
              <a:tr h="328333">
                <a:tc>
                  <a:txBody>
                    <a:bodyPr/>
                    <a:lstStyle/>
                    <a:p>
                      <a:r>
                        <a:rPr lang="en-US" sz="1500"/>
                        <a:t>Ages 45 to 54</a:t>
                      </a:r>
                    </a:p>
                  </a:txBody>
                  <a:tcPr marL="69366" marR="69366" marT="34683" marB="34683"/>
                </a:tc>
                <a:tc>
                  <a:txBody>
                    <a:bodyPr/>
                    <a:lstStyle/>
                    <a:p>
                      <a:pPr algn="ctr"/>
                      <a:r>
                        <a:rPr lang="en-US" sz="1500"/>
                        <a:t>41 (18%)</a:t>
                      </a:r>
                    </a:p>
                  </a:txBody>
                  <a:tcPr marL="69366" marR="69366" marT="34683" marB="34683"/>
                </a:tc>
                <a:tc>
                  <a:txBody>
                    <a:bodyPr/>
                    <a:lstStyle/>
                    <a:p>
                      <a:pPr algn="ctr"/>
                      <a:r>
                        <a:rPr lang="en-US" sz="1500"/>
                        <a:t>12 (20%)</a:t>
                      </a:r>
                    </a:p>
                  </a:txBody>
                  <a:tcPr marL="69366" marR="69366" marT="34683" marB="34683"/>
                </a:tc>
                <a:tc>
                  <a:txBody>
                    <a:bodyPr/>
                    <a:lstStyle/>
                    <a:p>
                      <a:pPr algn="ctr"/>
                      <a:r>
                        <a:rPr lang="en-US" sz="1500"/>
                        <a:t>47 (17%)</a:t>
                      </a:r>
                    </a:p>
                  </a:txBody>
                  <a:tcPr marL="69366" marR="69366" marT="34683" marB="34683"/>
                </a:tc>
                <a:tc>
                  <a:txBody>
                    <a:bodyPr/>
                    <a:lstStyle/>
                    <a:p>
                      <a:pPr algn="ctr"/>
                      <a:r>
                        <a:rPr lang="en-US" sz="1500"/>
                        <a:t>100 (18%)</a:t>
                      </a:r>
                    </a:p>
                  </a:txBody>
                  <a:tcPr marL="69366" marR="69366" marT="34683" marB="34683"/>
                </a:tc>
                <a:extLst>
                  <a:ext uri="{0D108BD9-81ED-4DB2-BD59-A6C34878D82A}">
                    <a16:rowId xmlns:a16="http://schemas.microsoft.com/office/drawing/2014/main" val="2479477066"/>
                  </a:ext>
                </a:extLst>
              </a:tr>
              <a:tr h="328333">
                <a:tc>
                  <a:txBody>
                    <a:bodyPr/>
                    <a:lstStyle/>
                    <a:p>
                      <a:r>
                        <a:rPr lang="en-US" sz="1500"/>
                        <a:t>Ages 55 to 64</a:t>
                      </a:r>
                    </a:p>
                  </a:txBody>
                  <a:tcPr marL="69366" marR="69366" marT="34683" marB="34683"/>
                </a:tc>
                <a:tc>
                  <a:txBody>
                    <a:bodyPr/>
                    <a:lstStyle/>
                    <a:p>
                      <a:pPr algn="ctr"/>
                      <a:r>
                        <a:rPr lang="en-US" sz="1500"/>
                        <a:t>41 (18%)</a:t>
                      </a:r>
                    </a:p>
                  </a:txBody>
                  <a:tcPr marL="69366" marR="69366" marT="34683" marB="34683"/>
                </a:tc>
                <a:tc>
                  <a:txBody>
                    <a:bodyPr/>
                    <a:lstStyle/>
                    <a:p>
                      <a:pPr algn="ctr"/>
                      <a:r>
                        <a:rPr lang="en-US" sz="1500"/>
                        <a:t>14 (23%)</a:t>
                      </a:r>
                    </a:p>
                  </a:txBody>
                  <a:tcPr marL="69366" marR="69366" marT="34683" marB="34683"/>
                </a:tc>
                <a:tc>
                  <a:txBody>
                    <a:bodyPr/>
                    <a:lstStyle/>
                    <a:p>
                      <a:pPr algn="ctr"/>
                      <a:r>
                        <a:rPr lang="en-US" sz="1500"/>
                        <a:t>52 (19%)</a:t>
                      </a:r>
                    </a:p>
                  </a:txBody>
                  <a:tcPr marL="69366" marR="69366" marT="34683" marB="34683"/>
                </a:tc>
                <a:tc>
                  <a:txBody>
                    <a:bodyPr/>
                    <a:lstStyle/>
                    <a:p>
                      <a:pPr algn="ctr"/>
                      <a:r>
                        <a:rPr lang="en-US" sz="1500"/>
                        <a:t>107 (19%)</a:t>
                      </a:r>
                    </a:p>
                  </a:txBody>
                  <a:tcPr marL="69366" marR="69366" marT="34683" marB="34683"/>
                </a:tc>
                <a:extLst>
                  <a:ext uri="{0D108BD9-81ED-4DB2-BD59-A6C34878D82A}">
                    <a16:rowId xmlns:a16="http://schemas.microsoft.com/office/drawing/2014/main" val="1166514349"/>
                  </a:ext>
                </a:extLst>
              </a:tr>
              <a:tr h="328333">
                <a:tc>
                  <a:txBody>
                    <a:bodyPr/>
                    <a:lstStyle/>
                    <a:p>
                      <a:r>
                        <a:rPr lang="en-US" sz="1500"/>
                        <a:t>Ages 65 and above</a:t>
                      </a:r>
                    </a:p>
                  </a:txBody>
                  <a:tcPr marL="69366" marR="69366" marT="34683" marB="34683"/>
                </a:tc>
                <a:tc>
                  <a:txBody>
                    <a:bodyPr/>
                    <a:lstStyle/>
                    <a:p>
                      <a:pPr algn="ctr"/>
                      <a:r>
                        <a:rPr lang="en-US" sz="1500"/>
                        <a:t>22 (10%)</a:t>
                      </a:r>
                    </a:p>
                  </a:txBody>
                  <a:tcPr marL="69366" marR="69366" marT="34683" marB="34683"/>
                </a:tc>
                <a:tc>
                  <a:txBody>
                    <a:bodyPr/>
                    <a:lstStyle/>
                    <a:p>
                      <a:pPr algn="ctr"/>
                      <a:r>
                        <a:rPr lang="en-US" sz="1500"/>
                        <a:t>5 (8%)</a:t>
                      </a:r>
                    </a:p>
                  </a:txBody>
                  <a:tcPr marL="69366" marR="69366" marT="34683" marB="34683"/>
                </a:tc>
                <a:tc>
                  <a:txBody>
                    <a:bodyPr/>
                    <a:lstStyle/>
                    <a:p>
                      <a:pPr algn="ctr"/>
                      <a:r>
                        <a:rPr lang="en-US" sz="1500"/>
                        <a:t>12 (4%)</a:t>
                      </a:r>
                    </a:p>
                  </a:txBody>
                  <a:tcPr marL="69366" marR="69366" marT="34683" marB="34683"/>
                </a:tc>
                <a:tc>
                  <a:txBody>
                    <a:bodyPr/>
                    <a:lstStyle/>
                    <a:p>
                      <a:pPr algn="ctr"/>
                      <a:r>
                        <a:rPr lang="en-US" sz="1500"/>
                        <a:t>39 (7%)</a:t>
                      </a:r>
                    </a:p>
                  </a:txBody>
                  <a:tcPr marL="69366" marR="69366" marT="34683" marB="34683"/>
                </a:tc>
                <a:extLst>
                  <a:ext uri="{0D108BD9-81ED-4DB2-BD59-A6C34878D82A}">
                    <a16:rowId xmlns:a16="http://schemas.microsoft.com/office/drawing/2014/main" val="1135247915"/>
                  </a:ext>
                </a:extLst>
              </a:tr>
              <a:tr h="328333">
                <a:tc>
                  <a:txBody>
                    <a:bodyPr/>
                    <a:lstStyle/>
                    <a:p>
                      <a:r>
                        <a:rPr lang="en-US" sz="1500"/>
                        <a:t>Missing data (all adults)</a:t>
                      </a:r>
                    </a:p>
                  </a:txBody>
                  <a:tcPr marL="69366" marR="69366" marT="34683" marB="34683"/>
                </a:tc>
                <a:tc>
                  <a:txBody>
                    <a:bodyPr/>
                    <a:lstStyle/>
                    <a:p>
                      <a:pPr algn="ctr"/>
                      <a:r>
                        <a:rPr lang="en-US" sz="1500"/>
                        <a:t>2 (1%)</a:t>
                      </a:r>
                    </a:p>
                  </a:txBody>
                  <a:tcPr marL="69366" marR="69366" marT="34683" marB="34683"/>
                </a:tc>
                <a:tc>
                  <a:txBody>
                    <a:bodyPr/>
                    <a:lstStyle/>
                    <a:p>
                      <a:pPr algn="ctr"/>
                      <a:r>
                        <a:rPr lang="en-US" sz="1500"/>
                        <a:t>0</a:t>
                      </a:r>
                    </a:p>
                  </a:txBody>
                  <a:tcPr marL="69366" marR="69366" marT="34683" marB="34683"/>
                </a:tc>
                <a:tc>
                  <a:txBody>
                    <a:bodyPr/>
                    <a:lstStyle/>
                    <a:p>
                      <a:pPr algn="ctr"/>
                      <a:r>
                        <a:rPr lang="en-US" sz="1500"/>
                        <a:t>33 (12%)</a:t>
                      </a:r>
                    </a:p>
                  </a:txBody>
                  <a:tcPr marL="69366" marR="69366" marT="34683" marB="34683"/>
                </a:tc>
                <a:tc>
                  <a:txBody>
                    <a:bodyPr/>
                    <a:lstStyle/>
                    <a:p>
                      <a:pPr algn="ctr"/>
                      <a:r>
                        <a:rPr lang="en-US" sz="1500"/>
                        <a:t>35 (6%)</a:t>
                      </a:r>
                    </a:p>
                  </a:txBody>
                  <a:tcPr marL="69366" marR="69366" marT="34683" marB="34683"/>
                </a:tc>
                <a:extLst>
                  <a:ext uri="{0D108BD9-81ED-4DB2-BD59-A6C34878D82A}">
                    <a16:rowId xmlns:a16="http://schemas.microsoft.com/office/drawing/2014/main" val="476027193"/>
                  </a:ext>
                </a:extLst>
              </a:tr>
            </a:tbl>
          </a:graphicData>
        </a:graphic>
      </p:graphicFrame>
    </p:spTree>
    <p:extLst>
      <p:ext uri="{BB962C8B-B14F-4D97-AF65-F5344CB8AC3E}">
        <p14:creationId xmlns:p14="http://schemas.microsoft.com/office/powerpoint/2010/main" val="3183533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Gender, race, &amp; sexual orientation</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1819595165"/>
              </p:ext>
            </p:extLst>
          </p:nvPr>
        </p:nvGraphicFramePr>
        <p:xfrm>
          <a:off x="644056" y="2203395"/>
          <a:ext cx="10927832" cy="4011180"/>
        </p:xfrm>
        <a:graphic>
          <a:graphicData uri="http://schemas.openxmlformats.org/drawingml/2006/table">
            <a:tbl>
              <a:tblPr firstRow="1" bandRow="1">
                <a:tableStyleId>{5C22544A-7EE6-4342-B048-85BDC9FD1C3A}</a:tableStyleId>
              </a:tblPr>
              <a:tblGrid>
                <a:gridCol w="2786974">
                  <a:extLst>
                    <a:ext uri="{9D8B030D-6E8A-4147-A177-3AD203B41FA5}">
                      <a16:colId xmlns:a16="http://schemas.microsoft.com/office/drawing/2014/main" val="2974846967"/>
                    </a:ext>
                  </a:extLst>
                </a:gridCol>
                <a:gridCol w="1369375">
                  <a:extLst>
                    <a:ext uri="{9D8B030D-6E8A-4147-A177-3AD203B41FA5}">
                      <a16:colId xmlns:a16="http://schemas.microsoft.com/office/drawing/2014/main" val="3523152937"/>
                    </a:ext>
                  </a:extLst>
                </a:gridCol>
                <a:gridCol w="1925595">
                  <a:extLst>
                    <a:ext uri="{9D8B030D-6E8A-4147-A177-3AD203B41FA5}">
                      <a16:colId xmlns:a16="http://schemas.microsoft.com/office/drawing/2014/main" val="3064287729"/>
                    </a:ext>
                  </a:extLst>
                </a:gridCol>
                <a:gridCol w="1925595">
                  <a:extLst>
                    <a:ext uri="{9D8B030D-6E8A-4147-A177-3AD203B41FA5}">
                      <a16:colId xmlns:a16="http://schemas.microsoft.com/office/drawing/2014/main" val="2360674262"/>
                    </a:ext>
                  </a:extLst>
                </a:gridCol>
                <a:gridCol w="1572849">
                  <a:extLst>
                    <a:ext uri="{9D8B030D-6E8A-4147-A177-3AD203B41FA5}">
                      <a16:colId xmlns:a16="http://schemas.microsoft.com/office/drawing/2014/main" val="3136327651"/>
                    </a:ext>
                  </a:extLst>
                </a:gridCol>
                <a:gridCol w="1347444">
                  <a:extLst>
                    <a:ext uri="{9D8B030D-6E8A-4147-A177-3AD203B41FA5}">
                      <a16:colId xmlns:a16="http://schemas.microsoft.com/office/drawing/2014/main" val="3474487861"/>
                    </a:ext>
                  </a:extLst>
                </a:gridCol>
              </a:tblGrid>
              <a:tr h="493068">
                <a:tc>
                  <a:txBody>
                    <a:bodyPr/>
                    <a:lstStyle/>
                    <a:p>
                      <a:endParaRPr lang="en-US" sz="1300"/>
                    </a:p>
                  </a:txBody>
                  <a:tcPr marL="66631" marR="66631" marT="33315" marB="33315"/>
                </a:tc>
                <a:tc>
                  <a:txBody>
                    <a:bodyPr/>
                    <a:lstStyle/>
                    <a:p>
                      <a:pPr algn="ctr"/>
                      <a:r>
                        <a:rPr lang="en-US" sz="1300"/>
                        <a:t>Regional </a:t>
                      </a:r>
                    </a:p>
                    <a:p>
                      <a:pPr algn="ctr"/>
                      <a:r>
                        <a:rPr lang="en-US" sz="1300"/>
                        <a:t>pop. est. </a:t>
                      </a:r>
                    </a:p>
                  </a:txBody>
                  <a:tcPr marL="66631" marR="66631" marT="33315" marB="33315"/>
                </a:tc>
                <a:tc>
                  <a:txBody>
                    <a:bodyPr/>
                    <a:lstStyle/>
                    <a:p>
                      <a:pPr algn="ctr"/>
                      <a:r>
                        <a:rPr lang="en-US" sz="1300"/>
                        <a:t>Emergency shelter (n=225)</a:t>
                      </a:r>
                    </a:p>
                  </a:txBody>
                  <a:tcPr marL="66631" marR="66631" marT="33315" marB="33315"/>
                </a:tc>
                <a:tc>
                  <a:txBody>
                    <a:bodyPr/>
                    <a:lstStyle/>
                    <a:p>
                      <a:pPr algn="ctr"/>
                      <a:r>
                        <a:rPr lang="en-US" sz="1300"/>
                        <a:t>Transitional housing (n=61)</a:t>
                      </a:r>
                    </a:p>
                  </a:txBody>
                  <a:tcPr marL="66631" marR="66631" marT="33315" marB="33315"/>
                </a:tc>
                <a:tc>
                  <a:txBody>
                    <a:bodyPr/>
                    <a:lstStyle/>
                    <a:p>
                      <a:pPr algn="ctr"/>
                      <a:r>
                        <a:rPr lang="en-US" sz="1300"/>
                        <a:t>Unsheltered (n=277)</a:t>
                      </a:r>
                    </a:p>
                  </a:txBody>
                  <a:tcPr marL="66631" marR="66631" marT="33315" marB="33315"/>
                </a:tc>
                <a:tc>
                  <a:txBody>
                    <a:bodyPr/>
                    <a:lstStyle/>
                    <a:p>
                      <a:pPr algn="ctr"/>
                      <a:r>
                        <a:rPr lang="en-US" sz="1300"/>
                        <a:t>Total </a:t>
                      </a:r>
                    </a:p>
                    <a:p>
                      <a:pPr algn="ctr"/>
                      <a:r>
                        <a:rPr lang="en-US" sz="1300"/>
                        <a:t>(n=563)</a:t>
                      </a:r>
                    </a:p>
                  </a:txBody>
                  <a:tcPr marL="66631" marR="66631" marT="33315" marB="33315"/>
                </a:tc>
                <a:extLst>
                  <a:ext uri="{0D108BD9-81ED-4DB2-BD59-A6C34878D82A}">
                    <a16:rowId xmlns:a16="http://schemas.microsoft.com/office/drawing/2014/main" val="810122074"/>
                  </a:ext>
                </a:extLst>
              </a:tr>
              <a:tr h="293176">
                <a:tc>
                  <a:txBody>
                    <a:bodyPr/>
                    <a:lstStyle/>
                    <a:p>
                      <a:r>
                        <a:rPr lang="en-US" sz="1300"/>
                        <a:t>Male</a:t>
                      </a:r>
                    </a:p>
                  </a:txBody>
                  <a:tcPr marL="66631" marR="66631" marT="33315" marB="33315"/>
                </a:tc>
                <a:tc>
                  <a:txBody>
                    <a:bodyPr/>
                    <a:lstStyle/>
                    <a:p>
                      <a:pPr algn="ctr"/>
                      <a:endParaRPr lang="en-US" sz="1300">
                        <a:highlight>
                          <a:srgbClr val="FFFF00"/>
                        </a:highlight>
                      </a:endParaRPr>
                    </a:p>
                  </a:txBody>
                  <a:tcPr marL="66631" marR="66631" marT="33315" marB="33315"/>
                </a:tc>
                <a:tc>
                  <a:txBody>
                    <a:bodyPr/>
                    <a:lstStyle/>
                    <a:p>
                      <a:pPr algn="ctr"/>
                      <a:r>
                        <a:rPr lang="en-US" sz="1300"/>
                        <a:t>109 (49%)</a:t>
                      </a:r>
                    </a:p>
                  </a:txBody>
                  <a:tcPr marL="66631" marR="66631" marT="33315" marB="33315"/>
                </a:tc>
                <a:tc>
                  <a:txBody>
                    <a:bodyPr/>
                    <a:lstStyle/>
                    <a:p>
                      <a:pPr algn="ctr"/>
                      <a:r>
                        <a:rPr lang="en-US" sz="1300"/>
                        <a:t>31 (51%)</a:t>
                      </a:r>
                    </a:p>
                  </a:txBody>
                  <a:tcPr marL="66631" marR="66631" marT="33315" marB="33315"/>
                </a:tc>
                <a:tc>
                  <a:txBody>
                    <a:bodyPr/>
                    <a:lstStyle/>
                    <a:p>
                      <a:pPr algn="ctr"/>
                      <a:r>
                        <a:rPr lang="en-US" sz="1300"/>
                        <a:t>170 (65%)</a:t>
                      </a:r>
                    </a:p>
                  </a:txBody>
                  <a:tcPr marL="66631" marR="66631" marT="33315" marB="33315"/>
                </a:tc>
                <a:tc>
                  <a:txBody>
                    <a:bodyPr/>
                    <a:lstStyle/>
                    <a:p>
                      <a:pPr algn="ctr"/>
                      <a:r>
                        <a:rPr lang="en-US" sz="1300"/>
                        <a:t>310 (57%)</a:t>
                      </a:r>
                    </a:p>
                  </a:txBody>
                  <a:tcPr marL="66631" marR="66631" marT="33315" marB="33315"/>
                </a:tc>
                <a:extLst>
                  <a:ext uri="{0D108BD9-81ED-4DB2-BD59-A6C34878D82A}">
                    <a16:rowId xmlns:a16="http://schemas.microsoft.com/office/drawing/2014/main" val="2045318907"/>
                  </a:ext>
                </a:extLst>
              </a:tr>
              <a:tr h="293176">
                <a:tc>
                  <a:txBody>
                    <a:bodyPr/>
                    <a:lstStyle/>
                    <a:p>
                      <a:r>
                        <a:rPr lang="en-US" sz="1300"/>
                        <a:t>Female</a:t>
                      </a:r>
                    </a:p>
                  </a:txBody>
                  <a:tcPr marL="66631" marR="66631" marT="33315" marB="33315"/>
                </a:tc>
                <a:tc>
                  <a:txBody>
                    <a:bodyPr/>
                    <a:lstStyle/>
                    <a:p>
                      <a:pPr algn="ctr"/>
                      <a:endParaRPr lang="en-US" sz="1300">
                        <a:highlight>
                          <a:srgbClr val="FFFF00"/>
                        </a:highlight>
                      </a:endParaRPr>
                    </a:p>
                  </a:txBody>
                  <a:tcPr marL="66631" marR="66631" marT="33315" marB="33315"/>
                </a:tc>
                <a:tc>
                  <a:txBody>
                    <a:bodyPr/>
                    <a:lstStyle/>
                    <a:p>
                      <a:pPr algn="ctr"/>
                      <a:r>
                        <a:rPr lang="en-US" sz="1300"/>
                        <a:t>109 (49%)</a:t>
                      </a:r>
                    </a:p>
                  </a:txBody>
                  <a:tcPr marL="66631" marR="66631" marT="33315" marB="33315"/>
                </a:tc>
                <a:tc>
                  <a:txBody>
                    <a:bodyPr/>
                    <a:lstStyle/>
                    <a:p>
                      <a:pPr algn="ctr"/>
                      <a:r>
                        <a:rPr lang="en-US" sz="1300"/>
                        <a:t>30 (49%)</a:t>
                      </a:r>
                    </a:p>
                  </a:txBody>
                  <a:tcPr marL="66631" marR="66631" marT="33315" marB="33315"/>
                </a:tc>
                <a:tc>
                  <a:txBody>
                    <a:bodyPr/>
                    <a:lstStyle/>
                    <a:p>
                      <a:pPr algn="ctr"/>
                      <a:r>
                        <a:rPr lang="en-US" sz="1300"/>
                        <a:t>87 (34%)</a:t>
                      </a:r>
                    </a:p>
                  </a:txBody>
                  <a:tcPr marL="66631" marR="66631" marT="33315" marB="33315"/>
                </a:tc>
                <a:tc>
                  <a:txBody>
                    <a:bodyPr/>
                    <a:lstStyle/>
                    <a:p>
                      <a:pPr algn="ctr"/>
                      <a:r>
                        <a:rPr lang="en-US" sz="1300"/>
                        <a:t>226 (42%)</a:t>
                      </a:r>
                    </a:p>
                  </a:txBody>
                  <a:tcPr marL="66631" marR="66631" marT="33315" marB="33315"/>
                </a:tc>
                <a:extLst>
                  <a:ext uri="{0D108BD9-81ED-4DB2-BD59-A6C34878D82A}">
                    <a16:rowId xmlns:a16="http://schemas.microsoft.com/office/drawing/2014/main" val="2479477066"/>
                  </a:ext>
                </a:extLst>
              </a:tr>
              <a:tr h="293176">
                <a:tc>
                  <a:txBody>
                    <a:bodyPr/>
                    <a:lstStyle/>
                    <a:p>
                      <a:r>
                        <a:rPr lang="en-US" sz="1300"/>
                        <a:t>Transgender*</a:t>
                      </a:r>
                    </a:p>
                  </a:txBody>
                  <a:tcPr marL="66631" marR="66631" marT="33315" marB="33315"/>
                </a:tc>
                <a:tc>
                  <a:txBody>
                    <a:bodyPr/>
                    <a:lstStyle/>
                    <a:p>
                      <a:pPr algn="ctr"/>
                      <a:endParaRPr lang="en-US" sz="1300">
                        <a:highlight>
                          <a:srgbClr val="FFFF00"/>
                        </a:highlight>
                      </a:endParaRPr>
                    </a:p>
                  </a:txBody>
                  <a:tcPr marL="66631" marR="66631" marT="33315" marB="33315"/>
                </a:tc>
                <a:tc>
                  <a:txBody>
                    <a:bodyPr/>
                    <a:lstStyle/>
                    <a:p>
                      <a:pPr algn="ctr"/>
                      <a:r>
                        <a:rPr lang="en-US" sz="1300"/>
                        <a:t>5 (2%)</a:t>
                      </a:r>
                    </a:p>
                  </a:txBody>
                  <a:tcPr marL="66631" marR="66631" marT="33315" marB="33315"/>
                </a:tc>
                <a:tc>
                  <a:txBody>
                    <a:bodyPr/>
                    <a:lstStyle/>
                    <a:p>
                      <a:pPr algn="ctr"/>
                      <a:r>
                        <a:rPr lang="en-US" sz="1300"/>
                        <a:t>0</a:t>
                      </a:r>
                    </a:p>
                  </a:txBody>
                  <a:tcPr marL="66631" marR="66631" marT="33315" marB="33315"/>
                </a:tc>
                <a:tc>
                  <a:txBody>
                    <a:bodyPr/>
                    <a:lstStyle/>
                    <a:p>
                      <a:pPr algn="ctr"/>
                      <a:r>
                        <a:rPr lang="en-US" sz="1300"/>
                        <a:t>3 (1%)</a:t>
                      </a:r>
                    </a:p>
                  </a:txBody>
                  <a:tcPr marL="66631" marR="66631" marT="33315" marB="33315"/>
                </a:tc>
                <a:tc>
                  <a:txBody>
                    <a:bodyPr/>
                    <a:lstStyle/>
                    <a:p>
                      <a:pPr algn="ctr"/>
                      <a:r>
                        <a:rPr lang="en-US" sz="1300"/>
                        <a:t>8 (1%)</a:t>
                      </a:r>
                    </a:p>
                  </a:txBody>
                  <a:tcPr marL="66631" marR="66631" marT="33315" marB="33315"/>
                </a:tc>
                <a:extLst>
                  <a:ext uri="{0D108BD9-81ED-4DB2-BD59-A6C34878D82A}">
                    <a16:rowId xmlns:a16="http://schemas.microsoft.com/office/drawing/2014/main" val="1166514349"/>
                  </a:ext>
                </a:extLst>
              </a:tr>
              <a:tr h="293176">
                <a:tc>
                  <a:txBody>
                    <a:bodyPr/>
                    <a:lstStyle/>
                    <a:p>
                      <a:r>
                        <a:rPr lang="en-US" sz="1300"/>
                        <a:t>Gay or bisexual**</a:t>
                      </a:r>
                    </a:p>
                  </a:txBody>
                  <a:tcPr marL="66631" marR="66631" marT="33315" marB="33315"/>
                </a:tc>
                <a:tc>
                  <a:txBody>
                    <a:bodyPr/>
                    <a:lstStyle/>
                    <a:p>
                      <a:pPr algn="ctr"/>
                      <a:endParaRPr lang="en-US" sz="1300">
                        <a:highlight>
                          <a:srgbClr val="FFFF00"/>
                        </a:highlight>
                      </a:endParaRPr>
                    </a:p>
                  </a:txBody>
                  <a:tcPr marL="66631" marR="66631" marT="33315" marB="33315"/>
                </a:tc>
                <a:tc>
                  <a:txBody>
                    <a:bodyPr/>
                    <a:lstStyle/>
                    <a:p>
                      <a:pPr algn="ctr"/>
                      <a:r>
                        <a:rPr lang="en-US" sz="1300"/>
                        <a:t>17 (15%)</a:t>
                      </a:r>
                    </a:p>
                  </a:txBody>
                  <a:tcPr marL="66631" marR="66631" marT="33315" marB="33315"/>
                </a:tc>
                <a:tc>
                  <a:txBody>
                    <a:bodyPr/>
                    <a:lstStyle/>
                    <a:p>
                      <a:pPr algn="ctr"/>
                      <a:r>
                        <a:rPr lang="en-US" sz="1300"/>
                        <a:t>1 (4%)</a:t>
                      </a:r>
                    </a:p>
                  </a:txBody>
                  <a:tcPr marL="66631" marR="66631" marT="33315" marB="33315"/>
                </a:tc>
                <a:tc>
                  <a:txBody>
                    <a:bodyPr/>
                    <a:lstStyle/>
                    <a:p>
                      <a:pPr algn="ctr"/>
                      <a:r>
                        <a:rPr lang="en-US" sz="1300"/>
                        <a:t>11 (6%)</a:t>
                      </a:r>
                    </a:p>
                  </a:txBody>
                  <a:tcPr marL="66631" marR="66631" marT="33315" marB="33315"/>
                </a:tc>
                <a:tc>
                  <a:txBody>
                    <a:bodyPr/>
                    <a:lstStyle/>
                    <a:p>
                      <a:pPr algn="ctr"/>
                      <a:r>
                        <a:rPr lang="en-US" sz="1300"/>
                        <a:t>29 (11%)</a:t>
                      </a:r>
                    </a:p>
                  </a:txBody>
                  <a:tcPr marL="66631" marR="66631" marT="33315" marB="33315"/>
                </a:tc>
                <a:extLst>
                  <a:ext uri="{0D108BD9-81ED-4DB2-BD59-A6C34878D82A}">
                    <a16:rowId xmlns:a16="http://schemas.microsoft.com/office/drawing/2014/main" val="1836781416"/>
                  </a:ext>
                </a:extLst>
              </a:tr>
              <a:tr h="293176">
                <a:tc>
                  <a:txBody>
                    <a:bodyPr/>
                    <a:lstStyle/>
                    <a:p>
                      <a:r>
                        <a:rPr lang="en-US" sz="1300"/>
                        <a:t>AI/AN/Indigenous</a:t>
                      </a:r>
                    </a:p>
                  </a:txBody>
                  <a:tcPr marL="66631" marR="66631" marT="33315" marB="33315"/>
                </a:tc>
                <a:tc>
                  <a:txBody>
                    <a:bodyPr/>
                    <a:lstStyle/>
                    <a:p>
                      <a:pPr algn="ctr"/>
                      <a:r>
                        <a:rPr lang="en-US" sz="1300"/>
                        <a:t>1%</a:t>
                      </a:r>
                    </a:p>
                  </a:txBody>
                  <a:tcPr marL="66631" marR="66631" marT="33315" marB="33315"/>
                </a:tc>
                <a:tc>
                  <a:txBody>
                    <a:bodyPr/>
                    <a:lstStyle/>
                    <a:p>
                      <a:pPr algn="ctr"/>
                      <a:r>
                        <a:rPr lang="en-US" sz="1300"/>
                        <a:t>1 (0.5%)</a:t>
                      </a:r>
                    </a:p>
                  </a:txBody>
                  <a:tcPr marL="66631" marR="66631" marT="33315" marB="33315"/>
                </a:tc>
                <a:tc>
                  <a:txBody>
                    <a:bodyPr/>
                    <a:lstStyle/>
                    <a:p>
                      <a:pPr algn="ctr"/>
                      <a:r>
                        <a:rPr lang="en-US" sz="1300"/>
                        <a:t>0</a:t>
                      </a:r>
                    </a:p>
                  </a:txBody>
                  <a:tcPr marL="66631" marR="66631" marT="33315" marB="33315"/>
                </a:tc>
                <a:tc>
                  <a:txBody>
                    <a:bodyPr/>
                    <a:lstStyle/>
                    <a:p>
                      <a:pPr algn="ctr"/>
                      <a:r>
                        <a:rPr lang="en-US" sz="1300"/>
                        <a:t>14 (6%)</a:t>
                      </a:r>
                    </a:p>
                  </a:txBody>
                  <a:tcPr marL="66631" marR="66631" marT="33315" marB="33315"/>
                </a:tc>
                <a:tc>
                  <a:txBody>
                    <a:bodyPr/>
                    <a:lstStyle/>
                    <a:p>
                      <a:pPr algn="ctr"/>
                      <a:r>
                        <a:rPr lang="en-US" sz="1300"/>
                        <a:t>15 (3%)</a:t>
                      </a:r>
                    </a:p>
                  </a:txBody>
                  <a:tcPr marL="66631" marR="66631" marT="33315" marB="33315"/>
                </a:tc>
                <a:extLst>
                  <a:ext uri="{0D108BD9-81ED-4DB2-BD59-A6C34878D82A}">
                    <a16:rowId xmlns:a16="http://schemas.microsoft.com/office/drawing/2014/main" val="1314060960"/>
                  </a:ext>
                </a:extLst>
              </a:tr>
              <a:tr h="293176">
                <a:tc>
                  <a:txBody>
                    <a:bodyPr/>
                    <a:lstStyle/>
                    <a:p>
                      <a:r>
                        <a:rPr lang="en-US" sz="1300"/>
                        <a:t>Asian</a:t>
                      </a:r>
                    </a:p>
                  </a:txBody>
                  <a:tcPr marL="66631" marR="66631" marT="33315" marB="33315"/>
                </a:tc>
                <a:tc>
                  <a:txBody>
                    <a:bodyPr/>
                    <a:lstStyle/>
                    <a:p>
                      <a:pPr algn="ctr"/>
                      <a:r>
                        <a:rPr lang="en-US" sz="1300"/>
                        <a:t>3%</a:t>
                      </a:r>
                    </a:p>
                  </a:txBody>
                  <a:tcPr marL="66631" marR="66631" marT="33315" marB="33315"/>
                </a:tc>
                <a:tc>
                  <a:txBody>
                    <a:bodyPr/>
                    <a:lstStyle/>
                    <a:p>
                      <a:pPr algn="ctr"/>
                      <a:r>
                        <a:rPr lang="en-US" sz="1300"/>
                        <a:t>0</a:t>
                      </a:r>
                    </a:p>
                  </a:txBody>
                  <a:tcPr marL="66631" marR="66631" marT="33315" marB="33315"/>
                </a:tc>
                <a:tc>
                  <a:txBody>
                    <a:bodyPr/>
                    <a:lstStyle/>
                    <a:p>
                      <a:pPr algn="ctr"/>
                      <a:r>
                        <a:rPr lang="en-US" sz="1300"/>
                        <a:t>1 (2%)</a:t>
                      </a:r>
                    </a:p>
                  </a:txBody>
                  <a:tcPr marL="66631" marR="66631" marT="33315" marB="33315"/>
                </a:tc>
                <a:tc>
                  <a:txBody>
                    <a:bodyPr/>
                    <a:lstStyle/>
                    <a:p>
                      <a:pPr algn="ctr"/>
                      <a:r>
                        <a:rPr lang="en-US" sz="1300"/>
                        <a:t>2 (1%)</a:t>
                      </a:r>
                    </a:p>
                  </a:txBody>
                  <a:tcPr marL="66631" marR="66631" marT="33315" marB="33315"/>
                </a:tc>
                <a:tc>
                  <a:txBody>
                    <a:bodyPr/>
                    <a:lstStyle/>
                    <a:p>
                      <a:pPr algn="ctr"/>
                      <a:r>
                        <a:rPr lang="en-US" sz="1300"/>
                        <a:t>3 (0.6%)</a:t>
                      </a:r>
                    </a:p>
                  </a:txBody>
                  <a:tcPr marL="66631" marR="66631" marT="33315" marB="33315"/>
                </a:tc>
                <a:extLst>
                  <a:ext uri="{0D108BD9-81ED-4DB2-BD59-A6C34878D82A}">
                    <a16:rowId xmlns:a16="http://schemas.microsoft.com/office/drawing/2014/main" val="841396653"/>
                  </a:ext>
                </a:extLst>
              </a:tr>
              <a:tr h="293176">
                <a:tc>
                  <a:txBody>
                    <a:bodyPr/>
                    <a:lstStyle/>
                    <a:p>
                      <a:r>
                        <a:rPr lang="en-US" sz="1300"/>
                        <a:t>Black/African American</a:t>
                      </a:r>
                    </a:p>
                  </a:txBody>
                  <a:tcPr marL="66631" marR="66631" marT="33315" marB="33315"/>
                </a:tc>
                <a:tc>
                  <a:txBody>
                    <a:bodyPr/>
                    <a:lstStyle/>
                    <a:p>
                      <a:pPr algn="ctr"/>
                      <a:r>
                        <a:rPr lang="en-US" sz="1300"/>
                        <a:t>2%</a:t>
                      </a:r>
                    </a:p>
                  </a:txBody>
                  <a:tcPr marL="66631" marR="66631" marT="33315" marB="33315"/>
                </a:tc>
                <a:tc>
                  <a:txBody>
                    <a:bodyPr/>
                    <a:lstStyle/>
                    <a:p>
                      <a:pPr algn="ctr"/>
                      <a:r>
                        <a:rPr lang="en-US" sz="1300"/>
                        <a:t>24 (11%)</a:t>
                      </a:r>
                    </a:p>
                  </a:txBody>
                  <a:tcPr marL="66631" marR="66631" marT="33315" marB="33315"/>
                </a:tc>
                <a:tc>
                  <a:txBody>
                    <a:bodyPr/>
                    <a:lstStyle/>
                    <a:p>
                      <a:pPr algn="ctr"/>
                      <a:r>
                        <a:rPr lang="en-US" sz="1300"/>
                        <a:t>10 (16%)</a:t>
                      </a:r>
                    </a:p>
                  </a:txBody>
                  <a:tcPr marL="66631" marR="66631" marT="33315" marB="33315"/>
                </a:tc>
                <a:tc>
                  <a:txBody>
                    <a:bodyPr/>
                    <a:lstStyle/>
                    <a:p>
                      <a:pPr algn="ctr"/>
                      <a:r>
                        <a:rPr lang="en-US" sz="1300"/>
                        <a:t>16 (6%)</a:t>
                      </a:r>
                    </a:p>
                  </a:txBody>
                  <a:tcPr marL="66631" marR="66631" marT="33315" marB="33315"/>
                </a:tc>
                <a:tc>
                  <a:txBody>
                    <a:bodyPr/>
                    <a:lstStyle/>
                    <a:p>
                      <a:pPr algn="ctr"/>
                      <a:r>
                        <a:rPr lang="en-US" sz="1300"/>
                        <a:t>50 (9%)</a:t>
                      </a:r>
                    </a:p>
                  </a:txBody>
                  <a:tcPr marL="66631" marR="66631" marT="33315" marB="33315"/>
                </a:tc>
                <a:extLst>
                  <a:ext uri="{0D108BD9-81ED-4DB2-BD59-A6C34878D82A}">
                    <a16:rowId xmlns:a16="http://schemas.microsoft.com/office/drawing/2014/main" val="295423007"/>
                  </a:ext>
                </a:extLst>
              </a:tr>
              <a:tr h="293176">
                <a:tc>
                  <a:txBody>
                    <a:bodyPr/>
                    <a:lstStyle/>
                    <a:p>
                      <a:r>
                        <a:rPr lang="en-US" sz="1300"/>
                        <a:t>Hispanic</a:t>
                      </a:r>
                    </a:p>
                  </a:txBody>
                  <a:tcPr marL="66631" marR="66631" marT="33315" marB="33315"/>
                </a:tc>
                <a:tc>
                  <a:txBody>
                    <a:bodyPr/>
                    <a:lstStyle/>
                    <a:p>
                      <a:pPr algn="ctr"/>
                      <a:r>
                        <a:rPr lang="en-US" sz="1300"/>
                        <a:t>17%</a:t>
                      </a:r>
                    </a:p>
                  </a:txBody>
                  <a:tcPr marL="66631" marR="66631" marT="33315" marB="33315"/>
                </a:tc>
                <a:tc>
                  <a:txBody>
                    <a:bodyPr/>
                    <a:lstStyle/>
                    <a:p>
                      <a:pPr algn="ctr"/>
                      <a:r>
                        <a:rPr lang="en-US" sz="1300"/>
                        <a:t>19 (9%)</a:t>
                      </a:r>
                    </a:p>
                  </a:txBody>
                  <a:tcPr marL="66631" marR="66631" marT="33315" marB="33315"/>
                </a:tc>
                <a:tc>
                  <a:txBody>
                    <a:bodyPr/>
                    <a:lstStyle/>
                    <a:p>
                      <a:pPr algn="ctr"/>
                      <a:r>
                        <a:rPr lang="en-US" sz="1300"/>
                        <a:t>10 (16%)</a:t>
                      </a:r>
                    </a:p>
                  </a:txBody>
                  <a:tcPr marL="66631" marR="66631" marT="33315" marB="33315"/>
                </a:tc>
                <a:tc>
                  <a:txBody>
                    <a:bodyPr/>
                    <a:lstStyle/>
                    <a:p>
                      <a:pPr algn="ctr"/>
                      <a:r>
                        <a:rPr lang="en-US" sz="1300"/>
                        <a:t>8 (3%)</a:t>
                      </a:r>
                    </a:p>
                  </a:txBody>
                  <a:tcPr marL="66631" marR="66631" marT="33315" marB="33315"/>
                </a:tc>
                <a:tc>
                  <a:txBody>
                    <a:bodyPr/>
                    <a:lstStyle/>
                    <a:p>
                      <a:pPr algn="ctr"/>
                      <a:r>
                        <a:rPr lang="en-US" sz="1300"/>
                        <a:t>37 (7%)</a:t>
                      </a:r>
                    </a:p>
                  </a:txBody>
                  <a:tcPr marL="66631" marR="66631" marT="33315" marB="33315"/>
                </a:tc>
                <a:extLst>
                  <a:ext uri="{0D108BD9-81ED-4DB2-BD59-A6C34878D82A}">
                    <a16:rowId xmlns:a16="http://schemas.microsoft.com/office/drawing/2014/main" val="670563586"/>
                  </a:ext>
                </a:extLst>
              </a:tr>
              <a:tr h="293176">
                <a:tc>
                  <a:txBody>
                    <a:bodyPr/>
                    <a:lstStyle/>
                    <a:p>
                      <a:r>
                        <a:rPr lang="en-US" sz="1300"/>
                        <a:t>Middle Eastern/N. African</a:t>
                      </a:r>
                    </a:p>
                  </a:txBody>
                  <a:tcPr marL="66631" marR="66631" marT="33315" marB="33315"/>
                </a:tc>
                <a:tc>
                  <a:txBody>
                    <a:bodyPr/>
                    <a:lstStyle/>
                    <a:p>
                      <a:pPr algn="ctr"/>
                      <a:r>
                        <a:rPr lang="en-US" sz="1300"/>
                        <a:t>--</a:t>
                      </a:r>
                    </a:p>
                  </a:txBody>
                  <a:tcPr marL="66631" marR="66631" marT="33315" marB="33315"/>
                </a:tc>
                <a:tc>
                  <a:txBody>
                    <a:bodyPr/>
                    <a:lstStyle/>
                    <a:p>
                      <a:pPr algn="ctr"/>
                      <a:r>
                        <a:rPr lang="en-US" sz="1300"/>
                        <a:t>1 (0.5%)</a:t>
                      </a:r>
                    </a:p>
                  </a:txBody>
                  <a:tcPr marL="66631" marR="66631" marT="33315" marB="33315"/>
                </a:tc>
                <a:tc>
                  <a:txBody>
                    <a:bodyPr/>
                    <a:lstStyle/>
                    <a:p>
                      <a:pPr algn="ctr"/>
                      <a:r>
                        <a:rPr lang="en-US" sz="1300"/>
                        <a:t>0</a:t>
                      </a:r>
                    </a:p>
                  </a:txBody>
                  <a:tcPr marL="66631" marR="66631" marT="33315" marB="33315"/>
                </a:tc>
                <a:tc>
                  <a:txBody>
                    <a:bodyPr/>
                    <a:lstStyle/>
                    <a:p>
                      <a:pPr algn="ctr"/>
                      <a:r>
                        <a:rPr lang="en-US" sz="1300"/>
                        <a:t>0</a:t>
                      </a:r>
                    </a:p>
                  </a:txBody>
                  <a:tcPr marL="66631" marR="66631" marT="33315" marB="33315"/>
                </a:tc>
                <a:tc>
                  <a:txBody>
                    <a:bodyPr/>
                    <a:lstStyle/>
                    <a:p>
                      <a:pPr algn="ctr"/>
                      <a:r>
                        <a:rPr lang="en-US" sz="1300"/>
                        <a:t>1 (0.2%)</a:t>
                      </a:r>
                    </a:p>
                  </a:txBody>
                  <a:tcPr marL="66631" marR="66631" marT="33315" marB="33315"/>
                </a:tc>
                <a:extLst>
                  <a:ext uri="{0D108BD9-81ED-4DB2-BD59-A6C34878D82A}">
                    <a16:rowId xmlns:a16="http://schemas.microsoft.com/office/drawing/2014/main" val="3142464346"/>
                  </a:ext>
                </a:extLst>
              </a:tr>
              <a:tr h="293176">
                <a:tc>
                  <a:txBody>
                    <a:bodyPr/>
                    <a:lstStyle/>
                    <a:p>
                      <a:r>
                        <a:rPr lang="en-US" sz="1300"/>
                        <a:t>Pacific Islander/Native HI</a:t>
                      </a:r>
                    </a:p>
                  </a:txBody>
                  <a:tcPr marL="66631" marR="66631" marT="33315" marB="33315"/>
                </a:tc>
                <a:tc>
                  <a:txBody>
                    <a:bodyPr/>
                    <a:lstStyle/>
                    <a:p>
                      <a:pPr algn="ctr"/>
                      <a:r>
                        <a:rPr lang="en-US" sz="1300"/>
                        <a:t>2%</a:t>
                      </a:r>
                    </a:p>
                  </a:txBody>
                  <a:tcPr marL="66631" marR="66631" marT="33315" marB="33315"/>
                </a:tc>
                <a:tc>
                  <a:txBody>
                    <a:bodyPr/>
                    <a:lstStyle/>
                    <a:p>
                      <a:pPr algn="ctr"/>
                      <a:r>
                        <a:rPr lang="en-US" sz="1300"/>
                        <a:t>0</a:t>
                      </a:r>
                    </a:p>
                  </a:txBody>
                  <a:tcPr marL="66631" marR="66631" marT="33315" marB="33315"/>
                </a:tc>
                <a:tc>
                  <a:txBody>
                    <a:bodyPr/>
                    <a:lstStyle/>
                    <a:p>
                      <a:pPr algn="ctr"/>
                      <a:r>
                        <a:rPr lang="en-US" sz="1300"/>
                        <a:t>0</a:t>
                      </a:r>
                    </a:p>
                  </a:txBody>
                  <a:tcPr marL="66631" marR="66631" marT="33315" marB="33315"/>
                </a:tc>
                <a:tc>
                  <a:txBody>
                    <a:bodyPr/>
                    <a:lstStyle/>
                    <a:p>
                      <a:pPr algn="ctr"/>
                      <a:r>
                        <a:rPr lang="en-US" sz="1300"/>
                        <a:t>7 (3%)</a:t>
                      </a:r>
                    </a:p>
                  </a:txBody>
                  <a:tcPr marL="66631" marR="66631" marT="33315" marB="33315"/>
                </a:tc>
                <a:tc>
                  <a:txBody>
                    <a:bodyPr/>
                    <a:lstStyle/>
                    <a:p>
                      <a:pPr algn="ctr"/>
                      <a:r>
                        <a:rPr lang="en-US" sz="1300"/>
                        <a:t>7 (1%)</a:t>
                      </a:r>
                    </a:p>
                  </a:txBody>
                  <a:tcPr marL="66631" marR="66631" marT="33315" marB="33315"/>
                </a:tc>
                <a:extLst>
                  <a:ext uri="{0D108BD9-81ED-4DB2-BD59-A6C34878D82A}">
                    <a16:rowId xmlns:a16="http://schemas.microsoft.com/office/drawing/2014/main" val="416954788"/>
                  </a:ext>
                </a:extLst>
              </a:tr>
              <a:tr h="293176">
                <a:tc>
                  <a:txBody>
                    <a:bodyPr/>
                    <a:lstStyle/>
                    <a:p>
                      <a:r>
                        <a:rPr lang="en-US" sz="1300"/>
                        <a:t>White</a:t>
                      </a:r>
                    </a:p>
                  </a:txBody>
                  <a:tcPr marL="66631" marR="66631" marT="33315" marB="33315"/>
                </a:tc>
                <a:tc>
                  <a:txBody>
                    <a:bodyPr/>
                    <a:lstStyle/>
                    <a:p>
                      <a:pPr algn="ctr"/>
                      <a:r>
                        <a:rPr lang="en-US" sz="1300"/>
                        <a:t>67%</a:t>
                      </a:r>
                    </a:p>
                  </a:txBody>
                  <a:tcPr marL="66631" marR="66631" marT="33315" marB="33315"/>
                </a:tc>
                <a:tc>
                  <a:txBody>
                    <a:bodyPr/>
                    <a:lstStyle/>
                    <a:p>
                      <a:pPr algn="ctr"/>
                      <a:r>
                        <a:rPr lang="en-US" sz="1300"/>
                        <a:t>161 (75%)</a:t>
                      </a:r>
                    </a:p>
                  </a:txBody>
                  <a:tcPr marL="66631" marR="66631" marT="33315" marB="33315"/>
                </a:tc>
                <a:tc>
                  <a:txBody>
                    <a:bodyPr/>
                    <a:lstStyle/>
                    <a:p>
                      <a:pPr algn="ctr"/>
                      <a:r>
                        <a:rPr lang="en-US" sz="1300"/>
                        <a:t>36 (59%)</a:t>
                      </a:r>
                    </a:p>
                  </a:txBody>
                  <a:tcPr marL="66631" marR="66631" marT="33315" marB="33315"/>
                </a:tc>
                <a:tc>
                  <a:txBody>
                    <a:bodyPr/>
                    <a:lstStyle/>
                    <a:p>
                      <a:pPr algn="ctr"/>
                      <a:r>
                        <a:rPr lang="en-US" sz="1300"/>
                        <a:t>197 (78%)</a:t>
                      </a:r>
                    </a:p>
                  </a:txBody>
                  <a:tcPr marL="66631" marR="66631" marT="33315" marB="33315"/>
                </a:tc>
                <a:tc>
                  <a:txBody>
                    <a:bodyPr/>
                    <a:lstStyle/>
                    <a:p>
                      <a:pPr algn="ctr"/>
                      <a:r>
                        <a:rPr lang="en-US" sz="1300"/>
                        <a:t>394 (74%)</a:t>
                      </a:r>
                    </a:p>
                  </a:txBody>
                  <a:tcPr marL="66631" marR="66631" marT="33315" marB="33315"/>
                </a:tc>
                <a:extLst>
                  <a:ext uri="{0D108BD9-81ED-4DB2-BD59-A6C34878D82A}">
                    <a16:rowId xmlns:a16="http://schemas.microsoft.com/office/drawing/2014/main" val="2233754719"/>
                  </a:ext>
                </a:extLst>
              </a:tr>
              <a:tr h="293176">
                <a:tc>
                  <a:txBody>
                    <a:bodyPr/>
                    <a:lstStyle/>
                    <a:p>
                      <a:r>
                        <a:rPr lang="en-US" sz="1300"/>
                        <a:t>Multiple races</a:t>
                      </a:r>
                    </a:p>
                  </a:txBody>
                  <a:tcPr marL="66631" marR="66631" marT="33315" marB="33315"/>
                </a:tc>
                <a:tc>
                  <a:txBody>
                    <a:bodyPr/>
                    <a:lstStyle/>
                    <a:p>
                      <a:pPr algn="ctr"/>
                      <a:r>
                        <a:rPr lang="en-US" sz="1300"/>
                        <a:t>6%</a:t>
                      </a:r>
                    </a:p>
                  </a:txBody>
                  <a:tcPr marL="66631" marR="66631" marT="33315" marB="33315"/>
                </a:tc>
                <a:tc>
                  <a:txBody>
                    <a:bodyPr/>
                    <a:lstStyle/>
                    <a:p>
                      <a:pPr algn="ctr"/>
                      <a:r>
                        <a:rPr lang="en-US" sz="1300"/>
                        <a:t>9 (4%)</a:t>
                      </a:r>
                    </a:p>
                  </a:txBody>
                  <a:tcPr marL="66631" marR="66631" marT="33315" marB="33315"/>
                </a:tc>
                <a:tc>
                  <a:txBody>
                    <a:bodyPr/>
                    <a:lstStyle/>
                    <a:p>
                      <a:pPr algn="ctr"/>
                      <a:r>
                        <a:rPr lang="en-US" sz="1300"/>
                        <a:t>4 (7%)</a:t>
                      </a:r>
                    </a:p>
                  </a:txBody>
                  <a:tcPr marL="66631" marR="66631" marT="33315" marB="33315"/>
                </a:tc>
                <a:tc>
                  <a:txBody>
                    <a:bodyPr/>
                    <a:lstStyle/>
                    <a:p>
                      <a:pPr algn="ctr"/>
                      <a:r>
                        <a:rPr lang="en-US" sz="1300"/>
                        <a:t>10 (4%)</a:t>
                      </a:r>
                    </a:p>
                  </a:txBody>
                  <a:tcPr marL="66631" marR="66631" marT="33315" marB="33315"/>
                </a:tc>
                <a:tc>
                  <a:txBody>
                    <a:bodyPr/>
                    <a:lstStyle/>
                    <a:p>
                      <a:pPr algn="ctr"/>
                      <a:r>
                        <a:rPr lang="en-US" sz="1300"/>
                        <a:t>23 (4%)</a:t>
                      </a:r>
                    </a:p>
                  </a:txBody>
                  <a:tcPr marL="66631" marR="66631" marT="33315" marB="33315"/>
                </a:tc>
                <a:extLst>
                  <a:ext uri="{0D108BD9-81ED-4DB2-BD59-A6C34878D82A}">
                    <a16:rowId xmlns:a16="http://schemas.microsoft.com/office/drawing/2014/main" val="804311591"/>
                  </a:ext>
                </a:extLst>
              </a:tr>
            </a:tbl>
          </a:graphicData>
        </a:graphic>
      </p:graphicFrame>
    </p:spTree>
    <p:extLst>
      <p:ext uri="{BB962C8B-B14F-4D97-AF65-F5344CB8AC3E}">
        <p14:creationId xmlns:p14="http://schemas.microsoft.com/office/powerpoint/2010/main" val="2418530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568DA8-902B-4E8B-6D1E-6051BDA4BC8F}"/>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3700" kern="1200">
                <a:solidFill>
                  <a:srgbClr val="FFFFFF"/>
                </a:solidFill>
                <a:latin typeface="+mj-lt"/>
                <a:ea typeface="+mj-ea"/>
                <a:cs typeface="+mj-cs"/>
              </a:rPr>
              <a:t>Family homelessness: Key details over time</a:t>
            </a:r>
          </a:p>
        </p:txBody>
      </p:sp>
      <p:graphicFrame>
        <p:nvGraphicFramePr>
          <p:cNvPr id="4" name="Table 3">
            <a:extLst>
              <a:ext uri="{FF2B5EF4-FFF2-40B4-BE49-F238E27FC236}">
                <a16:creationId xmlns:a16="http://schemas.microsoft.com/office/drawing/2014/main" id="{7A7E8F65-555E-96B7-BD9F-AC9327F241A0}"/>
              </a:ext>
            </a:extLst>
          </p:cNvPr>
          <p:cNvGraphicFramePr>
            <a:graphicFrameLocks noGrp="1"/>
          </p:cNvGraphicFramePr>
          <p:nvPr>
            <p:extLst>
              <p:ext uri="{D42A27DB-BD31-4B8C-83A1-F6EECF244321}">
                <p14:modId xmlns:p14="http://schemas.microsoft.com/office/powerpoint/2010/main" val="711040848"/>
              </p:ext>
            </p:extLst>
          </p:nvPr>
        </p:nvGraphicFramePr>
        <p:xfrm>
          <a:off x="432225" y="2279080"/>
          <a:ext cx="11327554" cy="3826590"/>
        </p:xfrm>
        <a:graphic>
          <a:graphicData uri="http://schemas.openxmlformats.org/drawingml/2006/table">
            <a:tbl>
              <a:tblPr firstRow="1" bandRow="1">
                <a:tableStyleId>{5C22544A-7EE6-4342-B048-85BDC9FD1C3A}</a:tableStyleId>
              </a:tblPr>
              <a:tblGrid>
                <a:gridCol w="1018914">
                  <a:extLst>
                    <a:ext uri="{9D8B030D-6E8A-4147-A177-3AD203B41FA5}">
                      <a16:colId xmlns:a16="http://schemas.microsoft.com/office/drawing/2014/main" val="3572019747"/>
                    </a:ext>
                  </a:extLst>
                </a:gridCol>
                <a:gridCol w="798778">
                  <a:extLst>
                    <a:ext uri="{9D8B030D-6E8A-4147-A177-3AD203B41FA5}">
                      <a16:colId xmlns:a16="http://schemas.microsoft.com/office/drawing/2014/main" val="1411482305"/>
                    </a:ext>
                  </a:extLst>
                </a:gridCol>
                <a:gridCol w="704434">
                  <a:extLst>
                    <a:ext uri="{9D8B030D-6E8A-4147-A177-3AD203B41FA5}">
                      <a16:colId xmlns:a16="http://schemas.microsoft.com/office/drawing/2014/main" val="159911540"/>
                    </a:ext>
                  </a:extLst>
                </a:gridCol>
                <a:gridCol w="1034638">
                  <a:extLst>
                    <a:ext uri="{9D8B030D-6E8A-4147-A177-3AD203B41FA5}">
                      <a16:colId xmlns:a16="http://schemas.microsoft.com/office/drawing/2014/main" val="3905035200"/>
                    </a:ext>
                  </a:extLst>
                </a:gridCol>
                <a:gridCol w="798778">
                  <a:extLst>
                    <a:ext uri="{9D8B030D-6E8A-4147-A177-3AD203B41FA5}">
                      <a16:colId xmlns:a16="http://schemas.microsoft.com/office/drawing/2014/main" val="2240382300"/>
                    </a:ext>
                  </a:extLst>
                </a:gridCol>
                <a:gridCol w="704434">
                  <a:extLst>
                    <a:ext uri="{9D8B030D-6E8A-4147-A177-3AD203B41FA5}">
                      <a16:colId xmlns:a16="http://schemas.microsoft.com/office/drawing/2014/main" val="934319329"/>
                    </a:ext>
                  </a:extLst>
                </a:gridCol>
                <a:gridCol w="1034638">
                  <a:extLst>
                    <a:ext uri="{9D8B030D-6E8A-4147-A177-3AD203B41FA5}">
                      <a16:colId xmlns:a16="http://schemas.microsoft.com/office/drawing/2014/main" val="1852699680"/>
                    </a:ext>
                  </a:extLst>
                </a:gridCol>
                <a:gridCol w="798778">
                  <a:extLst>
                    <a:ext uri="{9D8B030D-6E8A-4147-A177-3AD203B41FA5}">
                      <a16:colId xmlns:a16="http://schemas.microsoft.com/office/drawing/2014/main" val="2155281372"/>
                    </a:ext>
                  </a:extLst>
                </a:gridCol>
                <a:gridCol w="704434">
                  <a:extLst>
                    <a:ext uri="{9D8B030D-6E8A-4147-A177-3AD203B41FA5}">
                      <a16:colId xmlns:a16="http://schemas.microsoft.com/office/drawing/2014/main" val="2996487435"/>
                    </a:ext>
                  </a:extLst>
                </a:gridCol>
                <a:gridCol w="1034638">
                  <a:extLst>
                    <a:ext uri="{9D8B030D-6E8A-4147-A177-3AD203B41FA5}">
                      <a16:colId xmlns:a16="http://schemas.microsoft.com/office/drawing/2014/main" val="1609412961"/>
                    </a:ext>
                  </a:extLst>
                </a:gridCol>
                <a:gridCol w="798778">
                  <a:extLst>
                    <a:ext uri="{9D8B030D-6E8A-4147-A177-3AD203B41FA5}">
                      <a16:colId xmlns:a16="http://schemas.microsoft.com/office/drawing/2014/main" val="2610188406"/>
                    </a:ext>
                  </a:extLst>
                </a:gridCol>
                <a:gridCol w="861674">
                  <a:extLst>
                    <a:ext uri="{9D8B030D-6E8A-4147-A177-3AD203B41FA5}">
                      <a16:colId xmlns:a16="http://schemas.microsoft.com/office/drawing/2014/main" val="4287508141"/>
                    </a:ext>
                  </a:extLst>
                </a:gridCol>
                <a:gridCol w="1034638">
                  <a:extLst>
                    <a:ext uri="{9D8B030D-6E8A-4147-A177-3AD203B41FA5}">
                      <a16:colId xmlns:a16="http://schemas.microsoft.com/office/drawing/2014/main" val="2180056271"/>
                    </a:ext>
                  </a:extLst>
                </a:gridCol>
              </a:tblGrid>
              <a:tr h="837774">
                <a:tc>
                  <a:txBody>
                    <a:bodyPr/>
                    <a:lstStyle/>
                    <a:p>
                      <a:endParaRPr lang="en-US" sz="2200"/>
                    </a:p>
                  </a:txBody>
                  <a:tcPr marL="113213" marR="113213" marT="56606" marB="56606"/>
                </a:tc>
                <a:tc gridSpan="3">
                  <a:txBody>
                    <a:bodyPr/>
                    <a:lstStyle/>
                    <a:p>
                      <a:pPr algn="ctr"/>
                      <a:r>
                        <a:rPr lang="en-US" sz="2200"/>
                        <a:t>Emergency shelter</a:t>
                      </a:r>
                    </a:p>
                  </a:txBody>
                  <a:tcPr marL="113213" marR="113213" marT="56606" marB="56606"/>
                </a:tc>
                <a:tc hMerge="1">
                  <a:txBody>
                    <a:bodyPr/>
                    <a:lstStyle/>
                    <a:p>
                      <a:pPr algn="ctr"/>
                      <a:endParaRPr lang="en-US" dirty="0"/>
                    </a:p>
                  </a:txBody>
                  <a:tcPr/>
                </a:tc>
                <a:tc hMerge="1">
                  <a:txBody>
                    <a:bodyPr/>
                    <a:lstStyle/>
                    <a:p>
                      <a:pPr algn="ctr"/>
                      <a:endParaRPr lang="en-US" dirty="0"/>
                    </a:p>
                  </a:txBody>
                  <a:tcPr/>
                </a:tc>
                <a:tc gridSpan="3">
                  <a:txBody>
                    <a:bodyPr/>
                    <a:lstStyle/>
                    <a:p>
                      <a:pPr algn="ctr"/>
                      <a:r>
                        <a:rPr lang="en-US" sz="2200"/>
                        <a:t>Transitional housing</a:t>
                      </a:r>
                    </a:p>
                  </a:txBody>
                  <a:tcPr marL="113213" marR="113213" marT="56606" marB="56606"/>
                </a:tc>
                <a:tc hMerge="1">
                  <a:txBody>
                    <a:bodyPr/>
                    <a:lstStyle/>
                    <a:p>
                      <a:pPr algn="ctr"/>
                      <a:endParaRPr lang="en-US" dirty="0"/>
                    </a:p>
                  </a:txBody>
                  <a:tcPr/>
                </a:tc>
                <a:tc hMerge="1">
                  <a:txBody>
                    <a:bodyPr/>
                    <a:lstStyle/>
                    <a:p>
                      <a:pPr algn="ctr"/>
                      <a:endParaRPr lang="en-US" dirty="0"/>
                    </a:p>
                  </a:txBody>
                  <a:tcPr/>
                </a:tc>
                <a:tc gridSpan="3">
                  <a:txBody>
                    <a:bodyPr/>
                    <a:lstStyle/>
                    <a:p>
                      <a:pPr algn="ctr"/>
                      <a:r>
                        <a:rPr lang="en-US" sz="2200"/>
                        <a:t>Unsheltered</a:t>
                      </a:r>
                    </a:p>
                  </a:txBody>
                  <a:tcPr marL="113213" marR="113213" marT="56606" marB="56606"/>
                </a:tc>
                <a:tc hMerge="1">
                  <a:txBody>
                    <a:bodyPr/>
                    <a:lstStyle/>
                    <a:p>
                      <a:pPr algn="ctr"/>
                      <a:endParaRPr lang="en-US" dirty="0"/>
                    </a:p>
                  </a:txBody>
                  <a:tcPr/>
                </a:tc>
                <a:tc hMerge="1">
                  <a:txBody>
                    <a:bodyPr/>
                    <a:lstStyle/>
                    <a:p>
                      <a:pPr algn="ctr"/>
                      <a:endParaRPr lang="en-US" dirty="0"/>
                    </a:p>
                  </a:txBody>
                  <a:tcPr/>
                </a:tc>
                <a:tc gridSpan="3">
                  <a:txBody>
                    <a:bodyPr/>
                    <a:lstStyle/>
                    <a:p>
                      <a:pPr algn="ctr"/>
                      <a:r>
                        <a:rPr lang="en-US" sz="2200"/>
                        <a:t>Total</a:t>
                      </a:r>
                    </a:p>
                  </a:txBody>
                  <a:tcPr marL="113213" marR="113213" marT="56606" marB="56606"/>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737840848"/>
                  </a:ext>
                </a:extLst>
              </a:tr>
              <a:tr h="498136">
                <a:tc>
                  <a:txBody>
                    <a:bodyPr/>
                    <a:lstStyle/>
                    <a:p>
                      <a:endParaRPr lang="en-US" sz="2200"/>
                    </a:p>
                  </a:txBody>
                  <a:tcPr marL="113213" marR="113213" marT="56606" marB="56606"/>
                </a:tc>
                <a:tc>
                  <a:txBody>
                    <a:bodyPr/>
                    <a:lstStyle/>
                    <a:p>
                      <a:pPr algn="ctr"/>
                      <a:r>
                        <a:rPr lang="en-US" sz="2200"/>
                        <a:t>HH</a:t>
                      </a:r>
                    </a:p>
                  </a:txBody>
                  <a:tcPr marL="113213" marR="113213" marT="56606" marB="56606"/>
                </a:tc>
                <a:tc>
                  <a:txBody>
                    <a:bodyPr/>
                    <a:lstStyle/>
                    <a:p>
                      <a:pPr algn="ctr"/>
                      <a:r>
                        <a:rPr lang="en-US" sz="2200"/>
                        <a:t>All</a:t>
                      </a:r>
                    </a:p>
                  </a:txBody>
                  <a:tcPr marL="113213" marR="113213" marT="56606" marB="56606"/>
                </a:tc>
                <a:tc>
                  <a:txBody>
                    <a:bodyPr/>
                    <a:lstStyle/>
                    <a:p>
                      <a:pPr algn="ctr"/>
                      <a:r>
                        <a:rPr lang="en-US" sz="2200"/>
                        <a:t>Child</a:t>
                      </a:r>
                    </a:p>
                  </a:txBody>
                  <a:tcPr marL="113213" marR="113213" marT="56606" marB="56606"/>
                </a:tc>
                <a:tc>
                  <a:txBody>
                    <a:bodyPr/>
                    <a:lstStyle/>
                    <a:p>
                      <a:pPr algn="ctr"/>
                      <a:r>
                        <a:rPr lang="en-US" sz="2200"/>
                        <a:t>HH</a:t>
                      </a:r>
                    </a:p>
                  </a:txBody>
                  <a:tcPr marL="113213" marR="113213" marT="56606" marB="56606"/>
                </a:tc>
                <a:tc>
                  <a:txBody>
                    <a:bodyPr/>
                    <a:lstStyle/>
                    <a:p>
                      <a:pPr algn="ctr"/>
                      <a:r>
                        <a:rPr lang="en-US" sz="2200"/>
                        <a:t>All</a:t>
                      </a:r>
                    </a:p>
                  </a:txBody>
                  <a:tcPr marL="113213" marR="113213" marT="56606" marB="56606"/>
                </a:tc>
                <a:tc>
                  <a:txBody>
                    <a:bodyPr/>
                    <a:lstStyle/>
                    <a:p>
                      <a:pPr algn="ctr"/>
                      <a:r>
                        <a:rPr lang="en-US" sz="2200"/>
                        <a:t>Child</a:t>
                      </a:r>
                    </a:p>
                  </a:txBody>
                  <a:tcPr marL="113213" marR="113213" marT="56606" marB="56606"/>
                </a:tc>
                <a:tc>
                  <a:txBody>
                    <a:bodyPr/>
                    <a:lstStyle/>
                    <a:p>
                      <a:pPr algn="ctr"/>
                      <a:r>
                        <a:rPr lang="en-US" sz="2200"/>
                        <a:t>HH</a:t>
                      </a:r>
                    </a:p>
                  </a:txBody>
                  <a:tcPr marL="113213" marR="113213" marT="56606" marB="56606"/>
                </a:tc>
                <a:tc>
                  <a:txBody>
                    <a:bodyPr/>
                    <a:lstStyle/>
                    <a:p>
                      <a:pPr algn="ctr"/>
                      <a:r>
                        <a:rPr lang="en-US" sz="2200"/>
                        <a:t>All</a:t>
                      </a:r>
                    </a:p>
                  </a:txBody>
                  <a:tcPr marL="113213" marR="113213" marT="56606" marB="56606"/>
                </a:tc>
                <a:tc>
                  <a:txBody>
                    <a:bodyPr/>
                    <a:lstStyle/>
                    <a:p>
                      <a:pPr algn="ctr"/>
                      <a:r>
                        <a:rPr lang="en-US" sz="2200"/>
                        <a:t>Child</a:t>
                      </a:r>
                    </a:p>
                  </a:txBody>
                  <a:tcPr marL="113213" marR="113213" marT="56606" marB="56606"/>
                </a:tc>
                <a:tc>
                  <a:txBody>
                    <a:bodyPr/>
                    <a:lstStyle/>
                    <a:p>
                      <a:pPr algn="ctr"/>
                      <a:r>
                        <a:rPr lang="en-US" sz="2200"/>
                        <a:t>HH</a:t>
                      </a:r>
                    </a:p>
                  </a:txBody>
                  <a:tcPr marL="113213" marR="113213" marT="56606" marB="56606"/>
                </a:tc>
                <a:tc>
                  <a:txBody>
                    <a:bodyPr/>
                    <a:lstStyle/>
                    <a:p>
                      <a:pPr algn="ctr"/>
                      <a:r>
                        <a:rPr lang="en-US" sz="2200"/>
                        <a:t>All</a:t>
                      </a:r>
                    </a:p>
                  </a:txBody>
                  <a:tcPr marL="113213" marR="113213" marT="56606" marB="56606"/>
                </a:tc>
                <a:tc>
                  <a:txBody>
                    <a:bodyPr/>
                    <a:lstStyle/>
                    <a:p>
                      <a:pPr algn="ctr"/>
                      <a:r>
                        <a:rPr lang="en-US" sz="2200"/>
                        <a:t>Child</a:t>
                      </a:r>
                    </a:p>
                  </a:txBody>
                  <a:tcPr marL="113213" marR="113213" marT="56606" marB="56606"/>
                </a:tc>
                <a:extLst>
                  <a:ext uri="{0D108BD9-81ED-4DB2-BD59-A6C34878D82A}">
                    <a16:rowId xmlns:a16="http://schemas.microsoft.com/office/drawing/2014/main" val="4020743186"/>
                  </a:ext>
                </a:extLst>
              </a:tr>
              <a:tr h="498136">
                <a:tc>
                  <a:txBody>
                    <a:bodyPr/>
                    <a:lstStyle/>
                    <a:p>
                      <a:r>
                        <a:rPr lang="en-US" sz="2200"/>
                        <a:t>2022</a:t>
                      </a:r>
                    </a:p>
                  </a:txBody>
                  <a:tcPr marL="113213" marR="113213" marT="56606" marB="56606"/>
                </a:tc>
                <a:tc>
                  <a:txBody>
                    <a:bodyPr/>
                    <a:lstStyle/>
                    <a:p>
                      <a:pPr algn="ctr"/>
                      <a:r>
                        <a:rPr lang="en-US" sz="2200"/>
                        <a:t>15</a:t>
                      </a:r>
                    </a:p>
                  </a:txBody>
                  <a:tcPr marL="113213" marR="113213" marT="56606" marB="56606"/>
                </a:tc>
                <a:tc>
                  <a:txBody>
                    <a:bodyPr/>
                    <a:lstStyle/>
                    <a:p>
                      <a:pPr algn="ctr"/>
                      <a:r>
                        <a:rPr lang="en-US" sz="2200"/>
                        <a:t>52</a:t>
                      </a:r>
                    </a:p>
                  </a:txBody>
                  <a:tcPr marL="113213" marR="113213" marT="56606" marB="56606"/>
                </a:tc>
                <a:tc>
                  <a:txBody>
                    <a:bodyPr/>
                    <a:lstStyle/>
                    <a:p>
                      <a:pPr algn="ctr"/>
                      <a:r>
                        <a:rPr lang="en-US" sz="2200"/>
                        <a:t>29</a:t>
                      </a:r>
                    </a:p>
                  </a:txBody>
                  <a:tcPr marL="113213" marR="113213" marT="56606" marB="56606"/>
                </a:tc>
                <a:tc>
                  <a:txBody>
                    <a:bodyPr/>
                    <a:lstStyle/>
                    <a:p>
                      <a:pPr algn="ctr"/>
                      <a:r>
                        <a:rPr lang="en-US" sz="2200"/>
                        <a:t>13</a:t>
                      </a:r>
                    </a:p>
                  </a:txBody>
                  <a:tcPr marL="113213" marR="113213" marT="56606" marB="56606"/>
                </a:tc>
                <a:tc>
                  <a:txBody>
                    <a:bodyPr/>
                    <a:lstStyle/>
                    <a:p>
                      <a:pPr algn="ctr"/>
                      <a:r>
                        <a:rPr lang="en-US" sz="2200"/>
                        <a:t>61</a:t>
                      </a:r>
                    </a:p>
                  </a:txBody>
                  <a:tcPr marL="113213" marR="113213" marT="56606" marB="56606"/>
                </a:tc>
                <a:tc>
                  <a:txBody>
                    <a:bodyPr/>
                    <a:lstStyle/>
                    <a:p>
                      <a:pPr algn="ctr"/>
                      <a:r>
                        <a:rPr lang="en-US" sz="2200"/>
                        <a:t>46</a:t>
                      </a:r>
                    </a:p>
                  </a:txBody>
                  <a:tcPr marL="113213" marR="113213" marT="56606" marB="56606"/>
                </a:tc>
                <a:tc>
                  <a:txBody>
                    <a:bodyPr/>
                    <a:lstStyle/>
                    <a:p>
                      <a:pPr algn="ctr"/>
                      <a:r>
                        <a:rPr lang="en-US" sz="2200"/>
                        <a:t>3</a:t>
                      </a:r>
                    </a:p>
                  </a:txBody>
                  <a:tcPr marL="113213" marR="113213" marT="56606" marB="56606"/>
                </a:tc>
                <a:tc>
                  <a:txBody>
                    <a:bodyPr/>
                    <a:lstStyle/>
                    <a:p>
                      <a:pPr algn="ctr"/>
                      <a:r>
                        <a:rPr lang="en-US" sz="2200"/>
                        <a:t>10</a:t>
                      </a:r>
                    </a:p>
                  </a:txBody>
                  <a:tcPr marL="113213" marR="113213" marT="56606" marB="56606"/>
                </a:tc>
                <a:tc>
                  <a:txBody>
                    <a:bodyPr/>
                    <a:lstStyle/>
                    <a:p>
                      <a:pPr algn="ctr"/>
                      <a:r>
                        <a:rPr lang="en-US" sz="2200"/>
                        <a:t>5</a:t>
                      </a:r>
                    </a:p>
                  </a:txBody>
                  <a:tcPr marL="113213" marR="113213" marT="56606" marB="56606"/>
                </a:tc>
                <a:tc>
                  <a:txBody>
                    <a:bodyPr/>
                    <a:lstStyle/>
                    <a:p>
                      <a:pPr algn="ctr"/>
                      <a:r>
                        <a:rPr lang="en-US" sz="2200"/>
                        <a:t>31</a:t>
                      </a:r>
                    </a:p>
                  </a:txBody>
                  <a:tcPr marL="113213" marR="113213" marT="56606" marB="56606"/>
                </a:tc>
                <a:tc>
                  <a:txBody>
                    <a:bodyPr/>
                    <a:lstStyle/>
                    <a:p>
                      <a:pPr algn="ctr"/>
                      <a:r>
                        <a:rPr lang="en-US" sz="2200"/>
                        <a:t>123</a:t>
                      </a:r>
                    </a:p>
                  </a:txBody>
                  <a:tcPr marL="113213" marR="113213" marT="56606" marB="56606"/>
                </a:tc>
                <a:tc>
                  <a:txBody>
                    <a:bodyPr/>
                    <a:lstStyle/>
                    <a:p>
                      <a:pPr algn="ctr"/>
                      <a:r>
                        <a:rPr lang="en-US" sz="2200"/>
                        <a:t>80</a:t>
                      </a:r>
                    </a:p>
                  </a:txBody>
                  <a:tcPr marL="113213" marR="113213" marT="56606" marB="56606"/>
                </a:tc>
                <a:extLst>
                  <a:ext uri="{0D108BD9-81ED-4DB2-BD59-A6C34878D82A}">
                    <a16:rowId xmlns:a16="http://schemas.microsoft.com/office/drawing/2014/main" val="3142843484"/>
                  </a:ext>
                </a:extLst>
              </a:tr>
              <a:tr h="498136">
                <a:tc>
                  <a:txBody>
                    <a:bodyPr/>
                    <a:lstStyle/>
                    <a:p>
                      <a:r>
                        <a:rPr lang="en-US" sz="2200"/>
                        <a:t>2023</a:t>
                      </a:r>
                    </a:p>
                  </a:txBody>
                  <a:tcPr marL="113213" marR="113213" marT="56606" marB="56606"/>
                </a:tc>
                <a:tc>
                  <a:txBody>
                    <a:bodyPr/>
                    <a:lstStyle/>
                    <a:p>
                      <a:pPr algn="ctr"/>
                      <a:r>
                        <a:rPr lang="en-US" sz="2200"/>
                        <a:t>18</a:t>
                      </a:r>
                    </a:p>
                  </a:txBody>
                  <a:tcPr marL="113213" marR="113213" marT="56606" marB="56606"/>
                </a:tc>
                <a:tc>
                  <a:txBody>
                    <a:bodyPr/>
                    <a:lstStyle/>
                    <a:p>
                      <a:pPr algn="ctr"/>
                      <a:r>
                        <a:rPr lang="en-US" sz="2200"/>
                        <a:t>56</a:t>
                      </a:r>
                    </a:p>
                  </a:txBody>
                  <a:tcPr marL="113213" marR="113213" marT="56606" marB="56606"/>
                </a:tc>
                <a:tc>
                  <a:txBody>
                    <a:bodyPr/>
                    <a:lstStyle/>
                    <a:p>
                      <a:pPr algn="ctr"/>
                      <a:r>
                        <a:rPr lang="en-US" sz="2200"/>
                        <a:t>36</a:t>
                      </a:r>
                    </a:p>
                  </a:txBody>
                  <a:tcPr marL="113213" marR="113213" marT="56606" marB="56606"/>
                </a:tc>
                <a:tc>
                  <a:txBody>
                    <a:bodyPr/>
                    <a:lstStyle/>
                    <a:p>
                      <a:pPr algn="ctr"/>
                      <a:r>
                        <a:rPr lang="en-US" sz="2200"/>
                        <a:t>7</a:t>
                      </a:r>
                    </a:p>
                  </a:txBody>
                  <a:tcPr marL="113213" marR="113213" marT="56606" marB="56606"/>
                </a:tc>
                <a:tc>
                  <a:txBody>
                    <a:bodyPr/>
                    <a:lstStyle/>
                    <a:p>
                      <a:pPr algn="ctr"/>
                      <a:r>
                        <a:rPr lang="en-US" sz="2200"/>
                        <a:t>28</a:t>
                      </a:r>
                    </a:p>
                  </a:txBody>
                  <a:tcPr marL="113213" marR="113213" marT="56606" marB="56606"/>
                </a:tc>
                <a:tc>
                  <a:txBody>
                    <a:bodyPr/>
                    <a:lstStyle/>
                    <a:p>
                      <a:pPr algn="ctr"/>
                      <a:r>
                        <a:rPr lang="en-US" sz="2200"/>
                        <a:t>18</a:t>
                      </a:r>
                    </a:p>
                  </a:txBody>
                  <a:tcPr marL="113213" marR="113213" marT="56606" marB="56606"/>
                </a:tc>
                <a:tc>
                  <a:txBody>
                    <a:bodyPr/>
                    <a:lstStyle/>
                    <a:p>
                      <a:pPr algn="ctr"/>
                      <a:r>
                        <a:rPr lang="en-US" sz="2200"/>
                        <a:t>5</a:t>
                      </a:r>
                    </a:p>
                  </a:txBody>
                  <a:tcPr marL="113213" marR="113213" marT="56606" marB="56606"/>
                </a:tc>
                <a:tc>
                  <a:txBody>
                    <a:bodyPr/>
                    <a:lstStyle/>
                    <a:p>
                      <a:pPr algn="ctr"/>
                      <a:r>
                        <a:rPr lang="en-US" sz="2200"/>
                        <a:t>18</a:t>
                      </a:r>
                    </a:p>
                  </a:txBody>
                  <a:tcPr marL="113213" marR="113213" marT="56606" marB="56606"/>
                </a:tc>
                <a:tc>
                  <a:txBody>
                    <a:bodyPr/>
                    <a:lstStyle/>
                    <a:p>
                      <a:pPr algn="ctr"/>
                      <a:r>
                        <a:rPr lang="en-US" sz="2200"/>
                        <a:t>10</a:t>
                      </a:r>
                    </a:p>
                  </a:txBody>
                  <a:tcPr marL="113213" marR="113213" marT="56606" marB="56606"/>
                </a:tc>
                <a:tc>
                  <a:txBody>
                    <a:bodyPr/>
                    <a:lstStyle/>
                    <a:p>
                      <a:pPr algn="ctr"/>
                      <a:r>
                        <a:rPr lang="en-US" sz="2200"/>
                        <a:t>30</a:t>
                      </a:r>
                    </a:p>
                  </a:txBody>
                  <a:tcPr marL="113213" marR="113213" marT="56606" marB="56606"/>
                </a:tc>
                <a:tc>
                  <a:txBody>
                    <a:bodyPr/>
                    <a:lstStyle/>
                    <a:p>
                      <a:pPr algn="ctr"/>
                      <a:r>
                        <a:rPr lang="en-US" sz="2200"/>
                        <a:t>102</a:t>
                      </a:r>
                    </a:p>
                  </a:txBody>
                  <a:tcPr marL="113213" marR="113213" marT="56606" marB="56606"/>
                </a:tc>
                <a:tc>
                  <a:txBody>
                    <a:bodyPr/>
                    <a:lstStyle/>
                    <a:p>
                      <a:pPr algn="ctr"/>
                      <a:r>
                        <a:rPr lang="en-US" sz="2200"/>
                        <a:t>64</a:t>
                      </a:r>
                    </a:p>
                  </a:txBody>
                  <a:tcPr marL="113213" marR="113213" marT="56606" marB="56606"/>
                </a:tc>
                <a:extLst>
                  <a:ext uri="{0D108BD9-81ED-4DB2-BD59-A6C34878D82A}">
                    <a16:rowId xmlns:a16="http://schemas.microsoft.com/office/drawing/2014/main" val="1342540827"/>
                  </a:ext>
                </a:extLst>
              </a:tr>
              <a:tr h="498136">
                <a:tc>
                  <a:txBody>
                    <a:bodyPr/>
                    <a:lstStyle/>
                    <a:p>
                      <a:r>
                        <a:rPr lang="en-US" sz="2200"/>
                        <a:t>2024</a:t>
                      </a:r>
                    </a:p>
                  </a:txBody>
                  <a:tcPr marL="113213" marR="113213" marT="56606" marB="56606"/>
                </a:tc>
                <a:tc>
                  <a:txBody>
                    <a:bodyPr/>
                    <a:lstStyle/>
                    <a:p>
                      <a:pPr algn="ctr"/>
                      <a:r>
                        <a:rPr lang="en-US" sz="2200"/>
                        <a:t>12</a:t>
                      </a:r>
                    </a:p>
                  </a:txBody>
                  <a:tcPr marL="113213" marR="113213" marT="56606" marB="56606"/>
                </a:tc>
                <a:tc>
                  <a:txBody>
                    <a:bodyPr/>
                    <a:lstStyle/>
                    <a:p>
                      <a:pPr algn="ctr"/>
                      <a:r>
                        <a:rPr lang="en-US" sz="2200"/>
                        <a:t>41</a:t>
                      </a:r>
                    </a:p>
                  </a:txBody>
                  <a:tcPr marL="113213" marR="113213" marT="56606" marB="56606"/>
                </a:tc>
                <a:tc>
                  <a:txBody>
                    <a:bodyPr/>
                    <a:lstStyle/>
                    <a:p>
                      <a:pPr algn="ctr"/>
                      <a:r>
                        <a:rPr lang="en-US" sz="2200"/>
                        <a:t>29</a:t>
                      </a:r>
                    </a:p>
                  </a:txBody>
                  <a:tcPr marL="113213" marR="113213" marT="56606" marB="56606"/>
                </a:tc>
                <a:tc>
                  <a:txBody>
                    <a:bodyPr/>
                    <a:lstStyle/>
                    <a:p>
                      <a:pPr algn="ctr"/>
                      <a:r>
                        <a:rPr lang="en-US" sz="2200"/>
                        <a:t>6</a:t>
                      </a:r>
                    </a:p>
                  </a:txBody>
                  <a:tcPr marL="113213" marR="113213" marT="56606" marB="56606"/>
                </a:tc>
                <a:tc>
                  <a:txBody>
                    <a:bodyPr/>
                    <a:lstStyle/>
                    <a:p>
                      <a:pPr algn="ctr"/>
                      <a:r>
                        <a:rPr lang="en-US" sz="2200"/>
                        <a:t>24</a:t>
                      </a:r>
                    </a:p>
                  </a:txBody>
                  <a:tcPr marL="113213" marR="113213" marT="56606" marB="56606"/>
                </a:tc>
                <a:tc>
                  <a:txBody>
                    <a:bodyPr/>
                    <a:lstStyle/>
                    <a:p>
                      <a:pPr algn="ctr"/>
                      <a:r>
                        <a:rPr lang="en-US" sz="2200"/>
                        <a:t>18</a:t>
                      </a:r>
                    </a:p>
                  </a:txBody>
                  <a:tcPr marL="113213" marR="113213" marT="56606" marB="56606"/>
                </a:tc>
                <a:tc>
                  <a:txBody>
                    <a:bodyPr/>
                    <a:lstStyle/>
                    <a:p>
                      <a:pPr algn="ctr"/>
                      <a:r>
                        <a:rPr lang="en-US" sz="2200"/>
                        <a:t>5</a:t>
                      </a:r>
                    </a:p>
                  </a:txBody>
                  <a:tcPr marL="113213" marR="113213" marT="56606" marB="56606"/>
                </a:tc>
                <a:tc>
                  <a:txBody>
                    <a:bodyPr/>
                    <a:lstStyle/>
                    <a:p>
                      <a:pPr algn="ctr"/>
                      <a:r>
                        <a:rPr lang="en-US" sz="2200"/>
                        <a:t>16</a:t>
                      </a:r>
                    </a:p>
                  </a:txBody>
                  <a:tcPr marL="113213" marR="113213" marT="56606" marB="56606"/>
                </a:tc>
                <a:tc>
                  <a:txBody>
                    <a:bodyPr/>
                    <a:lstStyle/>
                    <a:p>
                      <a:pPr algn="ctr"/>
                      <a:r>
                        <a:rPr lang="en-US" sz="2200"/>
                        <a:t>8</a:t>
                      </a:r>
                    </a:p>
                  </a:txBody>
                  <a:tcPr marL="113213" marR="113213" marT="56606" marB="56606"/>
                </a:tc>
                <a:tc>
                  <a:txBody>
                    <a:bodyPr/>
                    <a:lstStyle/>
                    <a:p>
                      <a:pPr algn="ctr"/>
                      <a:r>
                        <a:rPr lang="en-US" sz="2200"/>
                        <a:t>23</a:t>
                      </a:r>
                    </a:p>
                  </a:txBody>
                  <a:tcPr marL="113213" marR="113213" marT="56606" marB="56606"/>
                </a:tc>
                <a:tc>
                  <a:txBody>
                    <a:bodyPr/>
                    <a:lstStyle/>
                    <a:p>
                      <a:pPr algn="ctr"/>
                      <a:r>
                        <a:rPr lang="en-US" sz="2200"/>
                        <a:t>81</a:t>
                      </a:r>
                    </a:p>
                  </a:txBody>
                  <a:tcPr marL="113213" marR="113213" marT="56606" marB="56606"/>
                </a:tc>
                <a:tc>
                  <a:txBody>
                    <a:bodyPr/>
                    <a:lstStyle/>
                    <a:p>
                      <a:pPr algn="ctr"/>
                      <a:r>
                        <a:rPr lang="en-US" sz="2200"/>
                        <a:t>55</a:t>
                      </a:r>
                    </a:p>
                  </a:txBody>
                  <a:tcPr marL="113213" marR="113213" marT="56606" marB="56606"/>
                </a:tc>
                <a:extLst>
                  <a:ext uri="{0D108BD9-81ED-4DB2-BD59-A6C34878D82A}">
                    <a16:rowId xmlns:a16="http://schemas.microsoft.com/office/drawing/2014/main" val="1034658336"/>
                  </a:ext>
                </a:extLst>
              </a:tr>
              <a:tr h="498136">
                <a:tc>
                  <a:txBody>
                    <a:bodyPr/>
                    <a:lstStyle/>
                    <a:p>
                      <a:r>
                        <a:rPr lang="en-US" sz="2200"/>
                        <a:t>2025</a:t>
                      </a:r>
                    </a:p>
                  </a:txBody>
                  <a:tcPr marL="113213" marR="113213" marT="56606" marB="56606"/>
                </a:tc>
                <a:tc>
                  <a:txBody>
                    <a:bodyPr/>
                    <a:lstStyle/>
                    <a:p>
                      <a:pPr algn="ctr"/>
                      <a:r>
                        <a:rPr lang="en-US" sz="2200"/>
                        <a:t>17</a:t>
                      </a:r>
                    </a:p>
                  </a:txBody>
                  <a:tcPr marL="113213" marR="113213" marT="56606" marB="56606"/>
                </a:tc>
                <a:tc>
                  <a:txBody>
                    <a:bodyPr/>
                    <a:lstStyle/>
                    <a:p>
                      <a:pPr algn="ctr"/>
                      <a:r>
                        <a:rPr lang="en-US" sz="2200"/>
                        <a:t>68</a:t>
                      </a:r>
                    </a:p>
                  </a:txBody>
                  <a:tcPr marL="113213" marR="113213" marT="56606" marB="56606"/>
                </a:tc>
                <a:tc>
                  <a:txBody>
                    <a:bodyPr/>
                    <a:lstStyle/>
                    <a:p>
                      <a:pPr algn="ctr"/>
                      <a:r>
                        <a:rPr lang="en-US" sz="2200"/>
                        <a:t>47</a:t>
                      </a:r>
                    </a:p>
                  </a:txBody>
                  <a:tcPr marL="113213" marR="113213" marT="56606" marB="56606"/>
                </a:tc>
                <a:tc>
                  <a:txBody>
                    <a:bodyPr/>
                    <a:lstStyle/>
                    <a:p>
                      <a:pPr algn="ctr"/>
                      <a:r>
                        <a:rPr lang="en-US" sz="2200"/>
                        <a:t>6</a:t>
                      </a:r>
                    </a:p>
                  </a:txBody>
                  <a:tcPr marL="113213" marR="113213" marT="56606" marB="56606"/>
                </a:tc>
                <a:tc>
                  <a:txBody>
                    <a:bodyPr/>
                    <a:lstStyle/>
                    <a:p>
                      <a:pPr algn="ctr"/>
                      <a:r>
                        <a:rPr lang="en-US" sz="2200"/>
                        <a:t>18</a:t>
                      </a:r>
                    </a:p>
                  </a:txBody>
                  <a:tcPr marL="113213" marR="113213" marT="56606" marB="56606"/>
                </a:tc>
                <a:tc>
                  <a:txBody>
                    <a:bodyPr/>
                    <a:lstStyle/>
                    <a:p>
                      <a:pPr algn="ctr"/>
                      <a:r>
                        <a:rPr lang="en-US" sz="2200"/>
                        <a:t>12</a:t>
                      </a:r>
                    </a:p>
                  </a:txBody>
                  <a:tcPr marL="113213" marR="113213" marT="56606" marB="56606"/>
                </a:tc>
                <a:tc>
                  <a:txBody>
                    <a:bodyPr/>
                    <a:lstStyle/>
                    <a:p>
                      <a:pPr algn="ctr"/>
                      <a:r>
                        <a:rPr lang="en-US" sz="2200"/>
                        <a:t>3</a:t>
                      </a:r>
                    </a:p>
                  </a:txBody>
                  <a:tcPr marL="113213" marR="113213" marT="56606" marB="56606"/>
                </a:tc>
                <a:tc>
                  <a:txBody>
                    <a:bodyPr/>
                    <a:lstStyle/>
                    <a:p>
                      <a:pPr algn="ctr"/>
                      <a:r>
                        <a:rPr lang="en-US" sz="2200"/>
                        <a:t>11</a:t>
                      </a:r>
                    </a:p>
                  </a:txBody>
                  <a:tcPr marL="113213" marR="113213" marT="56606" marB="56606"/>
                </a:tc>
                <a:tc>
                  <a:txBody>
                    <a:bodyPr/>
                    <a:lstStyle/>
                    <a:p>
                      <a:pPr algn="ctr"/>
                      <a:r>
                        <a:rPr lang="en-US" sz="2200"/>
                        <a:t>6</a:t>
                      </a:r>
                    </a:p>
                  </a:txBody>
                  <a:tcPr marL="113213" marR="113213" marT="56606" marB="56606"/>
                </a:tc>
                <a:tc>
                  <a:txBody>
                    <a:bodyPr/>
                    <a:lstStyle/>
                    <a:p>
                      <a:pPr algn="ctr"/>
                      <a:r>
                        <a:rPr lang="en-US" sz="2200"/>
                        <a:t>26</a:t>
                      </a:r>
                    </a:p>
                  </a:txBody>
                  <a:tcPr marL="113213" marR="113213" marT="56606" marB="56606"/>
                </a:tc>
                <a:tc>
                  <a:txBody>
                    <a:bodyPr/>
                    <a:lstStyle/>
                    <a:p>
                      <a:pPr algn="ctr"/>
                      <a:r>
                        <a:rPr lang="en-US" sz="2200"/>
                        <a:t>97</a:t>
                      </a:r>
                    </a:p>
                  </a:txBody>
                  <a:tcPr marL="113213" marR="113213" marT="56606" marB="56606"/>
                </a:tc>
                <a:tc>
                  <a:txBody>
                    <a:bodyPr/>
                    <a:lstStyle/>
                    <a:p>
                      <a:pPr algn="ctr"/>
                      <a:r>
                        <a:rPr lang="en-US" sz="2200"/>
                        <a:t>65</a:t>
                      </a:r>
                    </a:p>
                  </a:txBody>
                  <a:tcPr marL="113213" marR="113213" marT="56606" marB="56606"/>
                </a:tc>
                <a:extLst>
                  <a:ext uri="{0D108BD9-81ED-4DB2-BD59-A6C34878D82A}">
                    <a16:rowId xmlns:a16="http://schemas.microsoft.com/office/drawing/2014/main" val="1942966997"/>
                  </a:ext>
                </a:extLst>
              </a:tr>
              <a:tr h="498136">
                <a:tc>
                  <a:txBody>
                    <a:bodyPr/>
                    <a:lstStyle/>
                    <a:p>
                      <a:r>
                        <a:rPr lang="en-US" sz="2200"/>
                        <a:t>2026</a:t>
                      </a:r>
                    </a:p>
                  </a:txBody>
                  <a:tcPr marL="113213" marR="113213" marT="56606" marB="56606"/>
                </a:tc>
                <a:tc>
                  <a:txBody>
                    <a:bodyPr/>
                    <a:lstStyle/>
                    <a:p>
                      <a:pPr algn="ctr"/>
                      <a:r>
                        <a:rPr lang="en-US" sz="2200"/>
                        <a:t>20</a:t>
                      </a:r>
                    </a:p>
                  </a:txBody>
                  <a:tcPr marL="113213" marR="113213" marT="56606" marB="56606"/>
                </a:tc>
                <a:tc>
                  <a:txBody>
                    <a:bodyPr/>
                    <a:lstStyle/>
                    <a:p>
                      <a:pPr algn="ctr"/>
                      <a:r>
                        <a:rPr lang="en-US" sz="2200"/>
                        <a:t>62</a:t>
                      </a:r>
                    </a:p>
                  </a:txBody>
                  <a:tcPr marL="113213" marR="113213" marT="56606" marB="56606"/>
                </a:tc>
                <a:tc>
                  <a:txBody>
                    <a:bodyPr/>
                    <a:lstStyle/>
                    <a:p>
                      <a:pPr algn="ctr"/>
                      <a:r>
                        <a:rPr lang="en-US" sz="2200"/>
                        <a:t>38</a:t>
                      </a:r>
                    </a:p>
                  </a:txBody>
                  <a:tcPr marL="113213" marR="113213" marT="56606" marB="56606"/>
                </a:tc>
                <a:tc>
                  <a:txBody>
                    <a:bodyPr/>
                    <a:lstStyle/>
                    <a:p>
                      <a:pPr algn="ctr"/>
                      <a:r>
                        <a:rPr lang="en-US" sz="2200"/>
                        <a:t>8</a:t>
                      </a:r>
                    </a:p>
                  </a:txBody>
                  <a:tcPr marL="113213" marR="113213" marT="56606" marB="56606"/>
                </a:tc>
                <a:tc>
                  <a:txBody>
                    <a:bodyPr/>
                    <a:lstStyle/>
                    <a:p>
                      <a:pPr algn="ctr"/>
                      <a:r>
                        <a:rPr lang="en-US" sz="2200"/>
                        <a:t>29</a:t>
                      </a:r>
                    </a:p>
                  </a:txBody>
                  <a:tcPr marL="113213" marR="113213" marT="56606" marB="56606"/>
                </a:tc>
                <a:tc>
                  <a:txBody>
                    <a:bodyPr/>
                    <a:lstStyle/>
                    <a:p>
                      <a:pPr algn="ctr"/>
                      <a:r>
                        <a:rPr lang="en-US" sz="2200"/>
                        <a:t>21</a:t>
                      </a:r>
                    </a:p>
                  </a:txBody>
                  <a:tcPr marL="113213" marR="113213" marT="56606" marB="56606"/>
                </a:tc>
                <a:tc>
                  <a:txBody>
                    <a:bodyPr/>
                    <a:lstStyle/>
                    <a:p>
                      <a:pPr algn="ctr"/>
                      <a:r>
                        <a:rPr lang="en-US" sz="2200"/>
                        <a:t>5</a:t>
                      </a:r>
                    </a:p>
                  </a:txBody>
                  <a:tcPr marL="113213" marR="113213" marT="56606" marB="56606"/>
                </a:tc>
                <a:tc>
                  <a:txBody>
                    <a:bodyPr/>
                    <a:lstStyle/>
                    <a:p>
                      <a:pPr algn="ctr"/>
                      <a:r>
                        <a:rPr lang="en-US" sz="2200"/>
                        <a:t>12</a:t>
                      </a:r>
                    </a:p>
                  </a:txBody>
                  <a:tcPr marL="113213" marR="113213" marT="56606" marB="56606"/>
                </a:tc>
                <a:tc>
                  <a:txBody>
                    <a:bodyPr/>
                    <a:lstStyle/>
                    <a:p>
                      <a:pPr algn="ctr"/>
                      <a:r>
                        <a:rPr lang="en-US" sz="2200"/>
                        <a:t>6</a:t>
                      </a:r>
                    </a:p>
                  </a:txBody>
                  <a:tcPr marL="113213" marR="113213" marT="56606" marB="56606"/>
                </a:tc>
                <a:tc>
                  <a:txBody>
                    <a:bodyPr/>
                    <a:lstStyle/>
                    <a:p>
                      <a:pPr algn="ctr"/>
                      <a:r>
                        <a:rPr lang="en-US" sz="2200"/>
                        <a:t>33</a:t>
                      </a:r>
                    </a:p>
                  </a:txBody>
                  <a:tcPr marL="113213" marR="113213" marT="56606" marB="56606"/>
                </a:tc>
                <a:tc>
                  <a:txBody>
                    <a:bodyPr/>
                    <a:lstStyle/>
                    <a:p>
                      <a:pPr algn="ctr"/>
                      <a:r>
                        <a:rPr lang="en-US" sz="2200"/>
                        <a:t>103</a:t>
                      </a:r>
                    </a:p>
                  </a:txBody>
                  <a:tcPr marL="113213" marR="113213" marT="56606" marB="56606"/>
                </a:tc>
                <a:tc>
                  <a:txBody>
                    <a:bodyPr/>
                    <a:lstStyle/>
                    <a:p>
                      <a:pPr algn="ctr"/>
                      <a:r>
                        <a:rPr lang="en-US" sz="2200"/>
                        <a:t>65</a:t>
                      </a:r>
                    </a:p>
                  </a:txBody>
                  <a:tcPr marL="113213" marR="113213" marT="56606" marB="56606"/>
                </a:tc>
                <a:extLst>
                  <a:ext uri="{0D108BD9-81ED-4DB2-BD59-A6C34878D82A}">
                    <a16:rowId xmlns:a16="http://schemas.microsoft.com/office/drawing/2014/main" val="77330288"/>
                  </a:ext>
                </a:extLst>
              </a:tr>
            </a:tbl>
          </a:graphicData>
        </a:graphic>
      </p:graphicFrame>
    </p:spTree>
    <p:extLst>
      <p:ext uri="{BB962C8B-B14F-4D97-AF65-F5344CB8AC3E}">
        <p14:creationId xmlns:p14="http://schemas.microsoft.com/office/powerpoint/2010/main" val="2729589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FC77EA0-F127-51E1-F3FB-88DDE6413A41}"/>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474CBA-BC90-BD33-7230-FD2F92A2E9F9}"/>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a:solidFill>
                  <a:srgbClr val="FFFFFF"/>
                </a:solidFill>
                <a:latin typeface="+mj-lt"/>
                <a:ea typeface="+mj-ea"/>
                <a:cs typeface="+mj-cs"/>
              </a:rPr>
              <a:t>PIT Data by Counties and Cities</a:t>
            </a:r>
            <a:endParaRPr lang="en-US" sz="4000" kern="1200">
              <a:solidFill>
                <a:srgbClr val="FFFFFF"/>
              </a:solidFill>
              <a:highlight>
                <a:srgbClr val="FFFF00"/>
              </a:highlight>
              <a:latin typeface="+mj-lt"/>
              <a:ea typeface="+mj-ea"/>
              <a:cs typeface="+mj-cs"/>
            </a:endParaRPr>
          </a:p>
        </p:txBody>
      </p:sp>
      <p:graphicFrame>
        <p:nvGraphicFramePr>
          <p:cNvPr id="4" name="Table 4">
            <a:extLst>
              <a:ext uri="{FF2B5EF4-FFF2-40B4-BE49-F238E27FC236}">
                <a16:creationId xmlns:a16="http://schemas.microsoft.com/office/drawing/2014/main" id="{3857FBC9-EC5C-37EF-9BF7-68DE38BF9BDE}"/>
              </a:ext>
            </a:extLst>
          </p:cNvPr>
          <p:cNvGraphicFramePr>
            <a:graphicFrameLocks noGrp="1"/>
          </p:cNvGraphicFramePr>
          <p:nvPr>
            <p:ph idx="1"/>
            <p:extLst>
              <p:ext uri="{D42A27DB-BD31-4B8C-83A1-F6EECF244321}">
                <p14:modId xmlns:p14="http://schemas.microsoft.com/office/powerpoint/2010/main" val="2035124503"/>
              </p:ext>
            </p:extLst>
          </p:nvPr>
        </p:nvGraphicFramePr>
        <p:xfrm>
          <a:off x="432225" y="2262348"/>
          <a:ext cx="11327553" cy="3860052"/>
        </p:xfrm>
        <a:graphic>
          <a:graphicData uri="http://schemas.openxmlformats.org/drawingml/2006/table">
            <a:tbl>
              <a:tblPr firstRow="1" bandRow="1">
                <a:tableStyleId>{5C22544A-7EE6-4342-B048-85BDC9FD1C3A}</a:tableStyleId>
              </a:tblPr>
              <a:tblGrid>
                <a:gridCol w="2134443">
                  <a:extLst>
                    <a:ext uri="{9D8B030D-6E8A-4147-A177-3AD203B41FA5}">
                      <a16:colId xmlns:a16="http://schemas.microsoft.com/office/drawing/2014/main" val="2974846967"/>
                    </a:ext>
                  </a:extLst>
                </a:gridCol>
                <a:gridCol w="1407909">
                  <a:extLst>
                    <a:ext uri="{9D8B030D-6E8A-4147-A177-3AD203B41FA5}">
                      <a16:colId xmlns:a16="http://schemas.microsoft.com/office/drawing/2014/main" val="3222826001"/>
                    </a:ext>
                  </a:extLst>
                </a:gridCol>
                <a:gridCol w="1511575">
                  <a:extLst>
                    <a:ext uri="{9D8B030D-6E8A-4147-A177-3AD203B41FA5}">
                      <a16:colId xmlns:a16="http://schemas.microsoft.com/office/drawing/2014/main" val="3064287729"/>
                    </a:ext>
                  </a:extLst>
                </a:gridCol>
                <a:gridCol w="1527611">
                  <a:extLst>
                    <a:ext uri="{9D8B030D-6E8A-4147-A177-3AD203B41FA5}">
                      <a16:colId xmlns:a16="http://schemas.microsoft.com/office/drawing/2014/main" val="2360674262"/>
                    </a:ext>
                  </a:extLst>
                </a:gridCol>
                <a:gridCol w="1421930">
                  <a:extLst>
                    <a:ext uri="{9D8B030D-6E8A-4147-A177-3AD203B41FA5}">
                      <a16:colId xmlns:a16="http://schemas.microsoft.com/office/drawing/2014/main" val="3136327651"/>
                    </a:ext>
                  </a:extLst>
                </a:gridCol>
                <a:gridCol w="1607631">
                  <a:extLst>
                    <a:ext uri="{9D8B030D-6E8A-4147-A177-3AD203B41FA5}">
                      <a16:colId xmlns:a16="http://schemas.microsoft.com/office/drawing/2014/main" val="1549015769"/>
                    </a:ext>
                  </a:extLst>
                </a:gridCol>
                <a:gridCol w="1716454">
                  <a:extLst>
                    <a:ext uri="{9D8B030D-6E8A-4147-A177-3AD203B41FA5}">
                      <a16:colId xmlns:a16="http://schemas.microsoft.com/office/drawing/2014/main" val="3474487861"/>
                    </a:ext>
                  </a:extLst>
                </a:gridCol>
              </a:tblGrid>
              <a:tr h="517812">
                <a:tc>
                  <a:txBody>
                    <a:bodyPr/>
                    <a:lstStyle/>
                    <a:p>
                      <a:endParaRPr lang="en-US" sz="1400" b="1"/>
                    </a:p>
                  </a:txBody>
                  <a:tcPr marL="64192" marR="64192" marT="32096" marB="32096"/>
                </a:tc>
                <a:tc>
                  <a:txBody>
                    <a:bodyPr/>
                    <a:lstStyle/>
                    <a:p>
                      <a:pPr algn="ctr"/>
                      <a:r>
                        <a:rPr lang="en-US" sz="1300"/>
                        <a:t>Emergency shelter</a:t>
                      </a:r>
                    </a:p>
                  </a:txBody>
                  <a:tcPr marL="64192" marR="64192" marT="32096" marB="32096"/>
                </a:tc>
                <a:tc>
                  <a:txBody>
                    <a:bodyPr/>
                    <a:lstStyle/>
                    <a:p>
                      <a:pPr algn="ctr"/>
                      <a:r>
                        <a:rPr lang="en-US" sz="1300"/>
                        <a:t>Transitional housing</a:t>
                      </a:r>
                    </a:p>
                  </a:txBody>
                  <a:tcPr marL="64192" marR="64192" marT="32096" marB="32096"/>
                </a:tc>
                <a:tc>
                  <a:txBody>
                    <a:bodyPr/>
                    <a:lstStyle/>
                    <a:p>
                      <a:pPr algn="ctr"/>
                      <a:r>
                        <a:rPr lang="en-US" sz="1300"/>
                        <a:t>Unsheltered</a:t>
                      </a:r>
                    </a:p>
                  </a:txBody>
                  <a:tcPr marL="64192" marR="64192" marT="32096" marB="32096"/>
                </a:tc>
                <a:tc>
                  <a:txBody>
                    <a:bodyPr/>
                    <a:lstStyle/>
                    <a:p>
                      <a:pPr algn="ctr"/>
                      <a:r>
                        <a:rPr lang="en-US" sz="1300"/>
                        <a:t>Total </a:t>
                      </a:r>
                    </a:p>
                  </a:txBody>
                  <a:tcPr marL="64192" marR="64192" marT="32096" marB="32096"/>
                </a:tc>
                <a:tc>
                  <a:txBody>
                    <a:bodyPr/>
                    <a:lstStyle/>
                    <a:p>
                      <a:pPr algn="ctr"/>
                      <a:r>
                        <a:rPr lang="en-US" sz="1400" b="1"/>
                        <a:t>Population estimate*</a:t>
                      </a:r>
                    </a:p>
                  </a:txBody>
                  <a:tcPr marL="64192" marR="64192" marT="32096" marB="32096"/>
                </a:tc>
                <a:tc>
                  <a:txBody>
                    <a:bodyPr/>
                    <a:lstStyle/>
                    <a:p>
                      <a:pPr algn="ctr"/>
                      <a:r>
                        <a:rPr lang="en-US" sz="1300"/>
                        <a:t>Homeless rate /10k residents</a:t>
                      </a:r>
                    </a:p>
                  </a:txBody>
                  <a:tcPr marL="64192" marR="64192" marT="32096" marB="32096"/>
                </a:tc>
                <a:extLst>
                  <a:ext uri="{0D108BD9-81ED-4DB2-BD59-A6C34878D82A}">
                    <a16:rowId xmlns:a16="http://schemas.microsoft.com/office/drawing/2014/main" val="810122074"/>
                  </a:ext>
                </a:extLst>
              </a:tr>
              <a:tr h="303840">
                <a:tc>
                  <a:txBody>
                    <a:bodyPr/>
                    <a:lstStyle/>
                    <a:p>
                      <a:r>
                        <a:rPr lang="en-US" sz="1400" b="1"/>
                        <a:t>Benton County</a:t>
                      </a:r>
                    </a:p>
                  </a:txBody>
                  <a:tcPr marL="64192" marR="64192" marT="32096" marB="32096"/>
                </a:tc>
                <a:tc>
                  <a:txBody>
                    <a:bodyPr/>
                    <a:lstStyle/>
                    <a:p>
                      <a:pPr algn="ctr"/>
                      <a:r>
                        <a:rPr lang="en-US" sz="1400" b="1"/>
                        <a:t>85</a:t>
                      </a:r>
                    </a:p>
                  </a:txBody>
                  <a:tcPr marL="64192" marR="64192" marT="32096" marB="32096"/>
                </a:tc>
                <a:tc>
                  <a:txBody>
                    <a:bodyPr/>
                    <a:lstStyle/>
                    <a:p>
                      <a:pPr algn="ctr"/>
                      <a:r>
                        <a:rPr lang="en-US" sz="1400" b="1"/>
                        <a:t>32</a:t>
                      </a:r>
                    </a:p>
                  </a:txBody>
                  <a:tcPr marL="64192" marR="64192" marT="32096" marB="32096"/>
                </a:tc>
                <a:tc>
                  <a:txBody>
                    <a:bodyPr/>
                    <a:lstStyle/>
                    <a:p>
                      <a:pPr algn="ctr"/>
                      <a:r>
                        <a:rPr lang="en-US" sz="1400" b="1"/>
                        <a:t>43</a:t>
                      </a:r>
                    </a:p>
                  </a:txBody>
                  <a:tcPr marL="64192" marR="64192" marT="32096" marB="32096"/>
                </a:tc>
                <a:tc>
                  <a:txBody>
                    <a:bodyPr/>
                    <a:lstStyle/>
                    <a:p>
                      <a:pPr algn="ctr"/>
                      <a:r>
                        <a:rPr lang="en-US" sz="1400" b="1"/>
                        <a:t>160 (28%)</a:t>
                      </a:r>
                    </a:p>
                  </a:txBody>
                  <a:tcPr marL="64192" marR="64192" marT="32096" marB="32096"/>
                </a:tc>
                <a:tc>
                  <a:txBody>
                    <a:bodyPr/>
                    <a:lstStyle/>
                    <a:p>
                      <a:pPr algn="ctr"/>
                      <a:r>
                        <a:rPr lang="en-US" sz="1400" b="1"/>
                        <a:t>332,554</a:t>
                      </a:r>
                    </a:p>
                  </a:txBody>
                  <a:tcPr marL="64192" marR="64192" marT="32096" marB="32096"/>
                </a:tc>
                <a:tc>
                  <a:txBody>
                    <a:bodyPr/>
                    <a:lstStyle/>
                    <a:p>
                      <a:pPr algn="ctr"/>
                      <a:r>
                        <a:rPr lang="en-US" sz="1400" b="1"/>
                        <a:t>5</a:t>
                      </a:r>
                    </a:p>
                  </a:txBody>
                  <a:tcPr marL="64192" marR="64192" marT="32096" marB="32096"/>
                </a:tc>
                <a:extLst>
                  <a:ext uri="{0D108BD9-81ED-4DB2-BD59-A6C34878D82A}">
                    <a16:rowId xmlns:a16="http://schemas.microsoft.com/office/drawing/2014/main" val="2118192841"/>
                  </a:ext>
                </a:extLst>
              </a:tr>
              <a:tr h="303840">
                <a:tc>
                  <a:txBody>
                    <a:bodyPr/>
                    <a:lstStyle/>
                    <a:p>
                      <a:r>
                        <a:rPr lang="en-US" sz="1400" i="1"/>
                        <a:t>     Bentonville</a:t>
                      </a:r>
                    </a:p>
                  </a:txBody>
                  <a:tcPr marL="64192" marR="64192" marT="32096" marB="32096"/>
                </a:tc>
                <a:tc>
                  <a:txBody>
                    <a:bodyPr/>
                    <a:lstStyle/>
                    <a:p>
                      <a:pPr algn="ctr"/>
                      <a:r>
                        <a:rPr lang="en-US" sz="1400" i="1"/>
                        <a:t>51</a:t>
                      </a:r>
                    </a:p>
                  </a:txBody>
                  <a:tcPr marL="64192" marR="64192" marT="32096" marB="32096"/>
                </a:tc>
                <a:tc>
                  <a:txBody>
                    <a:bodyPr/>
                    <a:lstStyle/>
                    <a:p>
                      <a:pPr algn="ctr"/>
                      <a:r>
                        <a:rPr lang="en-US" sz="1400" i="1"/>
                        <a:t>5</a:t>
                      </a:r>
                    </a:p>
                  </a:txBody>
                  <a:tcPr marL="64192" marR="64192" marT="32096" marB="32096"/>
                </a:tc>
                <a:tc>
                  <a:txBody>
                    <a:bodyPr/>
                    <a:lstStyle/>
                    <a:p>
                      <a:pPr algn="ctr"/>
                      <a:r>
                        <a:rPr lang="en-US" sz="1400" i="1"/>
                        <a:t>7</a:t>
                      </a:r>
                    </a:p>
                  </a:txBody>
                  <a:tcPr marL="64192" marR="64192" marT="32096" marB="32096"/>
                </a:tc>
                <a:tc>
                  <a:txBody>
                    <a:bodyPr/>
                    <a:lstStyle/>
                    <a:p>
                      <a:pPr algn="ctr"/>
                      <a:r>
                        <a:rPr lang="en-US" sz="1400" i="1"/>
                        <a:t>63 (11%)</a:t>
                      </a:r>
                    </a:p>
                  </a:txBody>
                  <a:tcPr marL="64192" marR="64192" marT="32096" marB="32096"/>
                </a:tc>
                <a:tc>
                  <a:txBody>
                    <a:bodyPr/>
                    <a:lstStyle/>
                    <a:p>
                      <a:pPr algn="ctr"/>
                      <a:r>
                        <a:rPr lang="en-US" sz="1400" i="1"/>
                        <a:t>63,057</a:t>
                      </a:r>
                    </a:p>
                  </a:txBody>
                  <a:tcPr marL="64192" marR="64192" marT="32096" marB="32096"/>
                </a:tc>
                <a:tc>
                  <a:txBody>
                    <a:bodyPr/>
                    <a:lstStyle/>
                    <a:p>
                      <a:pPr algn="ctr"/>
                      <a:r>
                        <a:rPr lang="en-US" sz="1400" i="1"/>
                        <a:t>10</a:t>
                      </a:r>
                    </a:p>
                  </a:txBody>
                  <a:tcPr marL="64192" marR="64192" marT="32096" marB="32096"/>
                </a:tc>
                <a:extLst>
                  <a:ext uri="{0D108BD9-81ED-4DB2-BD59-A6C34878D82A}">
                    <a16:rowId xmlns:a16="http://schemas.microsoft.com/office/drawing/2014/main" val="1181103987"/>
                  </a:ext>
                </a:extLst>
              </a:tr>
              <a:tr h="303840">
                <a:tc>
                  <a:txBody>
                    <a:bodyPr/>
                    <a:lstStyle/>
                    <a:p>
                      <a:r>
                        <a:rPr lang="en-US" sz="1400" i="1"/>
                        <a:t>     Rogers</a:t>
                      </a:r>
                    </a:p>
                  </a:txBody>
                  <a:tcPr marL="64192" marR="64192" marT="32096" marB="32096"/>
                </a:tc>
                <a:tc>
                  <a:txBody>
                    <a:bodyPr/>
                    <a:lstStyle/>
                    <a:p>
                      <a:pPr algn="ctr"/>
                      <a:r>
                        <a:rPr lang="en-US" sz="1400" i="1"/>
                        <a:t>34</a:t>
                      </a:r>
                    </a:p>
                  </a:txBody>
                  <a:tcPr marL="64192" marR="64192" marT="32096" marB="32096"/>
                </a:tc>
                <a:tc>
                  <a:txBody>
                    <a:bodyPr/>
                    <a:lstStyle/>
                    <a:p>
                      <a:pPr algn="ctr"/>
                      <a:r>
                        <a:rPr lang="en-US" sz="1400" i="1"/>
                        <a:t>22</a:t>
                      </a:r>
                    </a:p>
                  </a:txBody>
                  <a:tcPr marL="64192" marR="64192" marT="32096" marB="32096"/>
                </a:tc>
                <a:tc>
                  <a:txBody>
                    <a:bodyPr/>
                    <a:lstStyle/>
                    <a:p>
                      <a:pPr algn="ctr"/>
                      <a:r>
                        <a:rPr lang="en-US" sz="1400" i="1"/>
                        <a:t>5</a:t>
                      </a:r>
                    </a:p>
                  </a:txBody>
                  <a:tcPr marL="64192" marR="64192" marT="32096" marB="32096"/>
                </a:tc>
                <a:tc>
                  <a:txBody>
                    <a:bodyPr/>
                    <a:lstStyle/>
                    <a:p>
                      <a:pPr algn="ctr"/>
                      <a:r>
                        <a:rPr lang="en-US" sz="1400" i="1"/>
                        <a:t>61 (11%)</a:t>
                      </a:r>
                    </a:p>
                  </a:txBody>
                  <a:tcPr marL="64192" marR="64192" marT="32096" marB="32096"/>
                </a:tc>
                <a:tc>
                  <a:txBody>
                    <a:bodyPr/>
                    <a:lstStyle/>
                    <a:p>
                      <a:pPr algn="ctr"/>
                      <a:r>
                        <a:rPr lang="en-US" sz="1400" i="1"/>
                        <a:t>76,956</a:t>
                      </a:r>
                    </a:p>
                  </a:txBody>
                  <a:tcPr marL="64192" marR="64192" marT="32096" marB="32096"/>
                </a:tc>
                <a:tc>
                  <a:txBody>
                    <a:bodyPr/>
                    <a:lstStyle/>
                    <a:p>
                      <a:pPr algn="ctr"/>
                      <a:r>
                        <a:rPr lang="en-US" sz="1400" i="1"/>
                        <a:t>8</a:t>
                      </a:r>
                    </a:p>
                  </a:txBody>
                  <a:tcPr marL="64192" marR="64192" marT="32096" marB="32096"/>
                </a:tc>
                <a:extLst>
                  <a:ext uri="{0D108BD9-81ED-4DB2-BD59-A6C34878D82A}">
                    <a16:rowId xmlns:a16="http://schemas.microsoft.com/office/drawing/2014/main" val="3712233798"/>
                  </a:ext>
                </a:extLst>
              </a:tr>
              <a:tr h="303840">
                <a:tc>
                  <a:txBody>
                    <a:bodyPr/>
                    <a:lstStyle/>
                    <a:p>
                      <a:r>
                        <a:rPr lang="en-US" sz="1400" i="1"/>
                        <a:t>     Siloam Springs</a:t>
                      </a:r>
                    </a:p>
                  </a:txBody>
                  <a:tcPr marL="64192" marR="64192" marT="32096" marB="32096"/>
                </a:tc>
                <a:tc>
                  <a:txBody>
                    <a:bodyPr/>
                    <a:lstStyle/>
                    <a:p>
                      <a:pPr algn="ctr"/>
                      <a:r>
                        <a:rPr lang="en-US" sz="1400" i="1"/>
                        <a:t>0</a:t>
                      </a:r>
                    </a:p>
                  </a:txBody>
                  <a:tcPr marL="64192" marR="64192" marT="32096" marB="32096"/>
                </a:tc>
                <a:tc>
                  <a:txBody>
                    <a:bodyPr/>
                    <a:lstStyle/>
                    <a:p>
                      <a:pPr algn="ctr"/>
                      <a:r>
                        <a:rPr lang="en-US" sz="1400" i="1"/>
                        <a:t>0</a:t>
                      </a:r>
                    </a:p>
                  </a:txBody>
                  <a:tcPr marL="64192" marR="64192" marT="32096" marB="32096"/>
                </a:tc>
                <a:tc>
                  <a:txBody>
                    <a:bodyPr/>
                    <a:lstStyle/>
                    <a:p>
                      <a:pPr algn="ctr"/>
                      <a:r>
                        <a:rPr lang="en-US" sz="1400" i="1"/>
                        <a:t>31</a:t>
                      </a:r>
                    </a:p>
                  </a:txBody>
                  <a:tcPr marL="64192" marR="64192" marT="32096" marB="32096"/>
                </a:tc>
                <a:tc>
                  <a:txBody>
                    <a:bodyPr/>
                    <a:lstStyle/>
                    <a:p>
                      <a:pPr algn="ctr"/>
                      <a:r>
                        <a:rPr lang="en-US" sz="1400" i="1"/>
                        <a:t>31 (6%)</a:t>
                      </a:r>
                    </a:p>
                  </a:txBody>
                  <a:tcPr marL="64192" marR="64192" marT="32096" marB="32096"/>
                </a:tc>
                <a:tc>
                  <a:txBody>
                    <a:bodyPr/>
                    <a:lstStyle/>
                    <a:p>
                      <a:pPr algn="ctr"/>
                      <a:r>
                        <a:rPr lang="en-US" sz="1400" i="1"/>
                        <a:t>21,298</a:t>
                      </a:r>
                    </a:p>
                  </a:txBody>
                  <a:tcPr marL="64192" marR="64192" marT="32096" marB="32096"/>
                </a:tc>
                <a:tc>
                  <a:txBody>
                    <a:bodyPr/>
                    <a:lstStyle/>
                    <a:p>
                      <a:pPr algn="ctr"/>
                      <a:r>
                        <a:rPr lang="en-US" sz="1400" i="1"/>
                        <a:t>15</a:t>
                      </a:r>
                    </a:p>
                  </a:txBody>
                  <a:tcPr marL="64192" marR="64192" marT="32096" marB="32096"/>
                </a:tc>
                <a:extLst>
                  <a:ext uri="{0D108BD9-81ED-4DB2-BD59-A6C34878D82A}">
                    <a16:rowId xmlns:a16="http://schemas.microsoft.com/office/drawing/2014/main" val="482085524"/>
                  </a:ext>
                </a:extLst>
              </a:tr>
              <a:tr h="303840">
                <a:tc>
                  <a:txBody>
                    <a:bodyPr/>
                    <a:lstStyle/>
                    <a:p>
                      <a:r>
                        <a:rPr lang="en-US" sz="1400" b="1"/>
                        <a:t>Carroll County</a:t>
                      </a:r>
                    </a:p>
                  </a:txBody>
                  <a:tcPr marL="64192" marR="64192" marT="32096" marB="32096"/>
                </a:tc>
                <a:tc>
                  <a:txBody>
                    <a:bodyPr/>
                    <a:lstStyle/>
                    <a:p>
                      <a:pPr algn="ctr"/>
                      <a:r>
                        <a:rPr lang="en-US" sz="1400" b="1"/>
                        <a:t>5</a:t>
                      </a:r>
                    </a:p>
                  </a:txBody>
                  <a:tcPr marL="64192" marR="64192" marT="32096" marB="32096"/>
                </a:tc>
                <a:tc>
                  <a:txBody>
                    <a:bodyPr/>
                    <a:lstStyle/>
                    <a:p>
                      <a:pPr algn="ctr"/>
                      <a:r>
                        <a:rPr lang="en-US" sz="1400" b="1"/>
                        <a:t>3</a:t>
                      </a:r>
                    </a:p>
                  </a:txBody>
                  <a:tcPr marL="64192" marR="64192" marT="32096" marB="32096"/>
                </a:tc>
                <a:tc>
                  <a:txBody>
                    <a:bodyPr/>
                    <a:lstStyle/>
                    <a:p>
                      <a:pPr algn="ctr"/>
                      <a:r>
                        <a:rPr lang="en-US" sz="1400" b="1"/>
                        <a:t>31</a:t>
                      </a:r>
                    </a:p>
                  </a:txBody>
                  <a:tcPr marL="64192" marR="64192" marT="32096" marB="32096"/>
                </a:tc>
                <a:tc>
                  <a:txBody>
                    <a:bodyPr/>
                    <a:lstStyle/>
                    <a:p>
                      <a:pPr algn="ctr"/>
                      <a:r>
                        <a:rPr lang="en-US" sz="1400" b="1"/>
                        <a:t>39 (7%)</a:t>
                      </a:r>
                    </a:p>
                  </a:txBody>
                  <a:tcPr marL="64192" marR="64192" marT="32096" marB="32096"/>
                </a:tc>
                <a:tc>
                  <a:txBody>
                    <a:bodyPr/>
                    <a:lstStyle/>
                    <a:p>
                      <a:pPr algn="ctr"/>
                      <a:r>
                        <a:rPr lang="en-US" sz="1400" b="1"/>
                        <a:t>29,263</a:t>
                      </a:r>
                    </a:p>
                  </a:txBody>
                  <a:tcPr marL="64192" marR="64192" marT="32096" marB="32096"/>
                </a:tc>
                <a:tc>
                  <a:txBody>
                    <a:bodyPr/>
                    <a:lstStyle/>
                    <a:p>
                      <a:pPr algn="ctr"/>
                      <a:r>
                        <a:rPr lang="en-US" sz="1400" b="1"/>
                        <a:t>13</a:t>
                      </a:r>
                    </a:p>
                  </a:txBody>
                  <a:tcPr marL="64192" marR="64192" marT="32096" marB="32096"/>
                </a:tc>
                <a:extLst>
                  <a:ext uri="{0D108BD9-81ED-4DB2-BD59-A6C34878D82A}">
                    <a16:rowId xmlns:a16="http://schemas.microsoft.com/office/drawing/2014/main" val="1406497011"/>
                  </a:ext>
                </a:extLst>
              </a:tr>
              <a:tr h="303840">
                <a:tc>
                  <a:txBody>
                    <a:bodyPr/>
                    <a:lstStyle/>
                    <a:p>
                      <a:r>
                        <a:rPr lang="en-US" sz="1400" b="1"/>
                        <a:t>     </a:t>
                      </a:r>
                      <a:r>
                        <a:rPr lang="en-US" sz="1400" b="0" i="1"/>
                        <a:t>Eureka Springs</a:t>
                      </a:r>
                      <a:endParaRPr lang="en-US" sz="1400" b="1"/>
                    </a:p>
                  </a:txBody>
                  <a:tcPr marL="64192" marR="64192" marT="32096" marB="32096"/>
                </a:tc>
                <a:tc>
                  <a:txBody>
                    <a:bodyPr/>
                    <a:lstStyle/>
                    <a:p>
                      <a:pPr algn="ctr"/>
                      <a:r>
                        <a:rPr lang="en-US" sz="1400" b="0"/>
                        <a:t>0</a:t>
                      </a:r>
                    </a:p>
                  </a:txBody>
                  <a:tcPr marL="64192" marR="64192" marT="32096" marB="32096"/>
                </a:tc>
                <a:tc>
                  <a:txBody>
                    <a:bodyPr/>
                    <a:lstStyle/>
                    <a:p>
                      <a:pPr algn="ctr"/>
                      <a:r>
                        <a:rPr lang="en-US" sz="1400" b="0"/>
                        <a:t>0</a:t>
                      </a:r>
                    </a:p>
                  </a:txBody>
                  <a:tcPr marL="64192" marR="64192" marT="32096" marB="32096"/>
                </a:tc>
                <a:tc>
                  <a:txBody>
                    <a:bodyPr/>
                    <a:lstStyle/>
                    <a:p>
                      <a:pPr algn="ctr"/>
                      <a:r>
                        <a:rPr lang="en-US" sz="1400" b="0"/>
                        <a:t>29</a:t>
                      </a:r>
                    </a:p>
                  </a:txBody>
                  <a:tcPr marL="64192" marR="64192" marT="32096" marB="32096"/>
                </a:tc>
                <a:tc>
                  <a:txBody>
                    <a:bodyPr/>
                    <a:lstStyle/>
                    <a:p>
                      <a:pPr algn="ctr"/>
                      <a:r>
                        <a:rPr lang="en-US" sz="1400" b="0"/>
                        <a:t>29 (5%)</a:t>
                      </a:r>
                    </a:p>
                  </a:txBody>
                  <a:tcPr marL="64192" marR="64192" marT="32096" marB="32096"/>
                </a:tc>
                <a:tc>
                  <a:txBody>
                    <a:bodyPr/>
                    <a:lstStyle/>
                    <a:p>
                      <a:pPr algn="ctr"/>
                      <a:r>
                        <a:rPr lang="en-US" sz="1400" b="0"/>
                        <a:t>2,258</a:t>
                      </a:r>
                    </a:p>
                  </a:txBody>
                  <a:tcPr marL="64192" marR="64192" marT="32096" marB="32096"/>
                </a:tc>
                <a:tc>
                  <a:txBody>
                    <a:bodyPr/>
                    <a:lstStyle/>
                    <a:p>
                      <a:pPr algn="ctr"/>
                      <a:r>
                        <a:rPr lang="en-US" sz="1400" b="0"/>
                        <a:t>128</a:t>
                      </a:r>
                    </a:p>
                  </a:txBody>
                  <a:tcPr marL="64192" marR="64192" marT="32096" marB="32096"/>
                </a:tc>
                <a:extLst>
                  <a:ext uri="{0D108BD9-81ED-4DB2-BD59-A6C34878D82A}">
                    <a16:rowId xmlns:a16="http://schemas.microsoft.com/office/drawing/2014/main" val="3602595542"/>
                  </a:ext>
                </a:extLst>
              </a:tr>
              <a:tr h="303840">
                <a:tc>
                  <a:txBody>
                    <a:bodyPr/>
                    <a:lstStyle/>
                    <a:p>
                      <a:r>
                        <a:rPr lang="en-US" sz="1400" b="1"/>
                        <a:t>Madison County</a:t>
                      </a:r>
                    </a:p>
                  </a:txBody>
                  <a:tcPr marL="64192" marR="64192" marT="32096" marB="32096"/>
                </a:tc>
                <a:tc>
                  <a:txBody>
                    <a:bodyPr/>
                    <a:lstStyle/>
                    <a:p>
                      <a:pPr algn="ctr"/>
                      <a:r>
                        <a:rPr lang="en-US" sz="1400" b="1"/>
                        <a:t>0</a:t>
                      </a:r>
                    </a:p>
                  </a:txBody>
                  <a:tcPr marL="64192" marR="64192" marT="32096" marB="32096"/>
                </a:tc>
                <a:tc>
                  <a:txBody>
                    <a:bodyPr/>
                    <a:lstStyle/>
                    <a:p>
                      <a:pPr algn="ctr"/>
                      <a:r>
                        <a:rPr lang="en-US" sz="1400" b="1"/>
                        <a:t>0</a:t>
                      </a:r>
                    </a:p>
                  </a:txBody>
                  <a:tcPr marL="64192" marR="64192" marT="32096" marB="32096"/>
                </a:tc>
                <a:tc>
                  <a:txBody>
                    <a:bodyPr/>
                    <a:lstStyle/>
                    <a:p>
                      <a:pPr algn="ctr"/>
                      <a:r>
                        <a:rPr lang="en-US" sz="1400" b="1"/>
                        <a:t>7</a:t>
                      </a:r>
                    </a:p>
                  </a:txBody>
                  <a:tcPr marL="64192" marR="64192" marT="32096" marB="32096"/>
                </a:tc>
                <a:tc>
                  <a:txBody>
                    <a:bodyPr/>
                    <a:lstStyle/>
                    <a:p>
                      <a:pPr algn="ctr"/>
                      <a:r>
                        <a:rPr lang="en-US" sz="1400" b="1"/>
                        <a:t>7 (1%)</a:t>
                      </a:r>
                    </a:p>
                  </a:txBody>
                  <a:tcPr marL="64192" marR="64192" marT="32096" marB="32096"/>
                </a:tc>
                <a:tc>
                  <a:txBody>
                    <a:bodyPr/>
                    <a:lstStyle/>
                    <a:p>
                      <a:pPr algn="ctr"/>
                      <a:r>
                        <a:rPr lang="en-US" sz="1400" b="1"/>
                        <a:t>18,410</a:t>
                      </a:r>
                    </a:p>
                  </a:txBody>
                  <a:tcPr marL="64192" marR="64192" marT="32096" marB="32096"/>
                </a:tc>
                <a:tc>
                  <a:txBody>
                    <a:bodyPr/>
                    <a:lstStyle/>
                    <a:p>
                      <a:pPr algn="ctr"/>
                      <a:r>
                        <a:rPr lang="en-US" sz="1400" b="1"/>
                        <a:t>4</a:t>
                      </a:r>
                    </a:p>
                  </a:txBody>
                  <a:tcPr marL="64192" marR="64192" marT="32096" marB="32096"/>
                </a:tc>
                <a:extLst>
                  <a:ext uri="{0D108BD9-81ED-4DB2-BD59-A6C34878D82A}">
                    <a16:rowId xmlns:a16="http://schemas.microsoft.com/office/drawing/2014/main" val="1387735919"/>
                  </a:ext>
                </a:extLst>
              </a:tr>
              <a:tr h="303840">
                <a:tc>
                  <a:txBody>
                    <a:bodyPr/>
                    <a:lstStyle/>
                    <a:p>
                      <a:r>
                        <a:rPr lang="en-US" sz="1400" b="1"/>
                        <a:t>Washington Co.</a:t>
                      </a:r>
                    </a:p>
                  </a:txBody>
                  <a:tcPr marL="64192" marR="64192" marT="32096" marB="32096"/>
                </a:tc>
                <a:tc>
                  <a:txBody>
                    <a:bodyPr/>
                    <a:lstStyle/>
                    <a:p>
                      <a:pPr algn="ctr"/>
                      <a:r>
                        <a:rPr lang="en-US" sz="1400" b="1"/>
                        <a:t>135</a:t>
                      </a:r>
                    </a:p>
                  </a:txBody>
                  <a:tcPr marL="64192" marR="64192" marT="32096" marB="32096"/>
                </a:tc>
                <a:tc>
                  <a:txBody>
                    <a:bodyPr/>
                    <a:lstStyle/>
                    <a:p>
                      <a:pPr algn="ctr"/>
                      <a:r>
                        <a:rPr lang="en-US" sz="1400" b="1"/>
                        <a:t>26</a:t>
                      </a:r>
                    </a:p>
                  </a:txBody>
                  <a:tcPr marL="64192" marR="64192" marT="32096" marB="32096"/>
                </a:tc>
                <a:tc>
                  <a:txBody>
                    <a:bodyPr/>
                    <a:lstStyle/>
                    <a:p>
                      <a:pPr algn="ctr"/>
                      <a:r>
                        <a:rPr lang="en-US" sz="1400" b="1"/>
                        <a:t>196</a:t>
                      </a:r>
                    </a:p>
                  </a:txBody>
                  <a:tcPr marL="64192" marR="64192" marT="32096" marB="32096"/>
                </a:tc>
                <a:tc>
                  <a:txBody>
                    <a:bodyPr/>
                    <a:lstStyle/>
                    <a:p>
                      <a:pPr algn="ctr"/>
                      <a:r>
                        <a:rPr lang="en-US" sz="1400" b="1"/>
                        <a:t>357 (63%)</a:t>
                      </a:r>
                    </a:p>
                  </a:txBody>
                  <a:tcPr marL="64192" marR="64192" marT="32096" marB="32096"/>
                </a:tc>
                <a:tc>
                  <a:txBody>
                    <a:bodyPr/>
                    <a:lstStyle/>
                    <a:p>
                      <a:pPr algn="ctr"/>
                      <a:r>
                        <a:rPr lang="en-US" sz="1400" b="1"/>
                        <a:t>271,213</a:t>
                      </a:r>
                    </a:p>
                  </a:txBody>
                  <a:tcPr marL="64192" marR="64192" marT="32096" marB="32096"/>
                </a:tc>
                <a:tc>
                  <a:txBody>
                    <a:bodyPr/>
                    <a:lstStyle/>
                    <a:p>
                      <a:pPr algn="ctr"/>
                      <a:r>
                        <a:rPr lang="en-US" sz="1400" b="1"/>
                        <a:t>13</a:t>
                      </a:r>
                    </a:p>
                  </a:txBody>
                  <a:tcPr marL="64192" marR="64192" marT="32096" marB="32096"/>
                </a:tc>
                <a:extLst>
                  <a:ext uri="{0D108BD9-81ED-4DB2-BD59-A6C34878D82A}">
                    <a16:rowId xmlns:a16="http://schemas.microsoft.com/office/drawing/2014/main" val="3494826355"/>
                  </a:ext>
                </a:extLst>
              </a:tr>
              <a:tr h="303840">
                <a:tc>
                  <a:txBody>
                    <a:bodyPr/>
                    <a:lstStyle/>
                    <a:p>
                      <a:r>
                        <a:rPr lang="en-US" sz="1400" i="1"/>
                        <a:t>     Fayetteville</a:t>
                      </a:r>
                    </a:p>
                  </a:txBody>
                  <a:tcPr marL="64192" marR="64192" marT="32096" marB="32096"/>
                </a:tc>
                <a:tc>
                  <a:txBody>
                    <a:bodyPr/>
                    <a:lstStyle/>
                    <a:p>
                      <a:pPr algn="ctr"/>
                      <a:r>
                        <a:rPr lang="en-US" sz="1400" i="1"/>
                        <a:t>109</a:t>
                      </a:r>
                    </a:p>
                  </a:txBody>
                  <a:tcPr marL="64192" marR="64192" marT="32096" marB="32096"/>
                </a:tc>
                <a:tc>
                  <a:txBody>
                    <a:bodyPr/>
                    <a:lstStyle/>
                    <a:p>
                      <a:pPr algn="ctr"/>
                      <a:r>
                        <a:rPr lang="en-US" sz="1400" i="1"/>
                        <a:t>15</a:t>
                      </a:r>
                    </a:p>
                  </a:txBody>
                  <a:tcPr marL="64192" marR="64192" marT="32096" marB="32096"/>
                </a:tc>
                <a:tc>
                  <a:txBody>
                    <a:bodyPr/>
                    <a:lstStyle/>
                    <a:p>
                      <a:pPr algn="ctr"/>
                      <a:r>
                        <a:rPr lang="en-US" sz="1400" i="1"/>
                        <a:t>152</a:t>
                      </a:r>
                    </a:p>
                  </a:txBody>
                  <a:tcPr marL="64192" marR="64192" marT="32096" marB="32096"/>
                </a:tc>
                <a:tc>
                  <a:txBody>
                    <a:bodyPr/>
                    <a:lstStyle/>
                    <a:p>
                      <a:pPr algn="ctr"/>
                      <a:r>
                        <a:rPr lang="en-US" sz="1400" i="1"/>
                        <a:t>276 (44%)</a:t>
                      </a:r>
                    </a:p>
                  </a:txBody>
                  <a:tcPr marL="64192" marR="64192" marT="32096" marB="32096"/>
                </a:tc>
                <a:tc>
                  <a:txBody>
                    <a:bodyPr/>
                    <a:lstStyle/>
                    <a:p>
                      <a:pPr algn="ctr"/>
                      <a:r>
                        <a:rPr lang="en-US" sz="1400" i="1"/>
                        <a:t>106,623</a:t>
                      </a:r>
                    </a:p>
                  </a:txBody>
                  <a:tcPr marL="64192" marR="64192" marT="32096" marB="32096"/>
                </a:tc>
                <a:tc>
                  <a:txBody>
                    <a:bodyPr/>
                    <a:lstStyle/>
                    <a:p>
                      <a:pPr algn="ctr"/>
                      <a:r>
                        <a:rPr lang="en-US" sz="1400" i="1"/>
                        <a:t>26</a:t>
                      </a:r>
                    </a:p>
                  </a:txBody>
                  <a:tcPr marL="64192" marR="64192" marT="32096" marB="32096"/>
                </a:tc>
                <a:extLst>
                  <a:ext uri="{0D108BD9-81ED-4DB2-BD59-A6C34878D82A}">
                    <a16:rowId xmlns:a16="http://schemas.microsoft.com/office/drawing/2014/main" val="2302545968"/>
                  </a:ext>
                </a:extLst>
              </a:tr>
              <a:tr h="303840">
                <a:tc>
                  <a:txBody>
                    <a:bodyPr/>
                    <a:lstStyle/>
                    <a:p>
                      <a:r>
                        <a:rPr lang="en-US" sz="1400" i="1"/>
                        <a:t>     Springdale</a:t>
                      </a:r>
                    </a:p>
                  </a:txBody>
                  <a:tcPr marL="64192" marR="64192" marT="32096" marB="32096"/>
                </a:tc>
                <a:tc>
                  <a:txBody>
                    <a:bodyPr/>
                    <a:lstStyle/>
                    <a:p>
                      <a:pPr algn="ctr"/>
                      <a:r>
                        <a:rPr lang="en-US" sz="1400" i="1"/>
                        <a:t>26</a:t>
                      </a:r>
                    </a:p>
                  </a:txBody>
                  <a:tcPr marL="64192" marR="64192" marT="32096" marB="32096"/>
                </a:tc>
                <a:tc>
                  <a:txBody>
                    <a:bodyPr/>
                    <a:lstStyle/>
                    <a:p>
                      <a:pPr algn="ctr"/>
                      <a:r>
                        <a:rPr lang="en-US" sz="1400" i="1"/>
                        <a:t>11</a:t>
                      </a:r>
                    </a:p>
                  </a:txBody>
                  <a:tcPr marL="64192" marR="64192" marT="32096" marB="32096"/>
                </a:tc>
                <a:tc>
                  <a:txBody>
                    <a:bodyPr/>
                    <a:lstStyle/>
                    <a:p>
                      <a:pPr algn="ctr"/>
                      <a:r>
                        <a:rPr lang="en-US" sz="1400" i="1"/>
                        <a:t>44</a:t>
                      </a:r>
                    </a:p>
                  </a:txBody>
                  <a:tcPr marL="64192" marR="64192" marT="32096" marB="32096"/>
                </a:tc>
                <a:tc>
                  <a:txBody>
                    <a:bodyPr/>
                    <a:lstStyle/>
                    <a:p>
                      <a:pPr algn="ctr"/>
                      <a:r>
                        <a:rPr lang="en-US" sz="1400" i="1"/>
                        <a:t>81 (14%)</a:t>
                      </a:r>
                    </a:p>
                  </a:txBody>
                  <a:tcPr marL="64192" marR="64192" marT="32096" marB="32096"/>
                </a:tc>
                <a:tc>
                  <a:txBody>
                    <a:bodyPr/>
                    <a:lstStyle/>
                    <a:p>
                      <a:pPr algn="ctr"/>
                      <a:r>
                        <a:rPr lang="en-US" sz="1400" i="1"/>
                        <a:t>90,685</a:t>
                      </a:r>
                    </a:p>
                  </a:txBody>
                  <a:tcPr marL="64192" marR="64192" marT="32096" marB="32096"/>
                </a:tc>
                <a:tc>
                  <a:txBody>
                    <a:bodyPr/>
                    <a:lstStyle/>
                    <a:p>
                      <a:pPr algn="ctr"/>
                      <a:r>
                        <a:rPr lang="en-US" sz="1400" i="1"/>
                        <a:t>9</a:t>
                      </a:r>
                    </a:p>
                  </a:txBody>
                  <a:tcPr marL="64192" marR="64192" marT="32096" marB="32096"/>
                </a:tc>
                <a:extLst>
                  <a:ext uri="{0D108BD9-81ED-4DB2-BD59-A6C34878D82A}">
                    <a16:rowId xmlns:a16="http://schemas.microsoft.com/office/drawing/2014/main" val="2121515951"/>
                  </a:ext>
                </a:extLst>
              </a:tr>
              <a:tr h="303840">
                <a:tc>
                  <a:txBody>
                    <a:bodyPr/>
                    <a:lstStyle/>
                    <a:p>
                      <a:r>
                        <a:rPr lang="en-US" sz="1400" b="1" i="0"/>
                        <a:t>Regional total</a:t>
                      </a:r>
                    </a:p>
                  </a:txBody>
                  <a:tcPr marL="64192" marR="64192" marT="32096" marB="32096"/>
                </a:tc>
                <a:tc>
                  <a:txBody>
                    <a:bodyPr/>
                    <a:lstStyle/>
                    <a:p>
                      <a:pPr algn="ctr"/>
                      <a:r>
                        <a:rPr lang="en-US" sz="1400" b="1" i="0"/>
                        <a:t>225</a:t>
                      </a:r>
                    </a:p>
                  </a:txBody>
                  <a:tcPr marL="64192" marR="64192" marT="32096" marB="32096"/>
                </a:tc>
                <a:tc>
                  <a:txBody>
                    <a:bodyPr/>
                    <a:lstStyle/>
                    <a:p>
                      <a:pPr algn="ctr"/>
                      <a:r>
                        <a:rPr lang="en-US" sz="1400" b="1" i="0"/>
                        <a:t>61</a:t>
                      </a:r>
                    </a:p>
                  </a:txBody>
                  <a:tcPr marL="64192" marR="64192" marT="32096" marB="32096"/>
                </a:tc>
                <a:tc>
                  <a:txBody>
                    <a:bodyPr/>
                    <a:lstStyle/>
                    <a:p>
                      <a:pPr algn="ctr"/>
                      <a:r>
                        <a:rPr lang="en-US" sz="1400" b="1" i="0"/>
                        <a:t>277</a:t>
                      </a:r>
                    </a:p>
                  </a:txBody>
                  <a:tcPr marL="64192" marR="64192" marT="32096" marB="32096"/>
                </a:tc>
                <a:tc>
                  <a:txBody>
                    <a:bodyPr/>
                    <a:lstStyle/>
                    <a:p>
                      <a:pPr algn="ctr"/>
                      <a:r>
                        <a:rPr lang="en-US" sz="1400" b="1" i="0"/>
                        <a:t>563</a:t>
                      </a:r>
                    </a:p>
                  </a:txBody>
                  <a:tcPr marL="64192" marR="64192" marT="32096" marB="32096"/>
                </a:tc>
                <a:tc>
                  <a:txBody>
                    <a:bodyPr/>
                    <a:lstStyle/>
                    <a:p>
                      <a:pPr algn="ctr"/>
                      <a:r>
                        <a:rPr lang="en-US" sz="1400" b="1" i="0"/>
                        <a:t>651,440</a:t>
                      </a:r>
                    </a:p>
                  </a:txBody>
                  <a:tcPr marL="64192" marR="64192" marT="32096" marB="32096"/>
                </a:tc>
                <a:tc>
                  <a:txBody>
                    <a:bodyPr/>
                    <a:lstStyle/>
                    <a:p>
                      <a:pPr algn="ctr"/>
                      <a:r>
                        <a:rPr lang="en-US" sz="1400" b="1" i="0"/>
                        <a:t>9</a:t>
                      </a:r>
                    </a:p>
                  </a:txBody>
                  <a:tcPr marL="64192" marR="64192" marT="32096" marB="32096"/>
                </a:tc>
                <a:extLst>
                  <a:ext uri="{0D108BD9-81ED-4DB2-BD59-A6C34878D82A}">
                    <a16:rowId xmlns:a16="http://schemas.microsoft.com/office/drawing/2014/main" val="2289969298"/>
                  </a:ext>
                </a:extLst>
              </a:tr>
            </a:tbl>
          </a:graphicData>
        </a:graphic>
      </p:graphicFrame>
    </p:spTree>
    <p:extLst>
      <p:ext uri="{BB962C8B-B14F-4D97-AF65-F5344CB8AC3E}">
        <p14:creationId xmlns:p14="http://schemas.microsoft.com/office/powerpoint/2010/main" val="2156944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16350EA2D392349A10558AA3E1514DC" ma:contentTypeVersion="2" ma:contentTypeDescription="Create a new document." ma:contentTypeScope="" ma:versionID="43f680593de4dae69071fcfaea3f6b98">
  <xsd:schema xmlns:xsd="http://www.w3.org/2001/XMLSchema" xmlns:xs="http://www.w3.org/2001/XMLSchema" xmlns:p="http://schemas.microsoft.com/office/2006/metadata/properties" xmlns:ns3="0622336e-19da-4910-a18f-077391877b23" targetNamespace="http://schemas.microsoft.com/office/2006/metadata/properties" ma:root="true" ma:fieldsID="4b1f5106534b424f2db54ed3055e1509" ns3:_="">
    <xsd:import namespace="0622336e-19da-4910-a18f-077391877b23"/>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22336e-19da-4910-a18f-077391877b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FDF025-1E74-46FF-A6C8-2352C80889C2}">
  <ds:schemaRefs>
    <ds:schemaRef ds:uri="http://www.w3.org/XML/1998/namespace"/>
    <ds:schemaRef ds:uri="http://schemas.microsoft.com/office/2006/documentManagement/types"/>
    <ds:schemaRef ds:uri="http://purl.org/dc/dcmitype/"/>
    <ds:schemaRef ds:uri="http://schemas.microsoft.com/office/2006/metadata/properties"/>
    <ds:schemaRef ds:uri="http://purl.org/dc/terms/"/>
    <ds:schemaRef ds:uri="0622336e-19da-4910-a18f-077391877b23"/>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ED18EFBA-27F5-447D-AE92-3D415EB483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22336e-19da-4910-a18f-077391877b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5768A6-3E95-4F83-996A-9BB7DA31E0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7944</TotalTime>
  <Words>5433</Words>
  <Application>Microsoft Office PowerPoint</Application>
  <PresentationFormat>Widescreen</PresentationFormat>
  <Paragraphs>1350</Paragraphs>
  <Slides>32</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Aptos Narrow</vt:lpstr>
      <vt:lpstr>Arial</vt:lpstr>
      <vt:lpstr>Calibri</vt:lpstr>
      <vt:lpstr>Calibri Light</vt:lpstr>
      <vt:lpstr>Office Theme</vt:lpstr>
      <vt:lpstr>Northwest Arkansas CoC 2026 Point-in-Time Count</vt:lpstr>
      <vt:lpstr>Background &amp; methods</vt:lpstr>
      <vt:lpstr>Partnering organizations: Thank you</vt:lpstr>
      <vt:lpstr>Methodological and contextual details</vt:lpstr>
      <vt:lpstr>Background &amp; methods</vt:lpstr>
      <vt:lpstr>Overview and age groups</vt:lpstr>
      <vt:lpstr>Gender, race, &amp; sexual orientation</vt:lpstr>
      <vt:lpstr>Family homelessness: Key details over time</vt:lpstr>
      <vt:lpstr>PIT Data by Counties and Cities</vt:lpstr>
      <vt:lpstr>Populations and characteristics</vt:lpstr>
      <vt:lpstr>Populations and characteristics, continued</vt:lpstr>
      <vt:lpstr>Veteran homelessness</vt:lpstr>
      <vt:lpstr>Veteran homelessness, continued</vt:lpstr>
      <vt:lpstr>Trends over time: Basic details</vt:lpstr>
      <vt:lpstr>Trends over time: Key characteristics</vt:lpstr>
      <vt:lpstr>Trends over time: By community</vt:lpstr>
      <vt:lpstr>Last stably housed</vt:lpstr>
      <vt:lpstr>We asked: “Which single factor do you feel contributes most to your current homelessness?”</vt:lpstr>
      <vt:lpstr>PowerPoint Presentation</vt:lpstr>
      <vt:lpstr>Identity and access to services</vt:lpstr>
      <vt:lpstr>Reports from school districts and charters</vt:lpstr>
      <vt:lpstr>School district data: By grade and status</vt:lpstr>
      <vt:lpstr>School district data: By race and ethnicity</vt:lpstr>
      <vt:lpstr>School district data: Trends over time</vt:lpstr>
      <vt:lpstr>Key findings: Basic numbers</vt:lpstr>
      <vt:lpstr>Key findings: Characteristics</vt:lpstr>
      <vt:lpstr>Key findings: Disparities</vt:lpstr>
      <vt:lpstr>Key findings: Continued</vt:lpstr>
      <vt:lpstr>Strengths</vt:lpstr>
      <vt:lpstr>Limitations</vt:lpstr>
      <vt:lpstr>Discussion, summary, key points</vt:lpstr>
      <vt:lpstr>Questions, discussion, &amp; 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M. Gallagher</dc:creator>
  <cp:lastModifiedBy>John Gallagher</cp:lastModifiedBy>
  <cp:revision>101</cp:revision>
  <cp:lastPrinted>2022-05-31T21:32:01Z</cp:lastPrinted>
  <dcterms:created xsi:type="dcterms:W3CDTF">2022-05-30T17:23:48Z</dcterms:created>
  <dcterms:modified xsi:type="dcterms:W3CDTF">2026-05-26T23:41:40Z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0x010100E16350EA2D392349A10558AA3E1514DC</vt:lpwstr>
  </property>
</Properties>
</file>