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56" r:id="rId5"/>
    <p:sldId id="258" r:id="rId6"/>
    <p:sldId id="292" r:id="rId7"/>
    <p:sldId id="275" r:id="rId8"/>
    <p:sldId id="260" r:id="rId9"/>
    <p:sldId id="269" r:id="rId10"/>
    <p:sldId id="261" r:id="rId11"/>
    <p:sldId id="276" r:id="rId12"/>
    <p:sldId id="288" r:id="rId13"/>
    <p:sldId id="289" r:id="rId14"/>
    <p:sldId id="263" r:id="rId15"/>
    <p:sldId id="267" r:id="rId16"/>
    <p:sldId id="291" r:id="rId17"/>
    <p:sldId id="285" r:id="rId18"/>
    <p:sldId id="268" r:id="rId19"/>
    <p:sldId id="281" r:id="rId20"/>
    <p:sldId id="294" r:id="rId21"/>
    <p:sldId id="293" r:id="rId22"/>
    <p:sldId id="295" r:id="rId23"/>
    <p:sldId id="296" r:id="rId24"/>
    <p:sldId id="297" r:id="rId25"/>
    <p:sldId id="273"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E1E938-811C-B29C-1FF0-FE89FB6310CB}" name="John M. Gallagher" initials="JG" userId="S::jmgallag@uark.edu::6583cfda-785e-4238-8a5e-cb7dd2e09ec2" providerId="AD"/>
  <p188:author id="{74BA70A3-245F-E617-A80A-C31F37748D22}" name="Claire Tiffin" initials="CT" userId="6f37675b7200c2a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24" autoAdjust="0"/>
    <p:restoredTop sz="76150" autoAdjust="0"/>
  </p:normalViewPr>
  <p:slideViewPr>
    <p:cSldViewPr snapToGrid="0">
      <p:cViewPr varScale="1">
        <p:scale>
          <a:sx n="84" d="100"/>
          <a:sy n="84" d="100"/>
        </p:scale>
        <p:origin x="186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E2FC566-B96A-4C0C-82E1-0F4D4DCB30FD}" type="datetimeFigureOut">
              <a:rPr lang="en-US" smtClean="0"/>
              <a:t>7/3/2025</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15F84E56-E268-4CE5-9082-C99FDABD38AC}" type="slidenum">
              <a:rPr lang="en-US" smtClean="0"/>
              <a:t>‹#›</a:t>
            </a:fld>
            <a:endParaRPr lang="en-US"/>
          </a:p>
        </p:txBody>
      </p:sp>
    </p:spTree>
    <p:extLst>
      <p:ext uri="{BB962C8B-B14F-4D97-AF65-F5344CB8AC3E}">
        <p14:creationId xmlns:p14="http://schemas.microsoft.com/office/powerpoint/2010/main" val="3527176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6/5/24: Final version (replacing an interim presentation made on 5/3/24)</a:t>
            </a:r>
          </a:p>
          <a:p>
            <a:r>
              <a:rPr lang="en-US" dirty="0"/>
              <a:t>6/18/25: Corrections made in number of individuals experiencing homelessness chronically in </a:t>
            </a:r>
            <a:r>
              <a:rPr lang="en-US"/>
              <a:t>slide 7</a:t>
            </a:r>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a:t>
            </a:fld>
            <a:endParaRPr lang="en-US"/>
          </a:p>
        </p:txBody>
      </p:sp>
    </p:spTree>
    <p:extLst>
      <p:ext uri="{BB962C8B-B14F-4D97-AF65-F5344CB8AC3E}">
        <p14:creationId xmlns:p14="http://schemas.microsoft.com/office/powerpoint/2010/main" val="4134848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Based on the 48 individuals who completed full interview and excludes 2 Veterans identified by agency data or HMIS</a:t>
            </a:r>
          </a:p>
          <a:p>
            <a:pPr marL="171450" indent="-171450">
              <a:buFont typeface="Arial" panose="020B0604020202020204" pitchFamily="34" charset="0"/>
              <a:buChar char="•"/>
            </a:pPr>
            <a:r>
              <a:rPr lang="en-US" dirty="0"/>
              <a:t>As individuals who never served in active duty lack VA healthcare eligibility (generally), the % of  those eligible who used VAHC was 68%</a:t>
            </a:r>
          </a:p>
        </p:txBody>
      </p:sp>
      <p:sp>
        <p:nvSpPr>
          <p:cNvPr id="4" name="Slide Number Placeholder 3"/>
          <p:cNvSpPr>
            <a:spLocks noGrp="1"/>
          </p:cNvSpPr>
          <p:nvPr>
            <p:ph type="sldNum" sz="quarter" idx="5"/>
          </p:nvPr>
        </p:nvSpPr>
        <p:spPr/>
        <p:txBody>
          <a:bodyPr/>
          <a:lstStyle/>
          <a:p>
            <a:fld id="{15F84E56-E268-4CE5-9082-C99FDABD38AC}" type="slidenum">
              <a:rPr lang="en-US" smtClean="0"/>
              <a:t>10</a:t>
            </a:fld>
            <a:endParaRPr lang="en-US"/>
          </a:p>
        </p:txBody>
      </p:sp>
    </p:spTree>
    <p:extLst>
      <p:ext uri="{BB962C8B-B14F-4D97-AF65-F5344CB8AC3E}">
        <p14:creationId xmlns:p14="http://schemas.microsoft.com/office/powerpoint/2010/main" val="3772535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 Like many CoCs nationwide, the NWA CoC was granted permission by HUD to forgo the unsheltered count in 2021 due to the COVID-19 pandemic.</a:t>
            </a:r>
          </a:p>
          <a:p>
            <a:pPr marL="171450" indent="-171450">
              <a:buFont typeface="Arial" panose="020B0604020202020204" pitchFamily="34" charset="0"/>
              <a:buChar char="•"/>
            </a:pPr>
            <a:r>
              <a:rPr lang="en-US" dirty="0"/>
              <a:t>** Included those who served in guard/reserves only for first time; most of the increase is from this population.</a:t>
            </a:r>
          </a:p>
        </p:txBody>
      </p:sp>
      <p:sp>
        <p:nvSpPr>
          <p:cNvPr id="4" name="Slide Number Placeholder 3"/>
          <p:cNvSpPr>
            <a:spLocks noGrp="1"/>
          </p:cNvSpPr>
          <p:nvPr>
            <p:ph type="sldNum" sz="quarter" idx="5"/>
          </p:nvPr>
        </p:nvSpPr>
        <p:spPr/>
        <p:txBody>
          <a:bodyPr/>
          <a:lstStyle/>
          <a:p>
            <a:fld id="{15F84E56-E268-4CE5-9082-C99FDABD38AC}" type="slidenum">
              <a:rPr lang="en-US" smtClean="0"/>
              <a:t>11</a:t>
            </a:fld>
            <a:endParaRPr lang="en-US"/>
          </a:p>
        </p:txBody>
      </p:sp>
    </p:spTree>
    <p:extLst>
      <p:ext uri="{BB962C8B-B14F-4D97-AF65-F5344CB8AC3E}">
        <p14:creationId xmlns:p14="http://schemas.microsoft.com/office/powerpoint/2010/main" val="3306340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r>
              <a:rPr lang="en-US" dirty="0"/>
              <a:t>* This question was only posed to those completing the full interview and not answered by all. We received responses from 277 individuals (including 11 who did not know) and percentages are based on that (not the full 412)</a:t>
            </a:r>
          </a:p>
          <a:p>
            <a:endParaRPr lang="en-US" dirty="0"/>
          </a:p>
          <a:p>
            <a:r>
              <a:rPr lang="en-US" dirty="0"/>
              <a:t>Briefly talk about limits of this:</a:t>
            </a:r>
          </a:p>
          <a:p>
            <a:r>
              <a:rPr lang="en-US" dirty="0"/>
              <a:t>No idea how defining, time period of reference, etc.</a:t>
            </a:r>
          </a:p>
        </p:txBody>
      </p:sp>
      <p:sp>
        <p:nvSpPr>
          <p:cNvPr id="4" name="Slide Number Placeholder 3"/>
          <p:cNvSpPr>
            <a:spLocks noGrp="1"/>
          </p:cNvSpPr>
          <p:nvPr>
            <p:ph type="sldNum" sz="quarter" idx="5"/>
          </p:nvPr>
        </p:nvSpPr>
        <p:spPr/>
        <p:txBody>
          <a:bodyPr/>
          <a:lstStyle/>
          <a:p>
            <a:fld id="{15F84E56-E268-4CE5-9082-C99FDABD38AC}" type="slidenum">
              <a:rPr lang="en-US" smtClean="0"/>
              <a:t>12</a:t>
            </a:fld>
            <a:endParaRPr lang="en-US"/>
          </a:p>
        </p:txBody>
      </p:sp>
    </p:spTree>
    <p:extLst>
      <p:ext uri="{BB962C8B-B14F-4D97-AF65-F5344CB8AC3E}">
        <p14:creationId xmlns:p14="http://schemas.microsoft.com/office/powerpoint/2010/main" val="1743526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Totals sum above 100% as some people listed two factors.</a:t>
            </a:r>
          </a:p>
        </p:txBody>
      </p:sp>
      <p:sp>
        <p:nvSpPr>
          <p:cNvPr id="4" name="Slide Number Placeholder 3"/>
          <p:cNvSpPr>
            <a:spLocks noGrp="1"/>
          </p:cNvSpPr>
          <p:nvPr>
            <p:ph type="sldNum" sz="quarter" idx="5"/>
          </p:nvPr>
        </p:nvSpPr>
        <p:spPr/>
        <p:txBody>
          <a:bodyPr/>
          <a:lstStyle/>
          <a:p>
            <a:fld id="{15F84E56-E268-4CE5-9082-C99FDABD38AC}" type="slidenum">
              <a:rPr lang="en-US" smtClean="0"/>
              <a:t>14</a:t>
            </a:fld>
            <a:endParaRPr lang="en-US"/>
          </a:p>
        </p:txBody>
      </p:sp>
    </p:spTree>
    <p:extLst>
      <p:ext uri="{BB962C8B-B14F-4D97-AF65-F5344CB8AC3E}">
        <p14:creationId xmlns:p14="http://schemas.microsoft.com/office/powerpoint/2010/main" val="37700737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question was only posed to those completing the full interview and not answered by all. We received responses from 276 individuals, with 44 indicating that there was an impact.</a:t>
            </a:r>
          </a:p>
          <a:p>
            <a:endParaRPr lang="en-US" dirty="0"/>
          </a:p>
          <a:p>
            <a:r>
              <a:rPr lang="en-US" dirty="0"/>
              <a:t>Individuals were able to specify more than one identity.</a:t>
            </a:r>
          </a:p>
          <a:p>
            <a:endParaRPr lang="en-US" dirty="0"/>
          </a:p>
          <a:p>
            <a:r>
              <a:rPr lang="en-US" dirty="0"/>
              <a:t>Last year, 30% of respondents answered yes.</a:t>
            </a:r>
          </a:p>
          <a:p>
            <a:r>
              <a:rPr lang="en-US" dirty="0"/>
              <a:t>Disability and criminal record were most common last year as well.</a:t>
            </a:r>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15</a:t>
            </a:fld>
            <a:endParaRPr lang="en-US"/>
          </a:p>
        </p:txBody>
      </p:sp>
    </p:spTree>
    <p:extLst>
      <p:ext uri="{BB962C8B-B14F-4D97-AF65-F5344CB8AC3E}">
        <p14:creationId xmlns:p14="http://schemas.microsoft.com/office/powerpoint/2010/main" val="31992765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Sources for Extreme Weather:</a:t>
            </a:r>
          </a:p>
          <a:p>
            <a:pPr marL="171450" indent="-171450">
              <a:buFont typeface="Arial" panose="020B0604020202020204" pitchFamily="34" charset="0"/>
              <a:buChar char="•"/>
            </a:pPr>
            <a:r>
              <a:rPr lang="en-US" dirty="0"/>
              <a:t>Bentonville/Rogers: Salvation Army, Bentonville overflow</a:t>
            </a:r>
          </a:p>
          <a:p>
            <a:pPr marL="171450" indent="-171450">
              <a:buFont typeface="Arial" panose="020B0604020202020204" pitchFamily="34" charset="0"/>
              <a:buChar char="•"/>
            </a:pPr>
            <a:r>
              <a:rPr lang="en-US" dirty="0"/>
              <a:t>Fayetteville: 55 from Salvation Army, Fayetteville overflow and 162 from various sites staffed by 7hills</a:t>
            </a:r>
          </a:p>
          <a:p>
            <a:pPr marL="171450" indent="-171450">
              <a:buFont typeface="Arial" panose="020B0604020202020204" pitchFamily="34" charset="0"/>
              <a:buChar char="•"/>
            </a:pPr>
            <a:r>
              <a:rPr lang="en-US" dirty="0"/>
              <a:t>Siloam Springs: shelter provided at local restaurant (Arches and Axes)</a:t>
            </a:r>
          </a:p>
          <a:p>
            <a:pPr marL="171450" indent="-171450">
              <a:buFont typeface="Arial" panose="020B0604020202020204" pitchFamily="34" charset="0"/>
              <a:buChar char="•"/>
            </a:pPr>
            <a:r>
              <a:rPr lang="en-US" dirty="0"/>
              <a:t>Springdale: community-based extreme weather shelters</a:t>
            </a:r>
          </a:p>
        </p:txBody>
      </p:sp>
      <p:sp>
        <p:nvSpPr>
          <p:cNvPr id="4" name="Slide Number Placeholder 3"/>
          <p:cNvSpPr>
            <a:spLocks noGrp="1"/>
          </p:cNvSpPr>
          <p:nvPr>
            <p:ph type="sldNum" sz="quarter" idx="5"/>
          </p:nvPr>
        </p:nvSpPr>
        <p:spPr/>
        <p:txBody>
          <a:bodyPr/>
          <a:lstStyle/>
          <a:p>
            <a:fld id="{15F84E56-E268-4CE5-9082-C99FDABD38AC}" type="slidenum">
              <a:rPr lang="en-US" smtClean="0"/>
              <a:t>17</a:t>
            </a:fld>
            <a:endParaRPr lang="en-US"/>
          </a:p>
        </p:txBody>
      </p:sp>
    </p:spTree>
    <p:extLst>
      <p:ext uri="{BB962C8B-B14F-4D97-AF65-F5344CB8AC3E}">
        <p14:creationId xmlns:p14="http://schemas.microsoft.com/office/powerpoint/2010/main" val="8976802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 Increase among older adults</a:t>
            </a:r>
          </a:p>
          <a:p>
            <a:pPr marL="171450" indent="-171450">
              <a:buFont typeface="Arial" panose="020B0604020202020204" pitchFamily="34" charset="0"/>
              <a:buChar char="•"/>
            </a:pPr>
            <a:r>
              <a:rPr lang="en-US" dirty="0"/>
              <a:t>Similar trends nationally</a:t>
            </a:r>
          </a:p>
          <a:p>
            <a:pPr marL="171450" indent="-171450">
              <a:buFont typeface="Arial" panose="020B0604020202020204" pitchFamily="34" charset="0"/>
              <a:buChar char="•"/>
            </a:pPr>
            <a:r>
              <a:rPr lang="en-US" dirty="0"/>
              <a:t>Individuals on fixed incomes likely more impacted by housing and general inflation.</a:t>
            </a:r>
          </a:p>
        </p:txBody>
      </p:sp>
      <p:sp>
        <p:nvSpPr>
          <p:cNvPr id="4" name="Slide Number Placeholder 3"/>
          <p:cNvSpPr>
            <a:spLocks noGrp="1"/>
          </p:cNvSpPr>
          <p:nvPr>
            <p:ph type="sldNum" sz="quarter" idx="5"/>
          </p:nvPr>
        </p:nvSpPr>
        <p:spPr/>
        <p:txBody>
          <a:bodyPr/>
          <a:lstStyle/>
          <a:p>
            <a:fld id="{15F84E56-E268-4CE5-9082-C99FDABD38AC}" type="slidenum">
              <a:rPr lang="en-US" smtClean="0"/>
              <a:t>18</a:t>
            </a:fld>
            <a:endParaRPr lang="en-US"/>
          </a:p>
        </p:txBody>
      </p:sp>
    </p:spTree>
    <p:extLst>
      <p:ext uri="{BB962C8B-B14F-4D97-AF65-F5344CB8AC3E}">
        <p14:creationId xmlns:p14="http://schemas.microsoft.com/office/powerpoint/2010/main" val="28824889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Undercount, areas seemingly most affected:</a:t>
            </a:r>
          </a:p>
          <a:p>
            <a:pPr marL="171450" indent="-171450">
              <a:buFont typeface="Arial" panose="020B0604020202020204" pitchFamily="34" charset="0"/>
              <a:buChar char="•"/>
            </a:pPr>
            <a:r>
              <a:rPr lang="en-US" dirty="0"/>
              <a:t>Springdale, unsheltered</a:t>
            </a:r>
          </a:p>
          <a:p>
            <a:pPr marL="171450" indent="-171450">
              <a:buFont typeface="Arial" panose="020B0604020202020204" pitchFamily="34" charset="0"/>
              <a:buChar char="•"/>
            </a:pPr>
            <a:r>
              <a:rPr lang="en-US" dirty="0"/>
              <a:t>Madison and Carroll Counties</a:t>
            </a:r>
          </a:p>
          <a:p>
            <a:pPr marL="171450" indent="-171450">
              <a:buFont typeface="Arial" panose="020B0604020202020204" pitchFamily="34" charset="0"/>
              <a:buChar char="•"/>
            </a:pPr>
            <a:r>
              <a:rPr lang="en-US" dirty="0"/>
              <a:t>Fayetteville unsheltered</a:t>
            </a:r>
          </a:p>
          <a:p>
            <a:endParaRPr lang="en-US" dirty="0"/>
          </a:p>
          <a:p>
            <a:r>
              <a:rPr lang="en-US" dirty="0"/>
              <a:t>Disabling conditions, issues:</a:t>
            </a:r>
          </a:p>
          <a:p>
            <a:pPr marL="171450" indent="-171450">
              <a:buFont typeface="Arial" panose="020B0604020202020204" pitchFamily="34" charset="0"/>
              <a:buChar char="•"/>
            </a:pPr>
            <a:r>
              <a:rPr lang="en-US" dirty="0"/>
              <a:t>Interview uses self-report, introducing issues of social desirability, individuals in pre-contemplative stages, simple misunderstanding, and people with undetected conditions</a:t>
            </a:r>
          </a:p>
          <a:p>
            <a:pPr marL="171450" indent="-171450">
              <a:buFont typeface="Arial" panose="020B0604020202020204" pitchFamily="34" charset="0"/>
              <a:buChar char="•"/>
            </a:pPr>
            <a:r>
              <a:rPr lang="en-US" dirty="0"/>
              <a:t>Agency level data has some advantages, but mixing approach to assessment has its own downside</a:t>
            </a:r>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20</a:t>
            </a:fld>
            <a:endParaRPr lang="en-US"/>
          </a:p>
        </p:txBody>
      </p:sp>
    </p:spTree>
    <p:extLst>
      <p:ext uri="{BB962C8B-B14F-4D97-AF65-F5344CB8AC3E}">
        <p14:creationId xmlns:p14="http://schemas.microsoft.com/office/powerpoint/2010/main" val="12156364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F84E56-E268-4CE5-9082-C99FDABD38AC}" type="slidenum">
              <a:rPr lang="en-US" smtClean="0"/>
              <a:t>22</a:t>
            </a:fld>
            <a:endParaRPr lang="en-US"/>
          </a:p>
        </p:txBody>
      </p:sp>
    </p:spTree>
    <p:extLst>
      <p:ext uri="{BB962C8B-B14F-4D97-AF65-F5344CB8AC3E}">
        <p14:creationId xmlns:p14="http://schemas.microsoft.com/office/powerpoint/2010/main" val="3260260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Briefly discuss the 4 data sources</a:t>
            </a:r>
          </a:p>
          <a:p>
            <a:pPr marL="176679" indent="-176679">
              <a:buFont typeface="Arial" panose="020B0604020202020204" pitchFamily="34" charset="0"/>
              <a:buChar char="•"/>
            </a:pPr>
            <a:r>
              <a:rPr lang="en-US" dirty="0"/>
              <a:t>Generally, interviews best</a:t>
            </a:r>
          </a:p>
          <a:p>
            <a:pPr marL="176679" indent="-176679">
              <a:buFont typeface="Arial" panose="020B0604020202020204" pitchFamily="34" charset="0"/>
              <a:buChar char="•"/>
            </a:pPr>
            <a:r>
              <a:rPr lang="en-US" dirty="0"/>
              <a:t>Although agency data has a few advantages</a:t>
            </a:r>
          </a:p>
          <a:p>
            <a:pPr marL="176679" indent="-176679">
              <a:buFont typeface="Arial" panose="020B0604020202020204" pitchFamily="34" charset="0"/>
              <a:buChar char="•"/>
            </a:pPr>
            <a:r>
              <a:rPr lang="en-US" dirty="0"/>
              <a:t>Observation forms always a challenge</a:t>
            </a:r>
          </a:p>
          <a:p>
            <a:pPr marL="176679" indent="-176679">
              <a:buFont typeface="Arial" panose="020B0604020202020204" pitchFamily="34" charset="0"/>
              <a:buChar char="•"/>
            </a:pPr>
            <a:r>
              <a:rPr lang="en-US" dirty="0"/>
              <a:t>Began using HMIS 2023</a:t>
            </a:r>
          </a:p>
          <a:p>
            <a:pPr marL="176679" indent="-176679">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2</a:t>
            </a:fld>
            <a:endParaRPr lang="en-US"/>
          </a:p>
        </p:txBody>
      </p:sp>
    </p:spTree>
    <p:extLst>
      <p:ext uri="{BB962C8B-B14F-4D97-AF65-F5344CB8AC3E}">
        <p14:creationId xmlns:p14="http://schemas.microsoft.com/office/powerpoint/2010/main" val="1557331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Items removed or simplified:</a:t>
            </a:r>
          </a:p>
          <a:p>
            <a:pPr marL="628650" lvl="1" indent="-171450">
              <a:buFont typeface="Arial" panose="020B0604020202020204" pitchFamily="34" charset="0"/>
              <a:buChar char="•"/>
            </a:pPr>
            <a:r>
              <a:rPr lang="en-US" dirty="0"/>
              <a:t>Largely items that asked for details about the prior residence.</a:t>
            </a:r>
          </a:p>
          <a:p>
            <a:pPr marL="628650" lvl="1" indent="-171450">
              <a:buFont typeface="Arial" panose="020B0604020202020204" pitchFamily="34" charset="0"/>
              <a:buChar char="•"/>
            </a:pPr>
            <a:r>
              <a:rPr lang="en-US" dirty="0"/>
              <a:t>Simplification largely around items to establish chronicity (e.g., number of months homeless in past 3 years reduced to yes-no if 12 or more).</a:t>
            </a:r>
          </a:p>
          <a:p>
            <a:pPr marL="1085850" lvl="2" indent="-171450">
              <a:buFont typeface="Arial" panose="020B0604020202020204" pitchFamily="34" charset="0"/>
              <a:buChar char="•"/>
            </a:pPr>
            <a:r>
              <a:rPr lang="en-US" dirty="0"/>
              <a:t>Also simplified/reordered the items regarding last night (combining several prior unsheltered categories).</a:t>
            </a:r>
          </a:p>
        </p:txBody>
      </p:sp>
      <p:sp>
        <p:nvSpPr>
          <p:cNvPr id="4" name="Slide Number Placeholder 3"/>
          <p:cNvSpPr>
            <a:spLocks noGrp="1"/>
          </p:cNvSpPr>
          <p:nvPr>
            <p:ph type="sldNum" sz="quarter" idx="5"/>
          </p:nvPr>
        </p:nvSpPr>
        <p:spPr/>
        <p:txBody>
          <a:bodyPr/>
          <a:lstStyle/>
          <a:p>
            <a:fld id="{15F84E56-E268-4CE5-9082-C99FDABD38AC}" type="slidenum">
              <a:rPr lang="en-US" smtClean="0"/>
              <a:t>3</a:t>
            </a:fld>
            <a:endParaRPr lang="en-US"/>
          </a:p>
        </p:txBody>
      </p:sp>
    </p:spTree>
    <p:extLst>
      <p:ext uri="{BB962C8B-B14F-4D97-AF65-F5344CB8AC3E}">
        <p14:creationId xmlns:p14="http://schemas.microsoft.com/office/powerpoint/2010/main" val="3086893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7 cases </a:t>
            </a:r>
            <a:r>
              <a:rPr lang="en-US"/>
              <a:t>(2%) </a:t>
            </a:r>
            <a:r>
              <a:rPr lang="en-US" dirty="0"/>
              <a:t>were missing age data. All were adults. Per HUD, we imputed missing based on the larger age breakdown and are reporting those numbers. </a:t>
            </a:r>
          </a:p>
          <a:p>
            <a:r>
              <a:rPr lang="en-US" dirty="0"/>
              <a:t>Percentages total to 101 due to rounding.</a:t>
            </a:r>
          </a:p>
          <a:p>
            <a:endParaRPr lang="en-US" dirty="0"/>
          </a:p>
          <a:p>
            <a:r>
              <a:rPr lang="en-US" dirty="0"/>
              <a:t>Not breaking age out for year-to-year comparison, but do need to note increase in percentages among those aged 55 and above. This is true in all 3 conditions.</a:t>
            </a:r>
          </a:p>
        </p:txBody>
      </p:sp>
      <p:sp>
        <p:nvSpPr>
          <p:cNvPr id="4" name="Slide Number Placeholder 3"/>
          <p:cNvSpPr>
            <a:spLocks noGrp="1"/>
          </p:cNvSpPr>
          <p:nvPr>
            <p:ph type="sldNum" sz="quarter" idx="5"/>
          </p:nvPr>
        </p:nvSpPr>
        <p:spPr/>
        <p:txBody>
          <a:bodyPr/>
          <a:lstStyle/>
          <a:p>
            <a:fld id="{15F84E56-E268-4CE5-9082-C99FDABD38AC}" type="slidenum">
              <a:rPr lang="en-US" smtClean="0"/>
              <a:t>4</a:t>
            </a:fld>
            <a:endParaRPr lang="en-US"/>
          </a:p>
        </p:txBody>
      </p:sp>
    </p:spTree>
    <p:extLst>
      <p:ext uri="{BB962C8B-B14F-4D97-AF65-F5344CB8AC3E}">
        <p14:creationId xmlns:p14="http://schemas.microsoft.com/office/powerpoint/2010/main" val="644775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Per HUD, missing data for gender and race were imputed. We are presenting those data.  But, for reference and transparency, rates of missing follow:</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Gender: 3%</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Race: 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highlight>
                  <a:srgbClr val="FFFF00"/>
                </a:highlight>
              </a:rPr>
              <a:t>Regional pop. estimate: Source: U.S. Census Bureau, American Community Survey, 2020, 5-year estimates for 4 NWA Counties (summed and percentages calculated by Gallagher). Due to how handle multiple race individuals, sum to above 100%.</a:t>
            </a:r>
          </a:p>
          <a:p>
            <a:pPr marL="171450" indent="-171450">
              <a:buFont typeface="Arial" panose="020B0604020202020204" pitchFamily="34" charset="0"/>
              <a:buChar char="•"/>
            </a:pPr>
            <a:r>
              <a:rPr lang="en-US" dirty="0"/>
              <a:t>Note HUD changed how asks about race and ethnicity in a few ways this year. Importantly: Hispanic now a racial category (as opposed to ethnicity).</a:t>
            </a:r>
          </a:p>
          <a:p>
            <a:pPr marL="171450" indent="-171450">
              <a:buFont typeface="Arial" panose="020B0604020202020204" pitchFamily="34" charset="0"/>
              <a:buChar char="•"/>
            </a:pPr>
            <a:r>
              <a:rPr lang="en-US" dirty="0"/>
              <a:t>Re: Non-binary, 5 categories beyond M &amp; F were given, responses were in two: non-binary and culture specific. They are combined here.</a:t>
            </a:r>
          </a:p>
        </p:txBody>
      </p:sp>
      <p:sp>
        <p:nvSpPr>
          <p:cNvPr id="4" name="Slide Number Placeholder 3"/>
          <p:cNvSpPr>
            <a:spLocks noGrp="1"/>
          </p:cNvSpPr>
          <p:nvPr>
            <p:ph type="sldNum" sz="quarter" idx="5"/>
          </p:nvPr>
        </p:nvSpPr>
        <p:spPr/>
        <p:txBody>
          <a:bodyPr/>
          <a:lstStyle/>
          <a:p>
            <a:fld id="{15F84E56-E268-4CE5-9082-C99FDABD38AC}" type="slidenum">
              <a:rPr lang="en-US" smtClean="0"/>
              <a:t>5</a:t>
            </a:fld>
            <a:endParaRPr lang="en-US"/>
          </a:p>
        </p:txBody>
      </p:sp>
    </p:spTree>
    <p:extLst>
      <p:ext uri="{BB962C8B-B14F-4D97-AF65-F5344CB8AC3E}">
        <p14:creationId xmlns:p14="http://schemas.microsoft.com/office/powerpoint/2010/main" val="2916754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6</a:t>
            </a:fld>
            <a:endParaRPr lang="en-US"/>
          </a:p>
        </p:txBody>
      </p:sp>
    </p:spTree>
    <p:extLst>
      <p:ext uri="{BB962C8B-B14F-4D97-AF65-F5344CB8AC3E}">
        <p14:creationId xmlns:p14="http://schemas.microsoft.com/office/powerpoint/2010/main" val="13872587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pPr marL="171450" indent="-171450">
              <a:buFont typeface="Arial" panose="020B0604020202020204" pitchFamily="34" charset="0"/>
              <a:buChar char="•"/>
            </a:pPr>
            <a:r>
              <a:rPr lang="en-US" dirty="0"/>
              <a:t>Correction (June 2025): Last year, mistakenly reported 56 (Emergency), 94 (unsheltered), and 150 (total) for chronic. That was mistaken. The numbers above are correct.</a:t>
            </a:r>
          </a:p>
          <a:p>
            <a:pPr marL="171450" indent="-171450">
              <a:buFont typeface="Arial" panose="020B0604020202020204" pitchFamily="34" charset="0"/>
              <a:buChar char="•"/>
            </a:pPr>
            <a:r>
              <a:rPr lang="en-US" dirty="0"/>
              <a:t>All of these should be considered low-end estimates as observation forms and some agency provided data did not allow assessment.</a:t>
            </a:r>
          </a:p>
          <a:p>
            <a:pPr marL="171450" indent="-171450">
              <a:buFont typeface="Arial" panose="020B0604020202020204" pitchFamily="34" charset="0"/>
              <a:buChar char="•"/>
            </a:pPr>
            <a:r>
              <a:rPr lang="en-US" dirty="0"/>
              <a:t>Not all questions were intended to be asked of all individuals. Importantly, these were not asked of children within adult-headed households.</a:t>
            </a:r>
          </a:p>
          <a:p>
            <a:pPr marL="171450" indent="-171450">
              <a:buFont typeface="Arial" panose="020B0604020202020204" pitchFamily="34" charset="0"/>
              <a:buChar char="•"/>
            </a:pPr>
            <a:r>
              <a:rPr lang="en-US" dirty="0"/>
              <a:t>The percentages are of those who WERE ASKED AND ANSWERED the respective items.</a:t>
            </a:r>
          </a:p>
          <a:p>
            <a:pPr marL="628650" lvl="1" indent="-171450">
              <a:buFont typeface="Arial" panose="020B0604020202020204" pitchFamily="34" charset="0"/>
              <a:buChar char="•"/>
            </a:pPr>
            <a:r>
              <a:rPr lang="en-US" dirty="0"/>
              <a:t>Not reporting % for chronic as 1) it’s a built variable (that is not a simple asked and answered approach) and 2) doesn’t apply for some people (transitional and kids with parents)</a:t>
            </a:r>
          </a:p>
          <a:p>
            <a:pPr marL="628650" lvl="1" indent="-171450">
              <a:buFont typeface="Arial" panose="020B0604020202020204" pitchFamily="34" charset="0"/>
              <a:buChar char="•"/>
            </a:pPr>
            <a:r>
              <a:rPr lang="en-US" dirty="0"/>
              <a:t>However, number—and largely by extension percentage—are up this year from last.</a:t>
            </a:r>
          </a:p>
          <a:p>
            <a:pPr marL="171450" indent="-171450">
              <a:buFont typeface="Arial" panose="020B0604020202020204" pitchFamily="34" charset="0"/>
              <a:buChar char="•"/>
            </a:pPr>
            <a:r>
              <a:rPr lang="en-US" dirty="0"/>
              <a:t>Disability items</a:t>
            </a:r>
          </a:p>
          <a:p>
            <a:pPr marL="633879" lvl="1" indent="-176679">
              <a:buFont typeface="Arial" panose="020B0604020202020204" pitchFamily="34" charset="0"/>
              <a:buChar char="•"/>
            </a:pPr>
            <a:r>
              <a:rPr lang="en-US" dirty="0"/>
              <a:t>Captured differently from interviews and agency data. Fully excluded from observation forms and often from agency data.</a:t>
            </a:r>
          </a:p>
          <a:p>
            <a:pPr marL="633879" lvl="1" indent="-176679">
              <a:buFont typeface="Arial" panose="020B0604020202020204" pitchFamily="34" charset="0"/>
              <a:buChar char="•"/>
            </a:pPr>
            <a:r>
              <a:rPr lang="en-US" dirty="0"/>
              <a:t>Challenges in effectively assessing (both self-report and agency-report have pros/cons)</a:t>
            </a:r>
          </a:p>
        </p:txBody>
      </p:sp>
      <p:sp>
        <p:nvSpPr>
          <p:cNvPr id="4" name="Slide Number Placeholder 3"/>
          <p:cNvSpPr>
            <a:spLocks noGrp="1"/>
          </p:cNvSpPr>
          <p:nvPr>
            <p:ph type="sldNum" sz="quarter" idx="5"/>
          </p:nvPr>
        </p:nvSpPr>
        <p:spPr/>
        <p:txBody>
          <a:bodyPr/>
          <a:lstStyle/>
          <a:p>
            <a:fld id="{15F84E56-E268-4CE5-9082-C99FDABD38AC}" type="slidenum">
              <a:rPr lang="en-US" smtClean="0"/>
              <a:t>7</a:t>
            </a:fld>
            <a:endParaRPr lang="en-US"/>
          </a:p>
        </p:txBody>
      </p:sp>
    </p:spTree>
    <p:extLst>
      <p:ext uri="{BB962C8B-B14F-4D97-AF65-F5344CB8AC3E}">
        <p14:creationId xmlns:p14="http://schemas.microsoft.com/office/powerpoint/2010/main" val="3760680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pPr marL="171450" indent="-171450">
              <a:buFont typeface="Arial" panose="020B0604020202020204" pitchFamily="34" charset="0"/>
              <a:buChar char="•"/>
            </a:pPr>
            <a:r>
              <a:rPr lang="en-US" dirty="0"/>
              <a:t>All of these should be considered low-end estimates as observation forms and some agency provided data did not allow assessment.</a:t>
            </a:r>
          </a:p>
          <a:p>
            <a:pPr marL="171450" indent="-171450">
              <a:buFont typeface="Arial" panose="020B0604020202020204" pitchFamily="34" charset="0"/>
              <a:buChar char="•"/>
            </a:pPr>
            <a:r>
              <a:rPr lang="en-US" dirty="0"/>
              <a:t>Not all questions were intended to be asked of all individuals. Importantly, these were not asked of children within adult-headed households.</a:t>
            </a:r>
          </a:p>
          <a:p>
            <a:pPr marL="171450" indent="-171450">
              <a:buFont typeface="Arial" panose="020B0604020202020204" pitchFamily="34" charset="0"/>
              <a:buChar char="•"/>
            </a:pPr>
            <a:r>
              <a:rPr lang="en-US" dirty="0"/>
              <a:t>The percentages are of those who WERE ASKED AND ANSWERED the respective items.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Domestic violence refers to: 1) adult only and 2) reported DV led to current episode of homelessness or adult from one of the DV shelters.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number is less likely to be a smaller undercount as we were able to assume DV as factor with observation forms/agency data from the DV shelters.</a:t>
            </a:r>
          </a:p>
          <a:p>
            <a:pPr marL="171450" indent="-171450">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15F84E56-E268-4CE5-9082-C99FDABD38AC}" type="slidenum">
              <a:rPr lang="en-US" smtClean="0"/>
              <a:t>8</a:t>
            </a:fld>
            <a:endParaRPr lang="en-US"/>
          </a:p>
        </p:txBody>
      </p:sp>
    </p:spTree>
    <p:extLst>
      <p:ext uri="{BB962C8B-B14F-4D97-AF65-F5344CB8AC3E}">
        <p14:creationId xmlns:p14="http://schemas.microsoft.com/office/powerpoint/2010/main" val="92898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a:t>
            </a:r>
          </a:p>
          <a:p>
            <a:pPr marL="171450" indent="-171450">
              <a:buFont typeface="Arial" panose="020B0604020202020204" pitchFamily="34" charset="0"/>
              <a:buChar char="•"/>
            </a:pPr>
            <a:r>
              <a:rPr lang="en-US" dirty="0"/>
              <a:t>Numbers reported to HUD.</a:t>
            </a:r>
          </a:p>
          <a:p>
            <a:pPr marL="171450" indent="-171450">
              <a:buFont typeface="Arial" panose="020B0604020202020204" pitchFamily="34" charset="0"/>
              <a:buChar char="•"/>
            </a:pPr>
            <a:r>
              <a:rPr lang="en-US" dirty="0"/>
              <a:t>Data sources: Interviews, HMIS, and agency data</a:t>
            </a:r>
          </a:p>
          <a:p>
            <a:pPr marL="171450" indent="-171450">
              <a:buFont typeface="Arial" panose="020B0604020202020204" pitchFamily="34" charset="0"/>
              <a:buChar char="•"/>
            </a:pPr>
            <a:r>
              <a:rPr lang="en-US" dirty="0"/>
              <a:t>Veterans include active duty and guard/reserve only</a:t>
            </a:r>
          </a:p>
        </p:txBody>
      </p:sp>
      <p:sp>
        <p:nvSpPr>
          <p:cNvPr id="4" name="Slide Number Placeholder 3"/>
          <p:cNvSpPr>
            <a:spLocks noGrp="1"/>
          </p:cNvSpPr>
          <p:nvPr>
            <p:ph type="sldNum" sz="quarter" idx="5"/>
          </p:nvPr>
        </p:nvSpPr>
        <p:spPr/>
        <p:txBody>
          <a:bodyPr/>
          <a:lstStyle/>
          <a:p>
            <a:fld id="{15F84E56-E268-4CE5-9082-C99FDABD38AC}" type="slidenum">
              <a:rPr lang="en-US" smtClean="0"/>
              <a:t>9</a:t>
            </a:fld>
            <a:endParaRPr lang="en-US"/>
          </a:p>
        </p:txBody>
      </p:sp>
    </p:spTree>
    <p:extLst>
      <p:ext uri="{BB962C8B-B14F-4D97-AF65-F5344CB8AC3E}">
        <p14:creationId xmlns:p14="http://schemas.microsoft.com/office/powerpoint/2010/main" val="1674531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B80B4-D0B5-6514-A460-3A524D8F7A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548724E-63D0-E3DC-C415-B3A1834F21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CAD798-7E0E-C400-D931-D058D6D24AC3}"/>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5" name="Footer Placeholder 4">
            <a:extLst>
              <a:ext uri="{FF2B5EF4-FFF2-40B4-BE49-F238E27FC236}">
                <a16:creationId xmlns:a16="http://schemas.microsoft.com/office/drawing/2014/main" id="{BCE1DD41-F293-5B46-E2FF-2E01108AE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2596AC-8F49-D2CE-E517-21CFAE8B1CBF}"/>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35843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FA18F-01B6-2EC8-85A5-A21F6614B45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36A3DC-4B45-87F2-51B4-4E6CE7F28A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649D0-CD43-69C9-24CD-9E15F65EED44}"/>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5" name="Footer Placeholder 4">
            <a:extLst>
              <a:ext uri="{FF2B5EF4-FFF2-40B4-BE49-F238E27FC236}">
                <a16:creationId xmlns:a16="http://schemas.microsoft.com/office/drawing/2014/main" id="{B6C03DE9-8659-68E4-53BE-FE6B7A2A38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53AD5E-C275-01F4-1585-F96E18066C0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32966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0DAB92-C23E-9AF6-1F32-FBF2D6A91F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019884-3E03-16F1-8259-4560C4675F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04C3-52D5-BE5F-AD94-4EBD8A919198}"/>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5" name="Footer Placeholder 4">
            <a:extLst>
              <a:ext uri="{FF2B5EF4-FFF2-40B4-BE49-F238E27FC236}">
                <a16:creationId xmlns:a16="http://schemas.microsoft.com/office/drawing/2014/main" id="{566BED69-0CEB-A3CD-68A2-6280EB0F02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2FA5FD-27AC-BAC2-94C4-5F12A8697D79}"/>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90923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DE7C4-F1E8-141E-E2B3-1113C79566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FF9840-1CE3-6863-E887-AC0FC6F6EEE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BF05E0-ED7E-65B4-880D-B1CB79AF551F}"/>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5" name="Footer Placeholder 4">
            <a:extLst>
              <a:ext uri="{FF2B5EF4-FFF2-40B4-BE49-F238E27FC236}">
                <a16:creationId xmlns:a16="http://schemas.microsoft.com/office/drawing/2014/main" id="{9B8E97E5-BE47-0C91-6F4F-0E8D2278E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45CB35-6A36-131D-91FC-CA047E776E1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426031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4AAD5-91FA-7E20-DB3A-51B2906D15A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015E8A4-453B-8B04-9F57-CCE4940873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695226-265C-DDCB-B3FA-2A1AC4853304}"/>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5" name="Footer Placeholder 4">
            <a:extLst>
              <a:ext uri="{FF2B5EF4-FFF2-40B4-BE49-F238E27FC236}">
                <a16:creationId xmlns:a16="http://schemas.microsoft.com/office/drawing/2014/main" id="{3895196C-B118-4F8B-C532-04858E5F9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19F650-840D-1D87-BF62-C1A112F3579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736299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59C29-A6BD-A30B-2291-DA30000A74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E5E0AD-02C1-74CD-5009-3C0113E2292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0BAE25-11D3-57E3-3DDB-97222FD4B7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E7A1EF-B6A1-FE96-4055-D54F7480140E}"/>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6" name="Footer Placeholder 5">
            <a:extLst>
              <a:ext uri="{FF2B5EF4-FFF2-40B4-BE49-F238E27FC236}">
                <a16:creationId xmlns:a16="http://schemas.microsoft.com/office/drawing/2014/main" id="{26D58421-7C6C-0B03-B6E6-8EC62E0A57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9BE260-4DB0-EF01-E263-139611909EBC}"/>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67753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58232-9E05-E939-0A3F-B445D76F63C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C20BF5-6664-6D93-925B-64E4008D26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CE3FD0-8FB3-38D6-0BEC-5F7CC06141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6634A0-A702-BCC7-8F06-A4818CE784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5B24EC-A94B-B304-F40F-34D739D1EE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4CB137-B33A-C9B8-9C3C-6B295216FA76}"/>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8" name="Footer Placeholder 7">
            <a:extLst>
              <a:ext uri="{FF2B5EF4-FFF2-40B4-BE49-F238E27FC236}">
                <a16:creationId xmlns:a16="http://schemas.microsoft.com/office/drawing/2014/main" id="{04DFD97D-3513-D75A-6951-1352EB7783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A290ADB-0851-9761-C447-DF3622B3BD18}"/>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9260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BCBB2-087A-B0B5-7777-90ACF2EF8C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AC395A1-7776-208F-0516-5C4E305CDFA5}"/>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4" name="Footer Placeholder 3">
            <a:extLst>
              <a:ext uri="{FF2B5EF4-FFF2-40B4-BE49-F238E27FC236}">
                <a16:creationId xmlns:a16="http://schemas.microsoft.com/office/drawing/2014/main" id="{192C9D7C-468F-37A4-5183-2EB3430A07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84C902-DB89-4161-B7BF-7E056C569972}"/>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416296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38CF-7F8E-2010-BD2D-E91946C16645}"/>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3" name="Footer Placeholder 2">
            <a:extLst>
              <a:ext uri="{FF2B5EF4-FFF2-40B4-BE49-F238E27FC236}">
                <a16:creationId xmlns:a16="http://schemas.microsoft.com/office/drawing/2014/main" id="{83AD1C77-E3BA-EF74-6174-77921F7043C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374BA2-C03C-6A69-58CD-BF58B02AC350}"/>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3091196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D04C9-8CF4-524B-0D10-4ABCC1DD86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37FECB-35BE-DE6A-E589-E53CA5B406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200F06-777F-986D-3959-604138E60A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257DDFE-4251-77B9-C950-59B73CC0D8A4}"/>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6" name="Footer Placeholder 5">
            <a:extLst>
              <a:ext uri="{FF2B5EF4-FFF2-40B4-BE49-F238E27FC236}">
                <a16:creationId xmlns:a16="http://schemas.microsoft.com/office/drawing/2014/main" id="{C550B41C-637F-E926-DBF3-FEF8FDFD58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60705F-74B3-299E-73BA-FED72B78F734}"/>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2310716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EACA7-07FD-4B82-69CD-1C82D5BFB2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BE9308B-98DE-5FA1-7155-24F09CFB53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2B9358-3847-47D9-6B23-90D6FEC585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D76767-B976-B564-09E1-7EB1FE8C2F05}"/>
              </a:ext>
            </a:extLst>
          </p:cNvPr>
          <p:cNvSpPr>
            <a:spLocks noGrp="1"/>
          </p:cNvSpPr>
          <p:nvPr>
            <p:ph type="dt" sz="half" idx="10"/>
          </p:nvPr>
        </p:nvSpPr>
        <p:spPr/>
        <p:txBody>
          <a:bodyPr/>
          <a:lstStyle/>
          <a:p>
            <a:fld id="{4394B070-5D44-447F-9247-3A33C012E820}" type="datetimeFigureOut">
              <a:rPr lang="en-US" smtClean="0"/>
              <a:t>7/3/2025</a:t>
            </a:fld>
            <a:endParaRPr lang="en-US"/>
          </a:p>
        </p:txBody>
      </p:sp>
      <p:sp>
        <p:nvSpPr>
          <p:cNvPr id="6" name="Footer Placeholder 5">
            <a:extLst>
              <a:ext uri="{FF2B5EF4-FFF2-40B4-BE49-F238E27FC236}">
                <a16:creationId xmlns:a16="http://schemas.microsoft.com/office/drawing/2014/main" id="{18D71909-DF6B-C1FE-787B-026CD48D2D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26B48C-B317-D435-D279-549D77CFDBA5}"/>
              </a:ext>
            </a:extLst>
          </p:cNvPr>
          <p:cNvSpPr>
            <a:spLocks noGrp="1"/>
          </p:cNvSpPr>
          <p:nvPr>
            <p:ph type="sldNum" sz="quarter" idx="12"/>
          </p:nvPr>
        </p:nvSpPr>
        <p:spPr/>
        <p:txBody>
          <a:bodyPr/>
          <a:lstStyle/>
          <a:p>
            <a:fld id="{6FECA22C-C7DE-4F4C-B509-80007B5B44FD}" type="slidenum">
              <a:rPr lang="en-US" smtClean="0"/>
              <a:t>‹#›</a:t>
            </a:fld>
            <a:endParaRPr lang="en-US"/>
          </a:p>
        </p:txBody>
      </p:sp>
    </p:spTree>
    <p:extLst>
      <p:ext uri="{BB962C8B-B14F-4D97-AF65-F5344CB8AC3E}">
        <p14:creationId xmlns:p14="http://schemas.microsoft.com/office/powerpoint/2010/main" val="179309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E48066-1529-8356-9955-F1FE144E3A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86BBE-1012-6F01-1FD9-6BD803E12A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8FF65F-F236-56EB-2A2C-83D42F28C6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94B070-5D44-447F-9247-3A33C012E820}" type="datetimeFigureOut">
              <a:rPr lang="en-US" smtClean="0"/>
              <a:t>7/3/2025</a:t>
            </a:fld>
            <a:endParaRPr lang="en-US"/>
          </a:p>
        </p:txBody>
      </p:sp>
      <p:sp>
        <p:nvSpPr>
          <p:cNvPr id="5" name="Footer Placeholder 4">
            <a:extLst>
              <a:ext uri="{FF2B5EF4-FFF2-40B4-BE49-F238E27FC236}">
                <a16:creationId xmlns:a16="http://schemas.microsoft.com/office/drawing/2014/main" id="{38DFC0C0-D3C4-B395-9845-DA705E0E19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93B15FF-FC2C-DDC5-461F-351CFB044F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ECA22C-C7DE-4F4C-B509-80007B5B44FD}" type="slidenum">
              <a:rPr lang="en-US" smtClean="0"/>
              <a:t>‹#›</a:t>
            </a:fld>
            <a:endParaRPr lang="en-US"/>
          </a:p>
        </p:txBody>
      </p:sp>
    </p:spTree>
    <p:extLst>
      <p:ext uri="{BB962C8B-B14F-4D97-AF65-F5344CB8AC3E}">
        <p14:creationId xmlns:p14="http://schemas.microsoft.com/office/powerpoint/2010/main" val="2459121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jmgallag@uark.edu"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mailto:debbie.martin@nwacoc.co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AD630B4-4CCC-7B1D-1803-DAED942D7E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9E01F19-DA70-EE2C-D517-1A876617F5BA}"/>
              </a:ext>
            </a:extLst>
          </p:cNvPr>
          <p:cNvPicPr>
            <a:picLocks noChangeAspect="1"/>
          </p:cNvPicPr>
          <p:nvPr/>
        </p:nvPicPr>
        <p:blipFill rotWithShape="1">
          <a:blip r:embed="rId3">
            <a:alphaModFix amt="50000"/>
          </a:blip>
          <a:srcRect t="29687"/>
          <a:stretch/>
        </p:blipFill>
        <p:spPr>
          <a:xfrm>
            <a:off x="20" y="10"/>
            <a:ext cx="12191979" cy="6857990"/>
          </a:xfrm>
          <a:prstGeom prst="rect">
            <a:avLst/>
          </a:prstGeom>
        </p:spPr>
      </p:pic>
      <p:sp>
        <p:nvSpPr>
          <p:cNvPr id="2" name="Title 1">
            <a:extLst>
              <a:ext uri="{FF2B5EF4-FFF2-40B4-BE49-F238E27FC236}">
                <a16:creationId xmlns:a16="http://schemas.microsoft.com/office/drawing/2014/main" id="{C9811431-EE3D-4122-847A-4AB935A21CA2}"/>
              </a:ext>
            </a:extLst>
          </p:cNvPr>
          <p:cNvSpPr>
            <a:spLocks noGrp="1"/>
          </p:cNvSpPr>
          <p:nvPr>
            <p:ph type="ctrTitle"/>
          </p:nvPr>
        </p:nvSpPr>
        <p:spPr>
          <a:xfrm>
            <a:off x="762000" y="1137434"/>
            <a:ext cx="7848600" cy="3204429"/>
          </a:xfrm>
        </p:spPr>
        <p:txBody>
          <a:bodyPr anchor="t">
            <a:normAutofit/>
          </a:bodyPr>
          <a:lstStyle/>
          <a:p>
            <a:pPr algn="l"/>
            <a:r>
              <a:rPr lang="en-US" sz="4000">
                <a:solidFill>
                  <a:srgbClr val="FFFFFF"/>
                </a:solidFill>
              </a:rPr>
              <a:t>Northwest Arkansas CoC</a:t>
            </a:r>
            <a:br>
              <a:rPr lang="en-US" sz="4000">
                <a:solidFill>
                  <a:srgbClr val="FFFFFF"/>
                </a:solidFill>
              </a:rPr>
            </a:br>
            <a:r>
              <a:rPr lang="en-US" sz="4000">
                <a:solidFill>
                  <a:srgbClr val="FFFFFF"/>
                </a:solidFill>
              </a:rPr>
              <a:t>2024 Point-in-Time Count</a:t>
            </a:r>
          </a:p>
        </p:txBody>
      </p:sp>
      <p:sp>
        <p:nvSpPr>
          <p:cNvPr id="3" name="Subtitle 2">
            <a:extLst>
              <a:ext uri="{FF2B5EF4-FFF2-40B4-BE49-F238E27FC236}">
                <a16:creationId xmlns:a16="http://schemas.microsoft.com/office/drawing/2014/main" id="{5C90CF50-21ED-B871-BFD1-3DEA1FA3C625}"/>
              </a:ext>
            </a:extLst>
          </p:cNvPr>
          <p:cNvSpPr>
            <a:spLocks noGrp="1"/>
          </p:cNvSpPr>
          <p:nvPr>
            <p:ph type="subTitle" idx="1"/>
          </p:nvPr>
        </p:nvSpPr>
        <p:spPr>
          <a:xfrm>
            <a:off x="762000" y="4792531"/>
            <a:ext cx="5334000" cy="1089423"/>
          </a:xfrm>
        </p:spPr>
        <p:txBody>
          <a:bodyPr anchor="b">
            <a:normAutofit fontScale="85000" lnSpcReduction="20000"/>
          </a:bodyPr>
          <a:lstStyle/>
          <a:p>
            <a:pPr algn="l"/>
            <a:r>
              <a:rPr lang="en-US" sz="1100" dirty="0">
                <a:solidFill>
                  <a:srgbClr val="FFFFFF"/>
                </a:solidFill>
              </a:rPr>
              <a:t>Prepared by John Gallagher, PhD, LMSW</a:t>
            </a:r>
          </a:p>
          <a:p>
            <a:pPr algn="l"/>
            <a:r>
              <a:rPr lang="en-US" sz="1100" dirty="0">
                <a:solidFill>
                  <a:srgbClr val="FFFFFF"/>
                </a:solidFill>
              </a:rPr>
              <a:t>University of Arkansas, School of Social Work</a:t>
            </a:r>
          </a:p>
          <a:p>
            <a:pPr algn="l"/>
            <a:r>
              <a:rPr lang="en-US" sz="1100" dirty="0">
                <a:solidFill>
                  <a:srgbClr val="FFFFFF"/>
                </a:solidFill>
              </a:rPr>
              <a:t>Assisted by Morgan Willoughby and Debbie Martin</a:t>
            </a:r>
          </a:p>
          <a:p>
            <a:pPr algn="l"/>
            <a:r>
              <a:rPr lang="en-US" sz="1100" dirty="0">
                <a:solidFill>
                  <a:srgbClr val="FFFFFF"/>
                </a:solidFill>
              </a:rPr>
              <a:t>Presented to NWA CoC General Membership and community on 5/1/24</a:t>
            </a:r>
          </a:p>
          <a:p>
            <a:pPr algn="l"/>
            <a:r>
              <a:rPr lang="en-US" sz="1100" dirty="0">
                <a:solidFill>
                  <a:srgbClr val="FFFFFF"/>
                </a:solidFill>
              </a:rPr>
              <a:t>Minor corrections made June of 2025</a:t>
            </a:r>
          </a:p>
        </p:txBody>
      </p:sp>
      <p:cxnSp>
        <p:nvCxnSpPr>
          <p:cNvPr id="11" name="Straight Connector 10">
            <a:extLst>
              <a:ext uri="{FF2B5EF4-FFF2-40B4-BE49-F238E27FC236}">
                <a16:creationId xmlns:a16="http://schemas.microsoft.com/office/drawing/2014/main" id="{49264613-F0F7-08CE-0ADF-98407A64DA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5140"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1107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363FBE6-3984-6FBC-B3F6-565C4D5E291A}"/>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100" kern="1200">
                <a:solidFill>
                  <a:schemeClr val="tx1"/>
                </a:solidFill>
                <a:latin typeface="+mj-lt"/>
                <a:ea typeface="+mj-ea"/>
                <a:cs typeface="+mj-cs"/>
              </a:rPr>
              <a:t>Veteran homelessness, continued</a:t>
            </a:r>
          </a:p>
        </p:txBody>
      </p:sp>
      <p:sp>
        <p:nvSpPr>
          <p:cNvPr id="11"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07D2A07C-4F46-200E-D868-925FD42026D6}"/>
              </a:ext>
            </a:extLst>
          </p:cNvPr>
          <p:cNvGraphicFramePr>
            <a:graphicFrameLocks noGrp="1"/>
          </p:cNvGraphicFramePr>
          <p:nvPr>
            <p:ph idx="1"/>
            <p:extLst>
              <p:ext uri="{D42A27DB-BD31-4B8C-83A1-F6EECF244321}">
                <p14:modId xmlns:p14="http://schemas.microsoft.com/office/powerpoint/2010/main" val="595410500"/>
              </p:ext>
            </p:extLst>
          </p:nvPr>
        </p:nvGraphicFramePr>
        <p:xfrm>
          <a:off x="1081127" y="2633472"/>
          <a:ext cx="10026699" cy="3586356"/>
        </p:xfrm>
        <a:graphic>
          <a:graphicData uri="http://schemas.openxmlformats.org/drawingml/2006/table">
            <a:tbl>
              <a:tblPr firstRow="1" bandRow="1">
                <a:tableStyleId>{5C22544A-7EE6-4342-B048-85BDC9FD1C3A}</a:tableStyleId>
              </a:tblPr>
              <a:tblGrid>
                <a:gridCol w="2102135">
                  <a:extLst>
                    <a:ext uri="{9D8B030D-6E8A-4147-A177-3AD203B41FA5}">
                      <a16:colId xmlns:a16="http://schemas.microsoft.com/office/drawing/2014/main" val="3891658033"/>
                    </a:ext>
                  </a:extLst>
                </a:gridCol>
                <a:gridCol w="2002091">
                  <a:extLst>
                    <a:ext uri="{9D8B030D-6E8A-4147-A177-3AD203B41FA5}">
                      <a16:colId xmlns:a16="http://schemas.microsoft.com/office/drawing/2014/main" val="3501811142"/>
                    </a:ext>
                  </a:extLst>
                </a:gridCol>
                <a:gridCol w="2014603">
                  <a:extLst>
                    <a:ext uri="{9D8B030D-6E8A-4147-A177-3AD203B41FA5}">
                      <a16:colId xmlns:a16="http://schemas.microsoft.com/office/drawing/2014/main" val="4077830468"/>
                    </a:ext>
                  </a:extLst>
                </a:gridCol>
                <a:gridCol w="2002091">
                  <a:extLst>
                    <a:ext uri="{9D8B030D-6E8A-4147-A177-3AD203B41FA5}">
                      <a16:colId xmlns:a16="http://schemas.microsoft.com/office/drawing/2014/main" val="2528818211"/>
                    </a:ext>
                  </a:extLst>
                </a:gridCol>
                <a:gridCol w="1905779">
                  <a:extLst>
                    <a:ext uri="{9D8B030D-6E8A-4147-A177-3AD203B41FA5}">
                      <a16:colId xmlns:a16="http://schemas.microsoft.com/office/drawing/2014/main" val="3730106133"/>
                    </a:ext>
                  </a:extLst>
                </a:gridCol>
              </a:tblGrid>
              <a:tr h="644151">
                <a:tc>
                  <a:txBody>
                    <a:bodyPr/>
                    <a:lstStyle/>
                    <a:p>
                      <a:endParaRPr lang="en-US" sz="1700"/>
                    </a:p>
                  </a:txBody>
                  <a:tcPr marL="87047" marR="87047" marT="43524" marB="43524"/>
                </a:tc>
                <a:tc>
                  <a:txBody>
                    <a:bodyPr/>
                    <a:lstStyle/>
                    <a:p>
                      <a:pPr algn="ctr"/>
                      <a:r>
                        <a:rPr lang="en-US" sz="1700"/>
                        <a:t>Emergency shelter</a:t>
                      </a:r>
                    </a:p>
                    <a:p>
                      <a:pPr algn="ctr"/>
                      <a:r>
                        <a:rPr lang="en-US" sz="1700"/>
                        <a:t>(n=30)</a:t>
                      </a:r>
                    </a:p>
                  </a:txBody>
                  <a:tcPr marL="87047" marR="87047" marT="43524" marB="43524"/>
                </a:tc>
                <a:tc>
                  <a:txBody>
                    <a:bodyPr/>
                    <a:lstStyle/>
                    <a:p>
                      <a:pPr algn="ctr"/>
                      <a:r>
                        <a:rPr lang="en-US" sz="1700"/>
                        <a:t>Transitional shelter</a:t>
                      </a:r>
                    </a:p>
                    <a:p>
                      <a:pPr algn="ctr"/>
                      <a:r>
                        <a:rPr lang="en-US" sz="1700"/>
                        <a:t>(n=1)</a:t>
                      </a:r>
                    </a:p>
                  </a:txBody>
                  <a:tcPr marL="87047" marR="87047" marT="43524" marB="43524"/>
                </a:tc>
                <a:tc>
                  <a:txBody>
                    <a:bodyPr/>
                    <a:lstStyle/>
                    <a:p>
                      <a:pPr algn="ctr"/>
                      <a:r>
                        <a:rPr lang="en-US" sz="1700"/>
                        <a:t>Unsheltered</a:t>
                      </a:r>
                    </a:p>
                    <a:p>
                      <a:pPr algn="ctr"/>
                      <a:r>
                        <a:rPr lang="en-US" sz="1700"/>
                        <a:t>(n=17)</a:t>
                      </a:r>
                    </a:p>
                  </a:txBody>
                  <a:tcPr marL="87047" marR="87047" marT="43524" marB="43524"/>
                </a:tc>
                <a:tc>
                  <a:txBody>
                    <a:bodyPr/>
                    <a:lstStyle/>
                    <a:p>
                      <a:pPr algn="ctr"/>
                      <a:r>
                        <a:rPr lang="en-US" sz="1700"/>
                        <a:t>Total</a:t>
                      </a:r>
                    </a:p>
                    <a:p>
                      <a:pPr algn="ctr"/>
                      <a:r>
                        <a:rPr lang="en-US" sz="1700"/>
                        <a:t>(n=48)</a:t>
                      </a:r>
                    </a:p>
                  </a:txBody>
                  <a:tcPr marL="87047" marR="87047" marT="43524" marB="43524"/>
                </a:tc>
                <a:extLst>
                  <a:ext uri="{0D108BD9-81ED-4DB2-BD59-A6C34878D82A}">
                    <a16:rowId xmlns:a16="http://schemas.microsoft.com/office/drawing/2014/main" val="2157283155"/>
                  </a:ext>
                </a:extLst>
              </a:tr>
              <a:tr h="383009">
                <a:tc>
                  <a:txBody>
                    <a:bodyPr/>
                    <a:lstStyle/>
                    <a:p>
                      <a:r>
                        <a:rPr lang="en-US" sz="1700"/>
                        <a:t>Active duty</a:t>
                      </a:r>
                    </a:p>
                  </a:txBody>
                  <a:tcPr marL="87047" marR="87047" marT="43524" marB="43524"/>
                </a:tc>
                <a:tc>
                  <a:txBody>
                    <a:bodyPr/>
                    <a:lstStyle/>
                    <a:p>
                      <a:pPr algn="ctr"/>
                      <a:r>
                        <a:rPr lang="en-US" sz="1700"/>
                        <a:t>27</a:t>
                      </a:r>
                    </a:p>
                  </a:txBody>
                  <a:tcPr marL="87047" marR="87047" marT="43524" marB="43524"/>
                </a:tc>
                <a:tc>
                  <a:txBody>
                    <a:bodyPr/>
                    <a:lstStyle/>
                    <a:p>
                      <a:pPr algn="ctr"/>
                      <a:r>
                        <a:rPr lang="en-US" sz="1700"/>
                        <a:t>1</a:t>
                      </a:r>
                    </a:p>
                  </a:txBody>
                  <a:tcPr marL="87047" marR="87047" marT="43524" marB="43524"/>
                </a:tc>
                <a:tc>
                  <a:txBody>
                    <a:bodyPr/>
                    <a:lstStyle/>
                    <a:p>
                      <a:pPr algn="ctr"/>
                      <a:r>
                        <a:rPr lang="en-US" sz="1700"/>
                        <a:t>12</a:t>
                      </a:r>
                    </a:p>
                  </a:txBody>
                  <a:tcPr marL="87047" marR="87047" marT="43524" marB="43524"/>
                </a:tc>
                <a:tc>
                  <a:txBody>
                    <a:bodyPr/>
                    <a:lstStyle/>
                    <a:p>
                      <a:pPr algn="ctr"/>
                      <a:r>
                        <a:rPr lang="en-US" sz="1700"/>
                        <a:t>40 (83%)</a:t>
                      </a:r>
                    </a:p>
                  </a:txBody>
                  <a:tcPr marL="87047" marR="87047" marT="43524" marB="43524"/>
                </a:tc>
                <a:extLst>
                  <a:ext uri="{0D108BD9-81ED-4DB2-BD59-A6C34878D82A}">
                    <a16:rowId xmlns:a16="http://schemas.microsoft.com/office/drawing/2014/main" val="1755846303"/>
                  </a:ext>
                </a:extLst>
              </a:tr>
              <a:tr h="383009">
                <a:tc>
                  <a:txBody>
                    <a:bodyPr/>
                    <a:lstStyle/>
                    <a:p>
                      <a:r>
                        <a:rPr lang="en-US" sz="1700"/>
                        <a:t>Guard/reserve only</a:t>
                      </a:r>
                    </a:p>
                  </a:txBody>
                  <a:tcPr marL="87047" marR="87047" marT="43524" marB="43524"/>
                </a:tc>
                <a:tc>
                  <a:txBody>
                    <a:bodyPr/>
                    <a:lstStyle/>
                    <a:p>
                      <a:pPr algn="ctr"/>
                      <a:r>
                        <a:rPr lang="en-US" sz="1700"/>
                        <a:t>3</a:t>
                      </a:r>
                    </a:p>
                  </a:txBody>
                  <a:tcPr marL="87047" marR="87047" marT="43524" marB="43524"/>
                </a:tc>
                <a:tc>
                  <a:txBody>
                    <a:bodyPr/>
                    <a:lstStyle/>
                    <a:p>
                      <a:pPr algn="ctr"/>
                      <a:r>
                        <a:rPr lang="en-US" sz="1700"/>
                        <a:t>0</a:t>
                      </a:r>
                    </a:p>
                  </a:txBody>
                  <a:tcPr marL="87047" marR="87047" marT="43524" marB="43524"/>
                </a:tc>
                <a:tc>
                  <a:txBody>
                    <a:bodyPr/>
                    <a:lstStyle/>
                    <a:p>
                      <a:pPr algn="ctr"/>
                      <a:r>
                        <a:rPr lang="en-US" sz="1700"/>
                        <a:t>5</a:t>
                      </a:r>
                    </a:p>
                  </a:txBody>
                  <a:tcPr marL="87047" marR="87047" marT="43524" marB="43524"/>
                </a:tc>
                <a:tc>
                  <a:txBody>
                    <a:bodyPr/>
                    <a:lstStyle/>
                    <a:p>
                      <a:pPr algn="ctr"/>
                      <a:r>
                        <a:rPr lang="en-US" sz="1700"/>
                        <a:t>8 (17%)</a:t>
                      </a:r>
                    </a:p>
                  </a:txBody>
                  <a:tcPr marL="87047" marR="87047" marT="43524" marB="43524"/>
                </a:tc>
                <a:extLst>
                  <a:ext uri="{0D108BD9-81ED-4DB2-BD59-A6C34878D82A}">
                    <a16:rowId xmlns:a16="http://schemas.microsoft.com/office/drawing/2014/main" val="325650746"/>
                  </a:ext>
                </a:extLst>
              </a:tr>
              <a:tr h="383009">
                <a:tc>
                  <a:txBody>
                    <a:bodyPr/>
                    <a:lstStyle/>
                    <a:p>
                      <a:r>
                        <a:rPr lang="en-US" sz="1700"/>
                        <a:t>VA healthcare ever</a:t>
                      </a:r>
                    </a:p>
                  </a:txBody>
                  <a:tcPr marL="87047" marR="87047" marT="43524" marB="43524"/>
                </a:tc>
                <a:tc>
                  <a:txBody>
                    <a:bodyPr/>
                    <a:lstStyle/>
                    <a:p>
                      <a:pPr algn="ctr"/>
                      <a:r>
                        <a:rPr lang="en-US" sz="1700"/>
                        <a:t>20</a:t>
                      </a:r>
                    </a:p>
                  </a:txBody>
                  <a:tcPr marL="87047" marR="87047" marT="43524" marB="43524"/>
                </a:tc>
                <a:tc>
                  <a:txBody>
                    <a:bodyPr/>
                    <a:lstStyle/>
                    <a:p>
                      <a:pPr algn="ctr"/>
                      <a:r>
                        <a:rPr lang="en-US" sz="1700"/>
                        <a:t>1</a:t>
                      </a:r>
                    </a:p>
                  </a:txBody>
                  <a:tcPr marL="87047" marR="87047" marT="43524" marB="43524"/>
                </a:tc>
                <a:tc>
                  <a:txBody>
                    <a:bodyPr/>
                    <a:lstStyle/>
                    <a:p>
                      <a:pPr algn="ctr"/>
                      <a:r>
                        <a:rPr lang="en-US" sz="1700"/>
                        <a:t>6</a:t>
                      </a:r>
                    </a:p>
                  </a:txBody>
                  <a:tcPr marL="87047" marR="87047" marT="43524" marB="43524"/>
                </a:tc>
                <a:tc>
                  <a:txBody>
                    <a:bodyPr/>
                    <a:lstStyle/>
                    <a:p>
                      <a:pPr algn="ctr"/>
                      <a:r>
                        <a:rPr lang="en-US" sz="1700"/>
                        <a:t>27 (56%)*</a:t>
                      </a:r>
                    </a:p>
                  </a:txBody>
                  <a:tcPr marL="87047" marR="87047" marT="43524" marB="43524"/>
                </a:tc>
                <a:extLst>
                  <a:ext uri="{0D108BD9-81ED-4DB2-BD59-A6C34878D82A}">
                    <a16:rowId xmlns:a16="http://schemas.microsoft.com/office/drawing/2014/main" val="3057437738"/>
                  </a:ext>
                </a:extLst>
              </a:tr>
              <a:tr h="644151">
                <a:tc>
                  <a:txBody>
                    <a:bodyPr/>
                    <a:lstStyle/>
                    <a:p>
                      <a:r>
                        <a:rPr lang="en-US" sz="1700"/>
                        <a:t>Combat deployment</a:t>
                      </a:r>
                    </a:p>
                  </a:txBody>
                  <a:tcPr marL="87047" marR="87047" marT="43524" marB="43524"/>
                </a:tc>
                <a:tc>
                  <a:txBody>
                    <a:bodyPr/>
                    <a:lstStyle/>
                    <a:p>
                      <a:pPr algn="ctr"/>
                      <a:r>
                        <a:rPr lang="en-US" sz="1700"/>
                        <a:t>6</a:t>
                      </a:r>
                    </a:p>
                  </a:txBody>
                  <a:tcPr marL="87047" marR="87047" marT="43524" marB="43524"/>
                </a:tc>
                <a:tc>
                  <a:txBody>
                    <a:bodyPr/>
                    <a:lstStyle/>
                    <a:p>
                      <a:pPr algn="ctr"/>
                      <a:r>
                        <a:rPr lang="en-US" sz="1700"/>
                        <a:t>0</a:t>
                      </a:r>
                    </a:p>
                  </a:txBody>
                  <a:tcPr marL="87047" marR="87047" marT="43524" marB="43524"/>
                </a:tc>
                <a:tc>
                  <a:txBody>
                    <a:bodyPr/>
                    <a:lstStyle/>
                    <a:p>
                      <a:pPr algn="ctr"/>
                      <a:r>
                        <a:rPr lang="en-US" sz="1700"/>
                        <a:t>5</a:t>
                      </a:r>
                    </a:p>
                  </a:txBody>
                  <a:tcPr marL="87047" marR="87047" marT="43524" marB="43524"/>
                </a:tc>
                <a:tc>
                  <a:txBody>
                    <a:bodyPr/>
                    <a:lstStyle/>
                    <a:p>
                      <a:pPr algn="ctr"/>
                      <a:r>
                        <a:rPr lang="en-US" sz="1700"/>
                        <a:t>11 (23%)</a:t>
                      </a:r>
                    </a:p>
                  </a:txBody>
                  <a:tcPr marL="87047" marR="87047" marT="43524" marB="43524"/>
                </a:tc>
                <a:extLst>
                  <a:ext uri="{0D108BD9-81ED-4DB2-BD59-A6C34878D82A}">
                    <a16:rowId xmlns:a16="http://schemas.microsoft.com/office/drawing/2014/main" val="1269923215"/>
                  </a:ext>
                </a:extLst>
              </a:tr>
              <a:tr h="383009">
                <a:tc>
                  <a:txBody>
                    <a:bodyPr/>
                    <a:lstStyle/>
                    <a:p>
                      <a:r>
                        <a:rPr lang="en-US" sz="1700"/>
                        <a:t>Chronic</a:t>
                      </a:r>
                    </a:p>
                  </a:txBody>
                  <a:tcPr marL="87047" marR="87047" marT="43524" marB="43524"/>
                </a:tc>
                <a:tc>
                  <a:txBody>
                    <a:bodyPr/>
                    <a:lstStyle/>
                    <a:p>
                      <a:pPr algn="ctr"/>
                      <a:r>
                        <a:rPr lang="en-US" sz="1700"/>
                        <a:t>10</a:t>
                      </a:r>
                    </a:p>
                  </a:txBody>
                  <a:tcPr marL="87047" marR="87047" marT="43524" marB="43524"/>
                </a:tc>
                <a:tc>
                  <a:txBody>
                    <a:bodyPr/>
                    <a:lstStyle/>
                    <a:p>
                      <a:pPr algn="ctr"/>
                      <a:r>
                        <a:rPr lang="en-US" sz="1700"/>
                        <a:t>N/A</a:t>
                      </a:r>
                    </a:p>
                  </a:txBody>
                  <a:tcPr marL="87047" marR="87047" marT="43524" marB="43524"/>
                </a:tc>
                <a:tc>
                  <a:txBody>
                    <a:bodyPr/>
                    <a:lstStyle/>
                    <a:p>
                      <a:pPr algn="ctr"/>
                      <a:r>
                        <a:rPr lang="en-US" sz="1700"/>
                        <a:t>12</a:t>
                      </a:r>
                    </a:p>
                  </a:txBody>
                  <a:tcPr marL="87047" marR="87047" marT="43524" marB="43524"/>
                </a:tc>
                <a:tc>
                  <a:txBody>
                    <a:bodyPr/>
                    <a:lstStyle/>
                    <a:p>
                      <a:pPr algn="ctr"/>
                      <a:r>
                        <a:rPr lang="en-US" sz="1700"/>
                        <a:t>22 (46%)</a:t>
                      </a:r>
                    </a:p>
                  </a:txBody>
                  <a:tcPr marL="87047" marR="87047" marT="43524" marB="43524"/>
                </a:tc>
                <a:extLst>
                  <a:ext uri="{0D108BD9-81ED-4DB2-BD59-A6C34878D82A}">
                    <a16:rowId xmlns:a16="http://schemas.microsoft.com/office/drawing/2014/main" val="1899750039"/>
                  </a:ext>
                </a:extLst>
              </a:tr>
              <a:tr h="383009">
                <a:tc>
                  <a:txBody>
                    <a:bodyPr/>
                    <a:lstStyle/>
                    <a:p>
                      <a:r>
                        <a:rPr lang="en-US" sz="1700"/>
                        <a:t>First time homeless</a:t>
                      </a:r>
                    </a:p>
                  </a:txBody>
                  <a:tcPr marL="87047" marR="87047" marT="43524" marB="43524"/>
                </a:tc>
                <a:tc>
                  <a:txBody>
                    <a:bodyPr/>
                    <a:lstStyle/>
                    <a:p>
                      <a:pPr algn="ctr"/>
                      <a:r>
                        <a:rPr lang="en-US" sz="1700"/>
                        <a:t>11</a:t>
                      </a:r>
                    </a:p>
                  </a:txBody>
                  <a:tcPr marL="87047" marR="87047" marT="43524" marB="43524"/>
                </a:tc>
                <a:tc>
                  <a:txBody>
                    <a:bodyPr/>
                    <a:lstStyle/>
                    <a:p>
                      <a:pPr algn="ctr"/>
                      <a:r>
                        <a:rPr lang="en-US" sz="1700"/>
                        <a:t>0</a:t>
                      </a:r>
                    </a:p>
                  </a:txBody>
                  <a:tcPr marL="87047" marR="87047" marT="43524" marB="43524"/>
                </a:tc>
                <a:tc>
                  <a:txBody>
                    <a:bodyPr/>
                    <a:lstStyle/>
                    <a:p>
                      <a:pPr algn="ctr"/>
                      <a:r>
                        <a:rPr lang="en-US" sz="1700"/>
                        <a:t>4</a:t>
                      </a:r>
                    </a:p>
                  </a:txBody>
                  <a:tcPr marL="87047" marR="87047" marT="43524" marB="43524"/>
                </a:tc>
                <a:tc>
                  <a:txBody>
                    <a:bodyPr/>
                    <a:lstStyle/>
                    <a:p>
                      <a:pPr algn="ctr"/>
                      <a:r>
                        <a:rPr lang="en-US" sz="1700"/>
                        <a:t>15 (31%)</a:t>
                      </a:r>
                    </a:p>
                  </a:txBody>
                  <a:tcPr marL="87047" marR="87047" marT="43524" marB="43524"/>
                </a:tc>
                <a:extLst>
                  <a:ext uri="{0D108BD9-81ED-4DB2-BD59-A6C34878D82A}">
                    <a16:rowId xmlns:a16="http://schemas.microsoft.com/office/drawing/2014/main" val="3318801080"/>
                  </a:ext>
                </a:extLst>
              </a:tr>
              <a:tr h="383009">
                <a:tc>
                  <a:txBody>
                    <a:bodyPr/>
                    <a:lstStyle/>
                    <a:p>
                      <a:r>
                        <a:rPr lang="en-US" sz="1700"/>
                        <a:t>Any disability</a:t>
                      </a:r>
                    </a:p>
                  </a:txBody>
                  <a:tcPr marL="87047" marR="87047" marT="43524" marB="43524"/>
                </a:tc>
                <a:tc>
                  <a:txBody>
                    <a:bodyPr/>
                    <a:lstStyle/>
                    <a:p>
                      <a:pPr algn="ctr"/>
                      <a:r>
                        <a:rPr lang="en-US" sz="1700"/>
                        <a:t>27</a:t>
                      </a:r>
                    </a:p>
                  </a:txBody>
                  <a:tcPr marL="87047" marR="87047" marT="43524" marB="43524"/>
                </a:tc>
                <a:tc>
                  <a:txBody>
                    <a:bodyPr/>
                    <a:lstStyle/>
                    <a:p>
                      <a:pPr algn="ctr"/>
                      <a:r>
                        <a:rPr lang="en-US" sz="1700"/>
                        <a:t>1</a:t>
                      </a:r>
                    </a:p>
                  </a:txBody>
                  <a:tcPr marL="87047" marR="87047" marT="43524" marB="43524"/>
                </a:tc>
                <a:tc>
                  <a:txBody>
                    <a:bodyPr/>
                    <a:lstStyle/>
                    <a:p>
                      <a:pPr algn="ctr"/>
                      <a:r>
                        <a:rPr lang="en-US" sz="1700"/>
                        <a:t>16</a:t>
                      </a:r>
                    </a:p>
                  </a:txBody>
                  <a:tcPr marL="87047" marR="87047" marT="43524" marB="43524"/>
                </a:tc>
                <a:tc>
                  <a:txBody>
                    <a:bodyPr/>
                    <a:lstStyle/>
                    <a:p>
                      <a:pPr algn="ctr"/>
                      <a:r>
                        <a:rPr lang="en-US" sz="1700"/>
                        <a:t>44 (92%)</a:t>
                      </a:r>
                    </a:p>
                  </a:txBody>
                  <a:tcPr marL="87047" marR="87047" marT="43524" marB="43524"/>
                </a:tc>
                <a:extLst>
                  <a:ext uri="{0D108BD9-81ED-4DB2-BD59-A6C34878D82A}">
                    <a16:rowId xmlns:a16="http://schemas.microsoft.com/office/drawing/2014/main" val="1237677321"/>
                  </a:ext>
                </a:extLst>
              </a:tr>
            </a:tbl>
          </a:graphicData>
        </a:graphic>
      </p:graphicFrame>
    </p:spTree>
    <p:extLst>
      <p:ext uri="{BB962C8B-B14F-4D97-AF65-F5344CB8AC3E}">
        <p14:creationId xmlns:p14="http://schemas.microsoft.com/office/powerpoint/2010/main" val="3371388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D9194E5-A2E2-4DE4-B144-3FC38AE495A9}"/>
              </a:ext>
            </a:extLst>
          </p:cNvPr>
          <p:cNvSpPr>
            <a:spLocks noGrp="1"/>
          </p:cNvSpPr>
          <p:nvPr>
            <p:ph type="title"/>
          </p:nvPr>
        </p:nvSpPr>
        <p:spPr>
          <a:xfrm>
            <a:off x="1371597" y="348865"/>
            <a:ext cx="10044023" cy="877729"/>
          </a:xfrm>
        </p:spPr>
        <p:txBody>
          <a:bodyPr anchor="ctr">
            <a:normAutofit/>
          </a:bodyPr>
          <a:lstStyle/>
          <a:p>
            <a:r>
              <a:rPr lang="en-US" sz="4000">
                <a:solidFill>
                  <a:srgbClr val="FFFFFF"/>
                </a:solidFill>
              </a:rPr>
              <a:t>PIT data: Trends over time</a:t>
            </a:r>
            <a:endParaRPr lang="en-US" sz="4000">
              <a:solidFill>
                <a:srgbClr val="FFFFFF"/>
              </a:solidFill>
              <a:highlight>
                <a:srgbClr val="FFFF00"/>
              </a:highlight>
            </a:endParaRPr>
          </a:p>
        </p:txBody>
      </p:sp>
      <p:graphicFrame>
        <p:nvGraphicFramePr>
          <p:cNvPr id="4" name="Table 4">
            <a:extLst>
              <a:ext uri="{FF2B5EF4-FFF2-40B4-BE49-F238E27FC236}">
                <a16:creationId xmlns:a16="http://schemas.microsoft.com/office/drawing/2014/main" id="{0583538D-097B-6C7F-7CD3-D0A8000D0410}"/>
              </a:ext>
            </a:extLst>
          </p:cNvPr>
          <p:cNvGraphicFramePr>
            <a:graphicFrameLocks noGrp="1"/>
          </p:cNvGraphicFramePr>
          <p:nvPr>
            <p:ph idx="1"/>
            <p:extLst>
              <p:ext uri="{D42A27DB-BD31-4B8C-83A1-F6EECF244321}">
                <p14:modId xmlns:p14="http://schemas.microsoft.com/office/powerpoint/2010/main" val="2487881429"/>
              </p:ext>
            </p:extLst>
          </p:nvPr>
        </p:nvGraphicFramePr>
        <p:xfrm>
          <a:off x="644056" y="2138490"/>
          <a:ext cx="10927831" cy="4140984"/>
        </p:xfrm>
        <a:graphic>
          <a:graphicData uri="http://schemas.openxmlformats.org/drawingml/2006/table">
            <a:tbl>
              <a:tblPr firstRow="1" bandRow="1">
                <a:tableStyleId>{5C22544A-7EE6-4342-B048-85BDC9FD1C3A}</a:tableStyleId>
              </a:tblPr>
              <a:tblGrid>
                <a:gridCol w="3164577">
                  <a:extLst>
                    <a:ext uri="{9D8B030D-6E8A-4147-A177-3AD203B41FA5}">
                      <a16:colId xmlns:a16="http://schemas.microsoft.com/office/drawing/2014/main" val="2796650167"/>
                    </a:ext>
                  </a:extLst>
                </a:gridCol>
                <a:gridCol w="1512853">
                  <a:extLst>
                    <a:ext uri="{9D8B030D-6E8A-4147-A177-3AD203B41FA5}">
                      <a16:colId xmlns:a16="http://schemas.microsoft.com/office/drawing/2014/main" val="245301330"/>
                    </a:ext>
                  </a:extLst>
                </a:gridCol>
                <a:gridCol w="1711836">
                  <a:extLst>
                    <a:ext uri="{9D8B030D-6E8A-4147-A177-3AD203B41FA5}">
                      <a16:colId xmlns:a16="http://schemas.microsoft.com/office/drawing/2014/main" val="2653263667"/>
                    </a:ext>
                  </a:extLst>
                </a:gridCol>
                <a:gridCol w="1512855">
                  <a:extLst>
                    <a:ext uri="{9D8B030D-6E8A-4147-A177-3AD203B41FA5}">
                      <a16:colId xmlns:a16="http://schemas.microsoft.com/office/drawing/2014/main" val="1166669009"/>
                    </a:ext>
                  </a:extLst>
                </a:gridCol>
                <a:gridCol w="1512855">
                  <a:extLst>
                    <a:ext uri="{9D8B030D-6E8A-4147-A177-3AD203B41FA5}">
                      <a16:colId xmlns:a16="http://schemas.microsoft.com/office/drawing/2014/main" val="2416852136"/>
                    </a:ext>
                  </a:extLst>
                </a:gridCol>
                <a:gridCol w="1512855">
                  <a:extLst>
                    <a:ext uri="{9D8B030D-6E8A-4147-A177-3AD203B41FA5}">
                      <a16:colId xmlns:a16="http://schemas.microsoft.com/office/drawing/2014/main" val="904059253"/>
                    </a:ext>
                  </a:extLst>
                </a:gridCol>
              </a:tblGrid>
              <a:tr h="345082">
                <a:tc>
                  <a:txBody>
                    <a:bodyPr/>
                    <a:lstStyle/>
                    <a:p>
                      <a:endParaRPr lang="en-US" sz="1500"/>
                    </a:p>
                  </a:txBody>
                  <a:tcPr marL="78428" marR="78428" marT="39214" marB="39214"/>
                </a:tc>
                <a:tc>
                  <a:txBody>
                    <a:bodyPr/>
                    <a:lstStyle/>
                    <a:p>
                      <a:pPr algn="ctr"/>
                      <a:r>
                        <a:rPr lang="en-US" sz="1500"/>
                        <a:t>2020</a:t>
                      </a:r>
                    </a:p>
                  </a:txBody>
                  <a:tcPr marL="78428" marR="78428" marT="39214" marB="39214"/>
                </a:tc>
                <a:tc>
                  <a:txBody>
                    <a:bodyPr/>
                    <a:lstStyle/>
                    <a:p>
                      <a:pPr algn="ctr"/>
                      <a:r>
                        <a:rPr lang="en-US" sz="1500"/>
                        <a:t>2021*</a:t>
                      </a:r>
                    </a:p>
                  </a:txBody>
                  <a:tcPr marL="78428" marR="78428" marT="39214" marB="39214"/>
                </a:tc>
                <a:tc>
                  <a:txBody>
                    <a:bodyPr/>
                    <a:lstStyle/>
                    <a:p>
                      <a:pPr algn="ctr"/>
                      <a:r>
                        <a:rPr lang="en-US" sz="1500"/>
                        <a:t>2022</a:t>
                      </a:r>
                    </a:p>
                  </a:txBody>
                  <a:tcPr marL="78428" marR="78428" marT="39214" marB="39214"/>
                </a:tc>
                <a:tc>
                  <a:txBody>
                    <a:bodyPr/>
                    <a:lstStyle/>
                    <a:p>
                      <a:pPr algn="ctr"/>
                      <a:r>
                        <a:rPr lang="en-US" sz="1500"/>
                        <a:t>2023</a:t>
                      </a:r>
                    </a:p>
                  </a:txBody>
                  <a:tcPr marL="78428" marR="78428" marT="39214" marB="39214"/>
                </a:tc>
                <a:tc>
                  <a:txBody>
                    <a:bodyPr/>
                    <a:lstStyle/>
                    <a:p>
                      <a:pPr algn="ctr"/>
                      <a:r>
                        <a:rPr lang="en-US" sz="1500"/>
                        <a:t>2024</a:t>
                      </a:r>
                    </a:p>
                  </a:txBody>
                  <a:tcPr marL="78428" marR="78428" marT="39214" marB="39214"/>
                </a:tc>
                <a:extLst>
                  <a:ext uri="{0D108BD9-81ED-4DB2-BD59-A6C34878D82A}">
                    <a16:rowId xmlns:a16="http://schemas.microsoft.com/office/drawing/2014/main" val="2872141934"/>
                  </a:ext>
                </a:extLst>
              </a:tr>
              <a:tr h="345082">
                <a:tc>
                  <a:txBody>
                    <a:bodyPr/>
                    <a:lstStyle/>
                    <a:p>
                      <a:r>
                        <a:rPr lang="en-US" sz="1500"/>
                        <a:t>Households</a:t>
                      </a:r>
                    </a:p>
                  </a:txBody>
                  <a:tcPr marL="78428" marR="78428" marT="39214" marB="39214"/>
                </a:tc>
                <a:tc>
                  <a:txBody>
                    <a:bodyPr/>
                    <a:lstStyle/>
                    <a:p>
                      <a:pPr algn="ctr"/>
                      <a:r>
                        <a:rPr lang="en-US" sz="1500"/>
                        <a:t>296</a:t>
                      </a:r>
                    </a:p>
                  </a:txBody>
                  <a:tcPr marL="78428" marR="78428" marT="39214" marB="39214"/>
                </a:tc>
                <a:tc>
                  <a:txBody>
                    <a:bodyPr/>
                    <a:lstStyle/>
                    <a:p>
                      <a:pPr algn="ctr"/>
                      <a:r>
                        <a:rPr lang="en-US" sz="1500"/>
                        <a:t>97</a:t>
                      </a:r>
                    </a:p>
                  </a:txBody>
                  <a:tcPr marL="78428" marR="78428" marT="39214" marB="39214"/>
                </a:tc>
                <a:tc>
                  <a:txBody>
                    <a:bodyPr/>
                    <a:lstStyle/>
                    <a:p>
                      <a:pPr algn="ctr"/>
                      <a:r>
                        <a:rPr lang="en-US" sz="1500"/>
                        <a:t>251</a:t>
                      </a:r>
                    </a:p>
                  </a:txBody>
                  <a:tcPr marL="78428" marR="78428" marT="39214" marB="39214"/>
                </a:tc>
                <a:tc>
                  <a:txBody>
                    <a:bodyPr/>
                    <a:lstStyle/>
                    <a:p>
                      <a:pPr algn="ctr"/>
                      <a:r>
                        <a:rPr lang="en-US" sz="1500"/>
                        <a:t>333</a:t>
                      </a:r>
                    </a:p>
                  </a:txBody>
                  <a:tcPr marL="78428" marR="78428" marT="39214" marB="39214"/>
                </a:tc>
                <a:tc>
                  <a:txBody>
                    <a:bodyPr/>
                    <a:lstStyle/>
                    <a:p>
                      <a:pPr algn="ctr"/>
                      <a:r>
                        <a:rPr lang="en-US" sz="1500"/>
                        <a:t>312</a:t>
                      </a:r>
                    </a:p>
                  </a:txBody>
                  <a:tcPr marL="78428" marR="78428" marT="39214" marB="39214"/>
                </a:tc>
                <a:extLst>
                  <a:ext uri="{0D108BD9-81ED-4DB2-BD59-A6C34878D82A}">
                    <a16:rowId xmlns:a16="http://schemas.microsoft.com/office/drawing/2014/main" val="505486056"/>
                  </a:ext>
                </a:extLst>
              </a:tr>
              <a:tr h="345082">
                <a:tc>
                  <a:txBody>
                    <a:bodyPr/>
                    <a:lstStyle/>
                    <a:p>
                      <a:r>
                        <a:rPr lang="en-US" sz="1500"/>
                        <a:t>Persons</a:t>
                      </a:r>
                    </a:p>
                  </a:txBody>
                  <a:tcPr marL="78428" marR="78428" marT="39214" marB="39214"/>
                </a:tc>
                <a:tc>
                  <a:txBody>
                    <a:bodyPr/>
                    <a:lstStyle/>
                    <a:p>
                      <a:pPr algn="ctr"/>
                      <a:r>
                        <a:rPr lang="en-US" sz="1500"/>
                        <a:t>352</a:t>
                      </a:r>
                    </a:p>
                  </a:txBody>
                  <a:tcPr marL="78428" marR="78428" marT="39214" marB="39214"/>
                </a:tc>
                <a:tc>
                  <a:txBody>
                    <a:bodyPr/>
                    <a:lstStyle/>
                    <a:p>
                      <a:pPr algn="ctr"/>
                      <a:r>
                        <a:rPr lang="en-US" sz="1500"/>
                        <a:t>157</a:t>
                      </a:r>
                    </a:p>
                  </a:txBody>
                  <a:tcPr marL="78428" marR="78428" marT="39214" marB="39214"/>
                </a:tc>
                <a:tc>
                  <a:txBody>
                    <a:bodyPr/>
                    <a:lstStyle/>
                    <a:p>
                      <a:pPr algn="ctr"/>
                      <a:r>
                        <a:rPr lang="en-US" sz="1500"/>
                        <a:t>343</a:t>
                      </a:r>
                    </a:p>
                  </a:txBody>
                  <a:tcPr marL="78428" marR="78428" marT="39214" marB="39214"/>
                </a:tc>
                <a:tc>
                  <a:txBody>
                    <a:bodyPr/>
                    <a:lstStyle/>
                    <a:p>
                      <a:pPr algn="ctr"/>
                      <a:r>
                        <a:rPr lang="en-US" sz="1500"/>
                        <a:t>436</a:t>
                      </a:r>
                    </a:p>
                  </a:txBody>
                  <a:tcPr marL="78428" marR="78428" marT="39214" marB="39214"/>
                </a:tc>
                <a:tc>
                  <a:txBody>
                    <a:bodyPr/>
                    <a:lstStyle/>
                    <a:p>
                      <a:pPr algn="ctr"/>
                      <a:r>
                        <a:rPr lang="en-US" sz="1500"/>
                        <a:t>412</a:t>
                      </a:r>
                    </a:p>
                  </a:txBody>
                  <a:tcPr marL="78428" marR="78428" marT="39214" marB="39214"/>
                </a:tc>
                <a:extLst>
                  <a:ext uri="{0D108BD9-81ED-4DB2-BD59-A6C34878D82A}">
                    <a16:rowId xmlns:a16="http://schemas.microsoft.com/office/drawing/2014/main" val="461517891"/>
                  </a:ext>
                </a:extLst>
              </a:tr>
              <a:tr h="345082">
                <a:tc>
                  <a:txBody>
                    <a:bodyPr/>
                    <a:lstStyle/>
                    <a:p>
                      <a:r>
                        <a:rPr lang="en-US" sz="1500"/>
                        <a:t>Emergency shelter</a:t>
                      </a:r>
                    </a:p>
                  </a:txBody>
                  <a:tcPr marL="78428" marR="78428" marT="39214" marB="39214"/>
                </a:tc>
                <a:tc>
                  <a:txBody>
                    <a:bodyPr/>
                    <a:lstStyle/>
                    <a:p>
                      <a:pPr algn="ctr"/>
                      <a:r>
                        <a:rPr lang="en-US" sz="1500"/>
                        <a:t>172</a:t>
                      </a:r>
                    </a:p>
                  </a:txBody>
                  <a:tcPr marL="78428" marR="78428" marT="39214" marB="39214"/>
                </a:tc>
                <a:tc>
                  <a:txBody>
                    <a:bodyPr/>
                    <a:lstStyle/>
                    <a:p>
                      <a:pPr algn="ctr"/>
                      <a:r>
                        <a:rPr lang="en-US" sz="1500"/>
                        <a:t>90</a:t>
                      </a:r>
                    </a:p>
                  </a:txBody>
                  <a:tcPr marL="78428" marR="78428" marT="39214" marB="39214"/>
                </a:tc>
                <a:tc>
                  <a:txBody>
                    <a:bodyPr/>
                    <a:lstStyle/>
                    <a:p>
                      <a:pPr algn="ctr"/>
                      <a:r>
                        <a:rPr lang="en-US" sz="1500"/>
                        <a:t>165</a:t>
                      </a:r>
                    </a:p>
                  </a:txBody>
                  <a:tcPr marL="78428" marR="78428" marT="39214" marB="39214"/>
                </a:tc>
                <a:tc>
                  <a:txBody>
                    <a:bodyPr/>
                    <a:lstStyle/>
                    <a:p>
                      <a:pPr algn="ctr"/>
                      <a:r>
                        <a:rPr lang="en-US" sz="1500"/>
                        <a:t>200</a:t>
                      </a:r>
                    </a:p>
                  </a:txBody>
                  <a:tcPr marL="78428" marR="78428" marT="39214" marB="39214"/>
                </a:tc>
                <a:tc>
                  <a:txBody>
                    <a:bodyPr/>
                    <a:lstStyle/>
                    <a:p>
                      <a:pPr algn="ctr"/>
                      <a:r>
                        <a:rPr lang="en-US" sz="1500"/>
                        <a:t>176</a:t>
                      </a:r>
                    </a:p>
                  </a:txBody>
                  <a:tcPr marL="78428" marR="78428" marT="39214" marB="39214"/>
                </a:tc>
                <a:extLst>
                  <a:ext uri="{0D108BD9-81ED-4DB2-BD59-A6C34878D82A}">
                    <a16:rowId xmlns:a16="http://schemas.microsoft.com/office/drawing/2014/main" val="3017737192"/>
                  </a:ext>
                </a:extLst>
              </a:tr>
              <a:tr h="345082">
                <a:tc>
                  <a:txBody>
                    <a:bodyPr/>
                    <a:lstStyle/>
                    <a:p>
                      <a:r>
                        <a:rPr lang="en-US" sz="1500"/>
                        <a:t>Transitional shelter</a:t>
                      </a:r>
                    </a:p>
                  </a:txBody>
                  <a:tcPr marL="78428" marR="78428" marT="39214" marB="39214"/>
                </a:tc>
                <a:tc>
                  <a:txBody>
                    <a:bodyPr/>
                    <a:lstStyle/>
                    <a:p>
                      <a:pPr algn="ctr"/>
                      <a:r>
                        <a:rPr lang="en-US" sz="1500"/>
                        <a:t>25</a:t>
                      </a:r>
                    </a:p>
                  </a:txBody>
                  <a:tcPr marL="78428" marR="78428" marT="39214" marB="39214"/>
                </a:tc>
                <a:tc>
                  <a:txBody>
                    <a:bodyPr/>
                    <a:lstStyle/>
                    <a:p>
                      <a:pPr algn="ctr"/>
                      <a:r>
                        <a:rPr lang="en-US" sz="1500"/>
                        <a:t>67</a:t>
                      </a:r>
                    </a:p>
                  </a:txBody>
                  <a:tcPr marL="78428" marR="78428" marT="39214" marB="39214"/>
                </a:tc>
                <a:tc>
                  <a:txBody>
                    <a:bodyPr/>
                    <a:lstStyle/>
                    <a:p>
                      <a:pPr algn="ctr"/>
                      <a:r>
                        <a:rPr lang="en-US" sz="1500"/>
                        <a:t>78</a:t>
                      </a:r>
                    </a:p>
                  </a:txBody>
                  <a:tcPr marL="78428" marR="78428" marT="39214" marB="39214"/>
                </a:tc>
                <a:tc>
                  <a:txBody>
                    <a:bodyPr/>
                    <a:lstStyle/>
                    <a:p>
                      <a:pPr algn="ctr"/>
                      <a:r>
                        <a:rPr lang="en-US" sz="1500"/>
                        <a:t>45</a:t>
                      </a:r>
                    </a:p>
                  </a:txBody>
                  <a:tcPr marL="78428" marR="78428" marT="39214" marB="39214"/>
                </a:tc>
                <a:tc>
                  <a:txBody>
                    <a:bodyPr/>
                    <a:lstStyle/>
                    <a:p>
                      <a:pPr algn="ctr"/>
                      <a:r>
                        <a:rPr lang="en-US" sz="1500"/>
                        <a:t>43</a:t>
                      </a:r>
                    </a:p>
                  </a:txBody>
                  <a:tcPr marL="78428" marR="78428" marT="39214" marB="39214"/>
                </a:tc>
                <a:extLst>
                  <a:ext uri="{0D108BD9-81ED-4DB2-BD59-A6C34878D82A}">
                    <a16:rowId xmlns:a16="http://schemas.microsoft.com/office/drawing/2014/main" val="2451659975"/>
                  </a:ext>
                </a:extLst>
              </a:tr>
              <a:tr h="345082">
                <a:tc>
                  <a:txBody>
                    <a:bodyPr/>
                    <a:lstStyle/>
                    <a:p>
                      <a:r>
                        <a:rPr lang="en-US" sz="1500"/>
                        <a:t>Unsheltered</a:t>
                      </a:r>
                    </a:p>
                  </a:txBody>
                  <a:tcPr marL="78428" marR="78428" marT="39214" marB="39214"/>
                </a:tc>
                <a:tc>
                  <a:txBody>
                    <a:bodyPr/>
                    <a:lstStyle/>
                    <a:p>
                      <a:pPr algn="ctr"/>
                      <a:r>
                        <a:rPr lang="en-US" sz="1500"/>
                        <a:t>155</a:t>
                      </a:r>
                    </a:p>
                  </a:txBody>
                  <a:tcPr marL="78428" marR="78428" marT="39214" marB="39214"/>
                </a:tc>
                <a:tc>
                  <a:txBody>
                    <a:bodyPr/>
                    <a:lstStyle/>
                    <a:p>
                      <a:pPr algn="ctr"/>
                      <a:r>
                        <a:rPr lang="en-US" sz="1500"/>
                        <a:t>N/A</a:t>
                      </a:r>
                    </a:p>
                  </a:txBody>
                  <a:tcPr marL="78428" marR="78428" marT="39214" marB="39214"/>
                </a:tc>
                <a:tc>
                  <a:txBody>
                    <a:bodyPr/>
                    <a:lstStyle/>
                    <a:p>
                      <a:pPr algn="ctr"/>
                      <a:r>
                        <a:rPr lang="en-US" sz="1500"/>
                        <a:t>100</a:t>
                      </a:r>
                    </a:p>
                  </a:txBody>
                  <a:tcPr marL="78428" marR="78428" marT="39214" marB="39214"/>
                </a:tc>
                <a:tc>
                  <a:txBody>
                    <a:bodyPr/>
                    <a:lstStyle/>
                    <a:p>
                      <a:pPr algn="ctr"/>
                      <a:r>
                        <a:rPr lang="en-US" sz="1500"/>
                        <a:t>191</a:t>
                      </a:r>
                    </a:p>
                  </a:txBody>
                  <a:tcPr marL="78428" marR="78428" marT="39214" marB="39214"/>
                </a:tc>
                <a:tc>
                  <a:txBody>
                    <a:bodyPr/>
                    <a:lstStyle/>
                    <a:p>
                      <a:pPr algn="ctr"/>
                      <a:r>
                        <a:rPr lang="en-US" sz="1500"/>
                        <a:t>193</a:t>
                      </a:r>
                    </a:p>
                  </a:txBody>
                  <a:tcPr marL="78428" marR="78428" marT="39214" marB="39214"/>
                </a:tc>
                <a:extLst>
                  <a:ext uri="{0D108BD9-81ED-4DB2-BD59-A6C34878D82A}">
                    <a16:rowId xmlns:a16="http://schemas.microsoft.com/office/drawing/2014/main" val="2511316299"/>
                  </a:ext>
                </a:extLst>
              </a:tr>
              <a:tr h="345082">
                <a:tc>
                  <a:txBody>
                    <a:bodyPr/>
                    <a:lstStyle/>
                    <a:p>
                      <a:r>
                        <a:rPr lang="en-US" sz="1500"/>
                        <a:t>First-time homeless</a:t>
                      </a:r>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r>
                        <a:rPr lang="en-US" sz="1500"/>
                        <a:t>128</a:t>
                      </a:r>
                    </a:p>
                  </a:txBody>
                  <a:tcPr marL="78428" marR="78428" marT="39214" marB="39214"/>
                </a:tc>
                <a:tc>
                  <a:txBody>
                    <a:bodyPr/>
                    <a:lstStyle/>
                    <a:p>
                      <a:pPr algn="ctr"/>
                      <a:r>
                        <a:rPr lang="en-US" sz="1500"/>
                        <a:t>125</a:t>
                      </a:r>
                    </a:p>
                  </a:txBody>
                  <a:tcPr marL="78428" marR="78428" marT="39214" marB="39214"/>
                </a:tc>
                <a:extLst>
                  <a:ext uri="{0D108BD9-81ED-4DB2-BD59-A6C34878D82A}">
                    <a16:rowId xmlns:a16="http://schemas.microsoft.com/office/drawing/2014/main" val="1311412301"/>
                  </a:ext>
                </a:extLst>
              </a:tr>
              <a:tr h="345082">
                <a:tc>
                  <a:txBody>
                    <a:bodyPr/>
                    <a:lstStyle/>
                    <a:p>
                      <a:r>
                        <a:rPr lang="en-US" sz="1500"/>
                        <a:t>Chronic</a:t>
                      </a:r>
                    </a:p>
                  </a:txBody>
                  <a:tcPr marL="78428" marR="78428" marT="39214" marB="39214"/>
                </a:tc>
                <a:tc>
                  <a:txBody>
                    <a:bodyPr/>
                    <a:lstStyle/>
                    <a:p>
                      <a:pPr algn="ctr"/>
                      <a:r>
                        <a:rPr lang="en-US" sz="1500"/>
                        <a:t>98</a:t>
                      </a:r>
                    </a:p>
                  </a:txBody>
                  <a:tcPr marL="78428" marR="78428" marT="39214" marB="39214"/>
                </a:tc>
                <a:tc>
                  <a:txBody>
                    <a:bodyPr/>
                    <a:lstStyle/>
                    <a:p>
                      <a:pPr algn="ctr"/>
                      <a:r>
                        <a:rPr lang="en-US" sz="1500"/>
                        <a:t>19</a:t>
                      </a:r>
                    </a:p>
                  </a:txBody>
                  <a:tcPr marL="78428" marR="78428" marT="39214" marB="39214"/>
                </a:tc>
                <a:tc>
                  <a:txBody>
                    <a:bodyPr/>
                    <a:lstStyle/>
                    <a:p>
                      <a:pPr algn="ctr"/>
                      <a:r>
                        <a:rPr lang="en-US" sz="1500"/>
                        <a:t>49</a:t>
                      </a:r>
                    </a:p>
                  </a:txBody>
                  <a:tcPr marL="78428" marR="78428" marT="39214" marB="39214"/>
                </a:tc>
                <a:tc>
                  <a:txBody>
                    <a:bodyPr/>
                    <a:lstStyle/>
                    <a:p>
                      <a:pPr algn="ctr"/>
                      <a:r>
                        <a:rPr lang="en-US" sz="1500"/>
                        <a:t>116</a:t>
                      </a:r>
                    </a:p>
                  </a:txBody>
                  <a:tcPr marL="78428" marR="78428" marT="39214" marB="39214"/>
                </a:tc>
                <a:tc>
                  <a:txBody>
                    <a:bodyPr/>
                    <a:lstStyle/>
                    <a:p>
                      <a:pPr algn="ctr"/>
                      <a:r>
                        <a:rPr lang="en-US" sz="1500"/>
                        <a:t>150</a:t>
                      </a:r>
                    </a:p>
                  </a:txBody>
                  <a:tcPr marL="78428" marR="78428" marT="39214" marB="39214"/>
                </a:tc>
                <a:extLst>
                  <a:ext uri="{0D108BD9-81ED-4DB2-BD59-A6C34878D82A}">
                    <a16:rowId xmlns:a16="http://schemas.microsoft.com/office/drawing/2014/main" val="2077317167"/>
                  </a:ext>
                </a:extLst>
              </a:tr>
              <a:tr h="345082">
                <a:tc>
                  <a:txBody>
                    <a:bodyPr/>
                    <a:lstStyle/>
                    <a:p>
                      <a:r>
                        <a:rPr lang="en-US" sz="1500"/>
                        <a:t>Veteran</a:t>
                      </a:r>
                    </a:p>
                  </a:txBody>
                  <a:tcPr marL="78428" marR="78428" marT="39214" marB="39214"/>
                </a:tc>
                <a:tc>
                  <a:txBody>
                    <a:bodyPr/>
                    <a:lstStyle/>
                    <a:p>
                      <a:pPr algn="ctr"/>
                      <a:r>
                        <a:rPr lang="en-US" sz="1500"/>
                        <a:t>33</a:t>
                      </a:r>
                    </a:p>
                  </a:txBody>
                  <a:tcPr marL="78428" marR="78428" marT="39214" marB="39214"/>
                </a:tc>
                <a:tc>
                  <a:txBody>
                    <a:bodyPr/>
                    <a:lstStyle/>
                    <a:p>
                      <a:pPr algn="ctr"/>
                      <a:r>
                        <a:rPr lang="en-US" sz="1500"/>
                        <a:t>14</a:t>
                      </a:r>
                    </a:p>
                  </a:txBody>
                  <a:tcPr marL="78428" marR="78428" marT="39214" marB="39214"/>
                </a:tc>
                <a:tc>
                  <a:txBody>
                    <a:bodyPr/>
                    <a:lstStyle/>
                    <a:p>
                      <a:pPr algn="ctr"/>
                      <a:r>
                        <a:rPr lang="en-US" sz="1500"/>
                        <a:t>30</a:t>
                      </a:r>
                    </a:p>
                  </a:txBody>
                  <a:tcPr marL="78428" marR="78428" marT="39214" marB="39214"/>
                </a:tc>
                <a:tc>
                  <a:txBody>
                    <a:bodyPr/>
                    <a:lstStyle/>
                    <a:p>
                      <a:pPr algn="ctr"/>
                      <a:r>
                        <a:rPr lang="en-US" sz="1500"/>
                        <a:t>38</a:t>
                      </a:r>
                    </a:p>
                  </a:txBody>
                  <a:tcPr marL="78428" marR="78428" marT="39214" marB="39214"/>
                </a:tc>
                <a:tc>
                  <a:txBody>
                    <a:bodyPr/>
                    <a:lstStyle/>
                    <a:p>
                      <a:pPr algn="ctr"/>
                      <a:r>
                        <a:rPr lang="en-US" sz="1500"/>
                        <a:t>48**</a:t>
                      </a:r>
                    </a:p>
                  </a:txBody>
                  <a:tcPr marL="78428" marR="78428" marT="39214" marB="39214"/>
                </a:tc>
                <a:extLst>
                  <a:ext uri="{0D108BD9-81ED-4DB2-BD59-A6C34878D82A}">
                    <a16:rowId xmlns:a16="http://schemas.microsoft.com/office/drawing/2014/main" val="3849863652"/>
                  </a:ext>
                </a:extLst>
              </a:tr>
              <a:tr h="345082">
                <a:tc>
                  <a:txBody>
                    <a:bodyPr/>
                    <a:lstStyle/>
                    <a:p>
                      <a:r>
                        <a:rPr lang="en-US" sz="1500"/>
                        <a:t>One or more disability</a:t>
                      </a:r>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r>
                        <a:rPr lang="en-US" sz="1500"/>
                        <a:t>203</a:t>
                      </a:r>
                    </a:p>
                  </a:txBody>
                  <a:tcPr marL="78428" marR="78428" marT="39214" marB="39214"/>
                </a:tc>
                <a:tc>
                  <a:txBody>
                    <a:bodyPr/>
                    <a:lstStyle/>
                    <a:p>
                      <a:pPr algn="ctr"/>
                      <a:r>
                        <a:rPr lang="en-US" sz="1500"/>
                        <a:t>221</a:t>
                      </a:r>
                    </a:p>
                  </a:txBody>
                  <a:tcPr marL="78428" marR="78428" marT="39214" marB="39214"/>
                </a:tc>
                <a:extLst>
                  <a:ext uri="{0D108BD9-81ED-4DB2-BD59-A6C34878D82A}">
                    <a16:rowId xmlns:a16="http://schemas.microsoft.com/office/drawing/2014/main" val="4094472474"/>
                  </a:ext>
                </a:extLst>
              </a:tr>
              <a:tr h="345082">
                <a:tc>
                  <a:txBody>
                    <a:bodyPr/>
                    <a:lstStyle/>
                    <a:p>
                      <a:r>
                        <a:rPr lang="en-US" sz="1500"/>
                        <a:t>Domestic violence</a:t>
                      </a:r>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r>
                        <a:rPr lang="en-US" sz="1500"/>
                        <a:t>47</a:t>
                      </a:r>
                    </a:p>
                  </a:txBody>
                  <a:tcPr marL="78428" marR="78428" marT="39214" marB="39214"/>
                </a:tc>
                <a:tc>
                  <a:txBody>
                    <a:bodyPr/>
                    <a:lstStyle/>
                    <a:p>
                      <a:pPr algn="ctr"/>
                      <a:r>
                        <a:rPr lang="en-US" sz="1500"/>
                        <a:t>91</a:t>
                      </a:r>
                    </a:p>
                  </a:txBody>
                  <a:tcPr marL="78428" marR="78428" marT="39214" marB="39214"/>
                </a:tc>
                <a:tc>
                  <a:txBody>
                    <a:bodyPr/>
                    <a:lstStyle/>
                    <a:p>
                      <a:pPr algn="ctr"/>
                      <a:r>
                        <a:rPr lang="en-US" sz="1500"/>
                        <a:t>103</a:t>
                      </a:r>
                    </a:p>
                  </a:txBody>
                  <a:tcPr marL="78428" marR="78428" marT="39214" marB="39214"/>
                </a:tc>
                <a:extLst>
                  <a:ext uri="{0D108BD9-81ED-4DB2-BD59-A6C34878D82A}">
                    <a16:rowId xmlns:a16="http://schemas.microsoft.com/office/drawing/2014/main" val="1808893699"/>
                  </a:ext>
                </a:extLst>
              </a:tr>
              <a:tr h="345082">
                <a:tc>
                  <a:txBody>
                    <a:bodyPr/>
                    <a:lstStyle/>
                    <a:p>
                      <a:r>
                        <a:rPr lang="en-US" sz="1500"/>
                        <a:t>Foster care history</a:t>
                      </a:r>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endParaRPr lang="en-US" sz="1500"/>
                    </a:p>
                  </a:txBody>
                  <a:tcPr marL="78428" marR="78428" marT="39214" marB="39214"/>
                </a:tc>
                <a:tc>
                  <a:txBody>
                    <a:bodyPr/>
                    <a:lstStyle/>
                    <a:p>
                      <a:pPr algn="ctr"/>
                      <a:r>
                        <a:rPr lang="en-US" sz="1500"/>
                        <a:t>46</a:t>
                      </a:r>
                    </a:p>
                  </a:txBody>
                  <a:tcPr marL="78428" marR="78428" marT="39214" marB="39214"/>
                </a:tc>
                <a:tc>
                  <a:txBody>
                    <a:bodyPr/>
                    <a:lstStyle/>
                    <a:p>
                      <a:pPr algn="ctr"/>
                      <a:r>
                        <a:rPr lang="en-US" sz="1500"/>
                        <a:t>52</a:t>
                      </a:r>
                    </a:p>
                  </a:txBody>
                  <a:tcPr marL="78428" marR="78428" marT="39214" marB="39214"/>
                </a:tc>
                <a:extLst>
                  <a:ext uri="{0D108BD9-81ED-4DB2-BD59-A6C34878D82A}">
                    <a16:rowId xmlns:a16="http://schemas.microsoft.com/office/drawing/2014/main" val="338797093"/>
                  </a:ext>
                </a:extLst>
              </a:tr>
            </a:tbl>
          </a:graphicData>
        </a:graphic>
      </p:graphicFrame>
    </p:spTree>
    <p:extLst>
      <p:ext uri="{BB962C8B-B14F-4D97-AF65-F5344CB8AC3E}">
        <p14:creationId xmlns:p14="http://schemas.microsoft.com/office/powerpoint/2010/main" val="13941506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B848E4-1284-3EDC-E580-E59F5DC18F8D}"/>
              </a:ext>
            </a:extLst>
          </p:cNvPr>
          <p:cNvSpPr>
            <a:spLocks noGrp="1"/>
          </p:cNvSpPr>
          <p:nvPr>
            <p:ph type="title"/>
          </p:nvPr>
        </p:nvSpPr>
        <p:spPr>
          <a:xfrm>
            <a:off x="630936" y="640080"/>
            <a:ext cx="4818888" cy="1481328"/>
          </a:xfrm>
        </p:spPr>
        <p:txBody>
          <a:bodyPr anchor="b">
            <a:normAutofit/>
          </a:bodyPr>
          <a:lstStyle/>
          <a:p>
            <a:r>
              <a:rPr lang="en-US" sz="5000" dirty="0"/>
              <a:t>Last stably housed</a:t>
            </a:r>
            <a:endParaRPr lang="en-US" sz="5000" dirty="0">
              <a:highlight>
                <a:srgbClr val="FFFF00"/>
              </a:highlight>
            </a:endParaRPr>
          </a:p>
        </p:txBody>
      </p:sp>
      <p:sp>
        <p:nvSpPr>
          <p:cNvPr id="11"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613507B-FBD6-4858-6BBB-79E9C261B143}"/>
              </a:ext>
            </a:extLst>
          </p:cNvPr>
          <p:cNvSpPr>
            <a:spLocks noGrp="1"/>
          </p:cNvSpPr>
          <p:nvPr>
            <p:ph idx="1"/>
          </p:nvPr>
        </p:nvSpPr>
        <p:spPr>
          <a:xfrm>
            <a:off x="630936" y="2660904"/>
            <a:ext cx="4818888" cy="3547872"/>
          </a:xfrm>
        </p:spPr>
        <p:txBody>
          <a:bodyPr anchor="t">
            <a:normAutofit/>
          </a:bodyPr>
          <a:lstStyle/>
          <a:p>
            <a:r>
              <a:rPr lang="en-US" sz="2200" dirty="0"/>
              <a:t>We asked individuals* where they lived when they last considered themselves to be stably housed.</a:t>
            </a:r>
          </a:p>
          <a:p>
            <a:endParaRPr lang="en-US" sz="2200" dirty="0"/>
          </a:p>
          <a:p>
            <a:endParaRPr lang="en-US" sz="2200" dirty="0"/>
          </a:p>
        </p:txBody>
      </p:sp>
      <p:graphicFrame>
        <p:nvGraphicFramePr>
          <p:cNvPr id="4" name="Table 4">
            <a:extLst>
              <a:ext uri="{FF2B5EF4-FFF2-40B4-BE49-F238E27FC236}">
                <a16:creationId xmlns:a16="http://schemas.microsoft.com/office/drawing/2014/main" id="{CDA7F006-4B2C-FE93-7767-8E627248C338}"/>
              </a:ext>
            </a:extLst>
          </p:cNvPr>
          <p:cNvGraphicFramePr>
            <a:graphicFrameLocks noGrp="1"/>
          </p:cNvGraphicFramePr>
          <p:nvPr>
            <p:extLst>
              <p:ext uri="{D42A27DB-BD31-4B8C-83A1-F6EECF244321}">
                <p14:modId xmlns:p14="http://schemas.microsoft.com/office/powerpoint/2010/main" val="3411375375"/>
              </p:ext>
            </p:extLst>
          </p:nvPr>
        </p:nvGraphicFramePr>
        <p:xfrm>
          <a:off x="6099048" y="907551"/>
          <a:ext cx="5458968" cy="5042898"/>
        </p:xfrm>
        <a:graphic>
          <a:graphicData uri="http://schemas.openxmlformats.org/drawingml/2006/table">
            <a:tbl>
              <a:tblPr firstRow="1" bandRow="1">
                <a:solidFill>
                  <a:schemeClr val="accent1">
                    <a:lumMod val="20000"/>
                    <a:lumOff val="80000"/>
                  </a:schemeClr>
                </a:solidFill>
                <a:tableStyleId>{5C22544A-7EE6-4342-B048-85BDC9FD1C3A}</a:tableStyleId>
              </a:tblPr>
              <a:tblGrid>
                <a:gridCol w="3417916">
                  <a:extLst>
                    <a:ext uri="{9D8B030D-6E8A-4147-A177-3AD203B41FA5}">
                      <a16:colId xmlns:a16="http://schemas.microsoft.com/office/drawing/2014/main" val="1611930112"/>
                    </a:ext>
                  </a:extLst>
                </a:gridCol>
                <a:gridCol w="2041052">
                  <a:extLst>
                    <a:ext uri="{9D8B030D-6E8A-4147-A177-3AD203B41FA5}">
                      <a16:colId xmlns:a16="http://schemas.microsoft.com/office/drawing/2014/main" val="339512478"/>
                    </a:ext>
                  </a:extLst>
                </a:gridCol>
              </a:tblGrid>
              <a:tr h="949956">
                <a:tc>
                  <a:txBody>
                    <a:bodyPr/>
                    <a:lstStyle/>
                    <a:p>
                      <a:pPr algn="ctr"/>
                      <a:r>
                        <a:rPr lang="en-US" sz="1700" b="1" cap="all" spc="60">
                          <a:solidFill>
                            <a:schemeClr val="tx1"/>
                          </a:solidFill>
                        </a:rPr>
                        <a:t>Last stably housed location</a:t>
                      </a:r>
                    </a:p>
                  </a:txBody>
                  <a:tcPr marL="197610" marR="197610" marT="197610" marB="197610">
                    <a:lnL w="12700" cmpd="sng">
                      <a:noFill/>
                    </a:lnL>
                    <a:lnR w="12700" cmpd="sng">
                      <a:noFill/>
                    </a:lnR>
                    <a:lnT w="12700" cmpd="sng">
                      <a:noFill/>
                    </a:lnT>
                    <a:lnB w="38100" cmpd="sng">
                      <a:noFill/>
                    </a:lnB>
                    <a:noFill/>
                  </a:tcPr>
                </a:tc>
                <a:tc>
                  <a:txBody>
                    <a:bodyPr/>
                    <a:lstStyle/>
                    <a:p>
                      <a:pPr algn="ctr"/>
                      <a:r>
                        <a:rPr lang="en-US" sz="1700" b="1" cap="all" spc="60">
                          <a:solidFill>
                            <a:schemeClr val="tx1"/>
                          </a:solidFill>
                        </a:rPr>
                        <a:t>Responses</a:t>
                      </a:r>
                    </a:p>
                  </a:txBody>
                  <a:tcPr marL="197610" marR="197610" marT="197610" marB="197610">
                    <a:lnL w="12700" cmpd="sng">
                      <a:noFill/>
                    </a:lnL>
                    <a:lnR w="12700" cmpd="sng">
                      <a:noFill/>
                    </a:lnR>
                    <a:lnT w="12700" cmpd="sng">
                      <a:noFill/>
                    </a:lnT>
                    <a:lnB w="38100" cmpd="sng">
                      <a:noFill/>
                    </a:lnB>
                    <a:noFill/>
                  </a:tcPr>
                </a:tc>
                <a:extLst>
                  <a:ext uri="{0D108BD9-81ED-4DB2-BD59-A6C34878D82A}">
                    <a16:rowId xmlns:a16="http://schemas.microsoft.com/office/drawing/2014/main" val="1257481072"/>
                  </a:ext>
                </a:extLst>
              </a:tr>
              <a:tr h="584706">
                <a:tc>
                  <a:txBody>
                    <a:bodyPr/>
                    <a:lstStyle/>
                    <a:p>
                      <a:r>
                        <a:rPr lang="en-US" sz="2300" cap="none" spc="0" dirty="0">
                          <a:solidFill>
                            <a:schemeClr val="tx1"/>
                          </a:solidFill>
                        </a:rPr>
                        <a:t>Benton County</a:t>
                      </a:r>
                    </a:p>
                  </a:txBody>
                  <a:tcPr marL="131740" marR="131740" marT="65870" marB="131740">
                    <a:lnL w="12700" cmpd="sng">
                      <a:noFill/>
                      <a:prstDash val="solid"/>
                    </a:lnL>
                    <a:lnR w="12700" cmpd="sng">
                      <a:noFill/>
                      <a:prstDash val="solid"/>
                    </a:lnR>
                    <a:lnT w="38100" cmpd="sng">
                      <a:noFill/>
                    </a:lnT>
                    <a:lnB w="12700" cmpd="sng">
                      <a:noFill/>
                      <a:prstDash val="solid"/>
                    </a:lnB>
                    <a:noFill/>
                  </a:tcPr>
                </a:tc>
                <a:tc>
                  <a:txBody>
                    <a:bodyPr/>
                    <a:lstStyle/>
                    <a:p>
                      <a:pPr algn="ctr"/>
                      <a:r>
                        <a:rPr lang="en-US" sz="2300" cap="none" spc="0" dirty="0">
                          <a:solidFill>
                            <a:schemeClr val="tx1"/>
                          </a:solidFill>
                        </a:rPr>
                        <a:t>68 (25%)</a:t>
                      </a:r>
                    </a:p>
                  </a:txBody>
                  <a:tcPr marL="131740" marR="131740" marT="65870" marB="131740">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444661053"/>
                  </a:ext>
                </a:extLst>
              </a:tr>
              <a:tr h="584706">
                <a:tc>
                  <a:txBody>
                    <a:bodyPr/>
                    <a:lstStyle/>
                    <a:p>
                      <a:r>
                        <a:rPr lang="en-US" sz="2300" cap="none" spc="0" dirty="0">
                          <a:solidFill>
                            <a:schemeClr val="tx1"/>
                          </a:solidFill>
                        </a:rPr>
                        <a:t>Carroll County</a:t>
                      </a:r>
                    </a:p>
                  </a:txBody>
                  <a:tcPr marL="131740" marR="131740" marT="65870" marB="131740">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pPr algn="ctr"/>
                      <a:r>
                        <a:rPr lang="en-US" sz="2300" cap="none" spc="0" dirty="0">
                          <a:solidFill>
                            <a:schemeClr val="tx1"/>
                          </a:solidFill>
                        </a:rPr>
                        <a:t>0</a:t>
                      </a:r>
                    </a:p>
                  </a:txBody>
                  <a:tcPr marL="131740" marR="131740" marT="65870" marB="131740">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3336332956"/>
                  </a:ext>
                </a:extLst>
              </a:tr>
              <a:tr h="584706">
                <a:tc>
                  <a:txBody>
                    <a:bodyPr/>
                    <a:lstStyle/>
                    <a:p>
                      <a:r>
                        <a:rPr lang="en-US" sz="2300" cap="none" spc="0" dirty="0">
                          <a:solidFill>
                            <a:schemeClr val="tx1"/>
                          </a:solidFill>
                        </a:rPr>
                        <a:t>Madison County</a:t>
                      </a:r>
                    </a:p>
                  </a:txBody>
                  <a:tcPr marL="131740" marR="131740" marT="65870" marB="131740">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300" cap="none" spc="0" dirty="0">
                          <a:solidFill>
                            <a:schemeClr val="tx1"/>
                          </a:solidFill>
                        </a:rPr>
                        <a:t>1 (0.4%)</a:t>
                      </a:r>
                    </a:p>
                  </a:txBody>
                  <a:tcPr marL="131740" marR="131740" marT="65870" marB="131740">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965478488"/>
                  </a:ext>
                </a:extLst>
              </a:tr>
              <a:tr h="584706">
                <a:tc>
                  <a:txBody>
                    <a:bodyPr/>
                    <a:lstStyle/>
                    <a:p>
                      <a:r>
                        <a:rPr lang="en-US" sz="2300" cap="none" spc="0" dirty="0">
                          <a:solidFill>
                            <a:schemeClr val="tx1"/>
                          </a:solidFill>
                        </a:rPr>
                        <a:t>Washington County</a:t>
                      </a:r>
                    </a:p>
                  </a:txBody>
                  <a:tcPr marL="131740" marR="131740" marT="65870" marB="131740">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pPr algn="ctr"/>
                      <a:r>
                        <a:rPr lang="en-US" sz="2300" cap="none" spc="0" dirty="0">
                          <a:solidFill>
                            <a:schemeClr val="tx1"/>
                          </a:solidFill>
                        </a:rPr>
                        <a:t>107 (39%)</a:t>
                      </a:r>
                    </a:p>
                  </a:txBody>
                  <a:tcPr marL="131740" marR="131740" marT="65870" marB="131740">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1640687309"/>
                  </a:ext>
                </a:extLst>
              </a:tr>
              <a:tr h="584706">
                <a:tc>
                  <a:txBody>
                    <a:bodyPr/>
                    <a:lstStyle/>
                    <a:p>
                      <a:r>
                        <a:rPr lang="en-US" sz="2300" cap="none" spc="0">
                          <a:solidFill>
                            <a:schemeClr val="tx1"/>
                          </a:solidFill>
                        </a:rPr>
                        <a:t>Elsewhere in Arkansas</a:t>
                      </a:r>
                    </a:p>
                  </a:txBody>
                  <a:tcPr marL="131740" marR="131740" marT="65870" marB="131740">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300" cap="none" spc="0" dirty="0">
                          <a:solidFill>
                            <a:schemeClr val="tx1"/>
                          </a:solidFill>
                        </a:rPr>
                        <a:t>24 (9%)</a:t>
                      </a:r>
                    </a:p>
                  </a:txBody>
                  <a:tcPr marL="131740" marR="131740" marT="65870" marB="131740">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587521769"/>
                  </a:ext>
                </a:extLst>
              </a:tr>
              <a:tr h="584706">
                <a:tc>
                  <a:txBody>
                    <a:bodyPr/>
                    <a:lstStyle/>
                    <a:p>
                      <a:r>
                        <a:rPr lang="en-US" sz="2300" cap="none" spc="0">
                          <a:solidFill>
                            <a:schemeClr val="tx1"/>
                          </a:solidFill>
                        </a:rPr>
                        <a:t>Elsewhere in the U.S.</a:t>
                      </a:r>
                    </a:p>
                  </a:txBody>
                  <a:tcPr marL="131740" marR="131740" marT="65870" marB="131740">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tc>
                  <a:txBody>
                    <a:bodyPr/>
                    <a:lstStyle/>
                    <a:p>
                      <a:pPr algn="ctr"/>
                      <a:r>
                        <a:rPr lang="en-US" sz="2300" cap="none" spc="0" dirty="0">
                          <a:solidFill>
                            <a:schemeClr val="tx1"/>
                          </a:solidFill>
                        </a:rPr>
                        <a:t>65 (24%)</a:t>
                      </a:r>
                    </a:p>
                  </a:txBody>
                  <a:tcPr marL="131740" marR="131740" marT="65870" marB="131740">
                    <a:lnL w="12700" cmpd="sng">
                      <a:noFill/>
                      <a:prstDash val="solid"/>
                    </a:lnL>
                    <a:lnR w="12700" cmpd="sng">
                      <a:noFill/>
                      <a:prstDash val="solid"/>
                    </a:lnR>
                    <a:lnT w="12700" cmpd="sng">
                      <a:noFill/>
                      <a:prstDash val="solid"/>
                    </a:lnT>
                    <a:lnB w="12700" cmpd="sng">
                      <a:noFill/>
                      <a:prstDash val="solid"/>
                    </a:lnB>
                    <a:solidFill>
                      <a:srgbClr val="DAE3F3">
                        <a:alpha val="50196"/>
                      </a:srgbClr>
                    </a:solidFill>
                  </a:tcPr>
                </a:tc>
                <a:extLst>
                  <a:ext uri="{0D108BD9-81ED-4DB2-BD59-A6C34878D82A}">
                    <a16:rowId xmlns:a16="http://schemas.microsoft.com/office/drawing/2014/main" val="2113680592"/>
                  </a:ext>
                </a:extLst>
              </a:tr>
              <a:tr h="584706">
                <a:tc>
                  <a:txBody>
                    <a:bodyPr/>
                    <a:lstStyle/>
                    <a:p>
                      <a:r>
                        <a:rPr lang="en-US" sz="2300" cap="none" spc="0">
                          <a:solidFill>
                            <a:schemeClr val="tx1"/>
                          </a:solidFill>
                        </a:rPr>
                        <a:t>Another country</a:t>
                      </a:r>
                    </a:p>
                  </a:txBody>
                  <a:tcPr marL="131740" marR="131740" marT="65870" marB="131740">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300" cap="none" spc="0" dirty="0">
                          <a:solidFill>
                            <a:schemeClr val="tx1"/>
                          </a:solidFill>
                        </a:rPr>
                        <a:t>1 (0.4%)</a:t>
                      </a:r>
                    </a:p>
                  </a:txBody>
                  <a:tcPr marL="131740" marR="131740" marT="65870" marB="131740">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1875897195"/>
                  </a:ext>
                </a:extLst>
              </a:tr>
            </a:tbl>
          </a:graphicData>
        </a:graphic>
      </p:graphicFrame>
    </p:spTree>
    <p:extLst>
      <p:ext uri="{BB962C8B-B14F-4D97-AF65-F5344CB8AC3E}">
        <p14:creationId xmlns:p14="http://schemas.microsoft.com/office/powerpoint/2010/main" val="3998062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00D6AA-EC9A-4E5B-C6C7-5722883DF23B}"/>
              </a:ext>
            </a:extLst>
          </p:cNvPr>
          <p:cNvSpPr>
            <a:spLocks noGrp="1"/>
          </p:cNvSpPr>
          <p:nvPr>
            <p:ph type="title"/>
          </p:nvPr>
        </p:nvSpPr>
        <p:spPr>
          <a:xfrm>
            <a:off x="841248" y="548640"/>
            <a:ext cx="3600860" cy="5431536"/>
          </a:xfrm>
        </p:spPr>
        <p:txBody>
          <a:bodyPr>
            <a:normAutofit/>
          </a:bodyPr>
          <a:lstStyle/>
          <a:p>
            <a:r>
              <a:rPr lang="en-US" sz="3800" dirty="0">
                <a:latin typeface="+mn-lt"/>
              </a:rPr>
              <a:t>We asked: “</a:t>
            </a:r>
            <a:r>
              <a:rPr lang="en-US" sz="3800" dirty="0">
                <a:effectLst/>
                <a:latin typeface="+mn-lt"/>
                <a:ea typeface="Calibri" panose="020F0502020204030204" pitchFamily="34" charset="0"/>
                <a:cs typeface="Times New Roman" panose="02020603050405020304" pitchFamily="18" charset="0"/>
              </a:rPr>
              <a:t>Which single factor do you feel contributes most to your current homelessness</a:t>
            </a:r>
            <a:r>
              <a:rPr lang="en-US" sz="3800" dirty="0">
                <a:latin typeface="+mn-lt"/>
                <a:ea typeface="Calibri" panose="020F0502020204030204" pitchFamily="34" charset="0"/>
                <a:cs typeface="Times New Roman" panose="02020603050405020304" pitchFamily="18" charset="0"/>
              </a:rPr>
              <a:t>?”</a:t>
            </a:r>
            <a:endParaRPr lang="en-US" sz="3800" dirty="0">
              <a:latin typeface="+mn-lt"/>
            </a:endParaRP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586BD1A-C4F7-4F57-ADCD-CDC1B969E2D8}"/>
              </a:ext>
            </a:extLst>
          </p:cNvPr>
          <p:cNvSpPr>
            <a:spLocks noGrp="1"/>
          </p:cNvSpPr>
          <p:nvPr>
            <p:ph idx="1"/>
          </p:nvPr>
        </p:nvSpPr>
        <p:spPr>
          <a:xfrm>
            <a:off x="5126418" y="552091"/>
            <a:ext cx="6224335" cy="5431536"/>
          </a:xfrm>
        </p:spPr>
        <p:txBody>
          <a:bodyPr anchor="ctr">
            <a:normAutofit/>
          </a:bodyPr>
          <a:lstStyle/>
          <a:p>
            <a:r>
              <a:rPr lang="en-US" sz="2200" dirty="0"/>
              <a:t>256 individuals identified 1 or two factors.</a:t>
            </a:r>
          </a:p>
          <a:p>
            <a:pPr lvl="1"/>
            <a:r>
              <a:rPr lang="en-US" sz="2200" dirty="0"/>
              <a:t>35 individuals identified 2 factors</a:t>
            </a:r>
          </a:p>
          <a:p>
            <a:r>
              <a:rPr lang="en-US" sz="2200" dirty="0"/>
              <a:t>The 256 represent 92% of those who could have responded (adults who provided information via the full interview)</a:t>
            </a:r>
          </a:p>
          <a:p>
            <a:r>
              <a:rPr lang="en-US" sz="2200" dirty="0"/>
              <a:t>We reduced these responses into 11 codes (including a broad other category comprising several diverse topics).</a:t>
            </a:r>
          </a:p>
          <a:p>
            <a:r>
              <a:rPr lang="en-US" sz="2200" dirty="0"/>
              <a:t>On the following slide, we present those codes, their frequency and percentages among actual and potential respondents.</a:t>
            </a:r>
          </a:p>
        </p:txBody>
      </p:sp>
    </p:spTree>
    <p:extLst>
      <p:ext uri="{BB962C8B-B14F-4D97-AF65-F5344CB8AC3E}">
        <p14:creationId xmlns:p14="http://schemas.microsoft.com/office/powerpoint/2010/main" val="1857196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Table 4">
            <a:extLst>
              <a:ext uri="{FF2B5EF4-FFF2-40B4-BE49-F238E27FC236}">
                <a16:creationId xmlns:a16="http://schemas.microsoft.com/office/drawing/2014/main" id="{A2626660-67CA-77A8-796E-216ABC18F800}"/>
              </a:ext>
            </a:extLst>
          </p:cNvPr>
          <p:cNvGraphicFramePr>
            <a:graphicFrameLocks noGrp="1"/>
          </p:cNvGraphicFramePr>
          <p:nvPr>
            <p:ph idx="1"/>
            <p:extLst>
              <p:ext uri="{D42A27DB-BD31-4B8C-83A1-F6EECF244321}">
                <p14:modId xmlns:p14="http://schemas.microsoft.com/office/powerpoint/2010/main" val="1083676689"/>
              </p:ext>
            </p:extLst>
          </p:nvPr>
        </p:nvGraphicFramePr>
        <p:xfrm>
          <a:off x="1043606" y="914400"/>
          <a:ext cx="10028588" cy="4968825"/>
        </p:xfrm>
        <a:graphic>
          <a:graphicData uri="http://schemas.openxmlformats.org/drawingml/2006/table">
            <a:tbl>
              <a:tblPr firstRow="1" bandRow="1">
                <a:tableStyleId>{5C22544A-7EE6-4342-B048-85BDC9FD1C3A}</a:tableStyleId>
              </a:tblPr>
              <a:tblGrid>
                <a:gridCol w="5662164">
                  <a:extLst>
                    <a:ext uri="{9D8B030D-6E8A-4147-A177-3AD203B41FA5}">
                      <a16:colId xmlns:a16="http://schemas.microsoft.com/office/drawing/2014/main" val="2066352944"/>
                    </a:ext>
                  </a:extLst>
                </a:gridCol>
                <a:gridCol w="1241970">
                  <a:extLst>
                    <a:ext uri="{9D8B030D-6E8A-4147-A177-3AD203B41FA5}">
                      <a16:colId xmlns:a16="http://schemas.microsoft.com/office/drawing/2014/main" val="3547671212"/>
                    </a:ext>
                  </a:extLst>
                </a:gridCol>
                <a:gridCol w="1703128">
                  <a:extLst>
                    <a:ext uri="{9D8B030D-6E8A-4147-A177-3AD203B41FA5}">
                      <a16:colId xmlns:a16="http://schemas.microsoft.com/office/drawing/2014/main" val="949368445"/>
                    </a:ext>
                  </a:extLst>
                </a:gridCol>
                <a:gridCol w="1421326">
                  <a:extLst>
                    <a:ext uri="{9D8B030D-6E8A-4147-A177-3AD203B41FA5}">
                      <a16:colId xmlns:a16="http://schemas.microsoft.com/office/drawing/2014/main" val="4245744811"/>
                    </a:ext>
                  </a:extLst>
                </a:gridCol>
              </a:tblGrid>
              <a:tr h="658948">
                <a:tc>
                  <a:txBody>
                    <a:bodyPr/>
                    <a:lstStyle/>
                    <a:p>
                      <a:r>
                        <a:rPr lang="en-US" sz="1800"/>
                        <a:t>Identified factor</a:t>
                      </a:r>
                    </a:p>
                  </a:txBody>
                  <a:tcPr marL="89047" marR="89047" marT="44523" marB="44523"/>
                </a:tc>
                <a:tc>
                  <a:txBody>
                    <a:bodyPr/>
                    <a:lstStyle/>
                    <a:p>
                      <a:pPr algn="ctr"/>
                      <a:r>
                        <a:rPr lang="en-US" sz="1800"/>
                        <a:t>Number</a:t>
                      </a:r>
                    </a:p>
                  </a:txBody>
                  <a:tcPr marL="89047" marR="89047" marT="44523" marB="44523"/>
                </a:tc>
                <a:tc>
                  <a:txBody>
                    <a:bodyPr/>
                    <a:lstStyle/>
                    <a:p>
                      <a:pPr algn="ctr"/>
                      <a:r>
                        <a:rPr lang="en-US" sz="1800"/>
                        <a:t>Percent of responders</a:t>
                      </a:r>
                    </a:p>
                  </a:txBody>
                  <a:tcPr marL="89047" marR="89047" marT="44523" marB="44523"/>
                </a:tc>
                <a:tc>
                  <a:txBody>
                    <a:bodyPr/>
                    <a:lstStyle/>
                    <a:p>
                      <a:pPr algn="ctr"/>
                      <a:r>
                        <a:rPr lang="en-US" sz="1800"/>
                        <a:t>Percent of potential</a:t>
                      </a:r>
                    </a:p>
                  </a:txBody>
                  <a:tcPr marL="89047" marR="89047" marT="44523" marB="44523"/>
                </a:tc>
                <a:extLst>
                  <a:ext uri="{0D108BD9-81ED-4DB2-BD59-A6C34878D82A}">
                    <a16:rowId xmlns:a16="http://schemas.microsoft.com/office/drawing/2014/main" val="4034831090"/>
                  </a:ext>
                </a:extLst>
              </a:tr>
              <a:tr h="391807">
                <a:tc>
                  <a:txBody>
                    <a:bodyPr/>
                    <a:lstStyle/>
                    <a:p>
                      <a:r>
                        <a:rPr lang="en-US" sz="1800"/>
                        <a:t>Employment, income &amp; finances</a:t>
                      </a:r>
                    </a:p>
                  </a:txBody>
                  <a:tcPr marL="89047" marR="89047" marT="44523" marB="44523"/>
                </a:tc>
                <a:tc>
                  <a:txBody>
                    <a:bodyPr/>
                    <a:lstStyle/>
                    <a:p>
                      <a:pPr algn="ctr"/>
                      <a:r>
                        <a:rPr lang="en-US" sz="1800" dirty="0">
                          <a:latin typeface="+mn-lt"/>
                        </a:rPr>
                        <a:t>81</a:t>
                      </a:r>
                    </a:p>
                  </a:txBody>
                  <a:tcPr marL="89047" marR="89047" marT="44523" marB="44523"/>
                </a:tc>
                <a:tc>
                  <a:txBody>
                    <a:bodyPr/>
                    <a:lstStyle/>
                    <a:p>
                      <a:pPr algn="ctr" fontAlgn="b"/>
                      <a:r>
                        <a:rPr lang="en-US" sz="1800" b="0" i="0" u="none" strike="noStrike" dirty="0">
                          <a:solidFill>
                            <a:srgbClr val="000000"/>
                          </a:solidFill>
                          <a:effectLst/>
                          <a:latin typeface="+mn-lt"/>
                        </a:rPr>
                        <a:t>32%</a:t>
                      </a:r>
                    </a:p>
                  </a:txBody>
                  <a:tcPr marL="7421" marR="7421" marT="7421" marB="0" anchor="b"/>
                </a:tc>
                <a:tc>
                  <a:txBody>
                    <a:bodyPr/>
                    <a:lstStyle/>
                    <a:p>
                      <a:pPr algn="ctr" fontAlgn="b"/>
                      <a:r>
                        <a:rPr lang="en-US" sz="1800" b="0" i="0" u="none" strike="noStrike" dirty="0">
                          <a:solidFill>
                            <a:srgbClr val="000000"/>
                          </a:solidFill>
                          <a:effectLst/>
                          <a:latin typeface="+mn-lt"/>
                        </a:rPr>
                        <a:t>29%</a:t>
                      </a:r>
                    </a:p>
                  </a:txBody>
                  <a:tcPr marL="7421" marR="7421" marT="7421" marB="0" anchor="b"/>
                </a:tc>
                <a:extLst>
                  <a:ext uri="{0D108BD9-81ED-4DB2-BD59-A6C34878D82A}">
                    <a16:rowId xmlns:a16="http://schemas.microsoft.com/office/drawing/2014/main" val="1986748443"/>
                  </a:ext>
                </a:extLst>
              </a:tr>
              <a:tr h="391807">
                <a:tc>
                  <a:txBody>
                    <a:bodyPr/>
                    <a:lstStyle/>
                    <a:p>
                      <a:r>
                        <a:rPr lang="en-US" sz="1800"/>
                        <a:t>Housing costs/eviction issues</a:t>
                      </a:r>
                    </a:p>
                  </a:txBody>
                  <a:tcPr marL="89047" marR="89047" marT="44523" marB="44523"/>
                </a:tc>
                <a:tc>
                  <a:txBody>
                    <a:bodyPr/>
                    <a:lstStyle/>
                    <a:p>
                      <a:pPr algn="ctr"/>
                      <a:r>
                        <a:rPr lang="en-US" sz="1800" dirty="0">
                          <a:latin typeface="+mn-lt"/>
                        </a:rPr>
                        <a:t>43</a:t>
                      </a:r>
                    </a:p>
                  </a:txBody>
                  <a:tcPr marL="89047" marR="89047" marT="44523" marB="44523"/>
                </a:tc>
                <a:tc>
                  <a:txBody>
                    <a:bodyPr/>
                    <a:lstStyle/>
                    <a:p>
                      <a:pPr algn="ctr" fontAlgn="b"/>
                      <a:r>
                        <a:rPr lang="en-US" sz="1800" b="0" i="0" u="none" strike="noStrike" dirty="0">
                          <a:solidFill>
                            <a:srgbClr val="000000"/>
                          </a:solidFill>
                          <a:effectLst/>
                          <a:latin typeface="+mn-lt"/>
                        </a:rPr>
                        <a:t>17%</a:t>
                      </a:r>
                    </a:p>
                  </a:txBody>
                  <a:tcPr marL="7421" marR="7421" marT="7421" marB="0" anchor="b"/>
                </a:tc>
                <a:tc>
                  <a:txBody>
                    <a:bodyPr/>
                    <a:lstStyle/>
                    <a:p>
                      <a:pPr algn="ctr" fontAlgn="b"/>
                      <a:r>
                        <a:rPr lang="en-US" sz="1800" b="0" i="0" u="none" strike="noStrike" dirty="0">
                          <a:solidFill>
                            <a:srgbClr val="000000"/>
                          </a:solidFill>
                          <a:effectLst/>
                          <a:latin typeface="+mn-lt"/>
                        </a:rPr>
                        <a:t>16%</a:t>
                      </a:r>
                    </a:p>
                  </a:txBody>
                  <a:tcPr marL="7421" marR="7421" marT="7421" marB="0" anchor="b"/>
                </a:tc>
                <a:extLst>
                  <a:ext uri="{0D108BD9-81ED-4DB2-BD59-A6C34878D82A}">
                    <a16:rowId xmlns:a16="http://schemas.microsoft.com/office/drawing/2014/main" val="2683546300"/>
                  </a:ext>
                </a:extLst>
              </a:tr>
              <a:tr h="391807">
                <a:tc>
                  <a:txBody>
                    <a:bodyPr/>
                    <a:lstStyle/>
                    <a:p>
                      <a:r>
                        <a:rPr lang="en-US" sz="1800"/>
                        <a:t>Family/relationship issues (non-DV)</a:t>
                      </a:r>
                    </a:p>
                  </a:txBody>
                  <a:tcPr marL="89047" marR="89047" marT="44523" marB="44523"/>
                </a:tc>
                <a:tc>
                  <a:txBody>
                    <a:bodyPr/>
                    <a:lstStyle/>
                    <a:p>
                      <a:pPr algn="ctr"/>
                      <a:r>
                        <a:rPr lang="en-US" sz="1800" dirty="0">
                          <a:latin typeface="+mn-lt"/>
                        </a:rPr>
                        <a:t>37</a:t>
                      </a:r>
                    </a:p>
                  </a:txBody>
                  <a:tcPr marL="89047" marR="89047" marT="44523" marB="44523"/>
                </a:tc>
                <a:tc>
                  <a:txBody>
                    <a:bodyPr/>
                    <a:lstStyle/>
                    <a:p>
                      <a:pPr algn="ctr" fontAlgn="b"/>
                      <a:r>
                        <a:rPr lang="en-US" sz="1800" b="0" i="0" u="none" strike="noStrike" dirty="0">
                          <a:solidFill>
                            <a:srgbClr val="000000"/>
                          </a:solidFill>
                          <a:effectLst/>
                          <a:latin typeface="+mn-lt"/>
                        </a:rPr>
                        <a:t>14%</a:t>
                      </a:r>
                    </a:p>
                  </a:txBody>
                  <a:tcPr marL="7421" marR="7421" marT="7421" marB="0" anchor="b"/>
                </a:tc>
                <a:tc>
                  <a:txBody>
                    <a:bodyPr/>
                    <a:lstStyle/>
                    <a:p>
                      <a:pPr algn="ctr" fontAlgn="b"/>
                      <a:r>
                        <a:rPr lang="en-US" sz="1800" b="0" i="0" u="none" strike="noStrike" dirty="0">
                          <a:solidFill>
                            <a:srgbClr val="000000"/>
                          </a:solidFill>
                          <a:effectLst/>
                          <a:latin typeface="+mn-lt"/>
                        </a:rPr>
                        <a:t>13%</a:t>
                      </a:r>
                    </a:p>
                  </a:txBody>
                  <a:tcPr marL="7421" marR="7421" marT="7421" marB="0" anchor="b"/>
                </a:tc>
                <a:extLst>
                  <a:ext uri="{0D108BD9-81ED-4DB2-BD59-A6C34878D82A}">
                    <a16:rowId xmlns:a16="http://schemas.microsoft.com/office/drawing/2014/main" val="3915372669"/>
                  </a:ext>
                </a:extLst>
              </a:tr>
              <a:tr h="391807">
                <a:tc>
                  <a:txBody>
                    <a:bodyPr/>
                    <a:lstStyle/>
                    <a:p>
                      <a:r>
                        <a:rPr lang="en-US" sz="1800"/>
                        <a:t>Other (several diverse factors)</a:t>
                      </a:r>
                    </a:p>
                  </a:txBody>
                  <a:tcPr marL="89047" marR="89047" marT="44523" marB="44523"/>
                </a:tc>
                <a:tc>
                  <a:txBody>
                    <a:bodyPr/>
                    <a:lstStyle/>
                    <a:p>
                      <a:pPr algn="ctr"/>
                      <a:r>
                        <a:rPr lang="en-US" sz="1800" dirty="0">
                          <a:latin typeface="+mn-lt"/>
                        </a:rPr>
                        <a:t>29</a:t>
                      </a:r>
                    </a:p>
                  </a:txBody>
                  <a:tcPr marL="89047" marR="89047" marT="44523" marB="44523"/>
                </a:tc>
                <a:tc>
                  <a:txBody>
                    <a:bodyPr/>
                    <a:lstStyle/>
                    <a:p>
                      <a:pPr algn="ctr" fontAlgn="b"/>
                      <a:r>
                        <a:rPr lang="en-US" sz="1800" b="0" i="0" u="none" strike="noStrike" dirty="0">
                          <a:solidFill>
                            <a:srgbClr val="000000"/>
                          </a:solidFill>
                          <a:effectLst/>
                          <a:latin typeface="+mn-lt"/>
                        </a:rPr>
                        <a:t>11%</a:t>
                      </a:r>
                    </a:p>
                  </a:txBody>
                  <a:tcPr marL="7421" marR="7421" marT="7421" marB="0" anchor="b"/>
                </a:tc>
                <a:tc>
                  <a:txBody>
                    <a:bodyPr/>
                    <a:lstStyle/>
                    <a:p>
                      <a:pPr algn="ctr" fontAlgn="b"/>
                      <a:r>
                        <a:rPr lang="en-US" sz="1800" b="0" i="0" u="none" strike="noStrike" dirty="0">
                          <a:solidFill>
                            <a:srgbClr val="000000"/>
                          </a:solidFill>
                          <a:effectLst/>
                          <a:latin typeface="+mn-lt"/>
                        </a:rPr>
                        <a:t>11%</a:t>
                      </a:r>
                    </a:p>
                  </a:txBody>
                  <a:tcPr marL="7421" marR="7421" marT="7421" marB="0" anchor="b"/>
                </a:tc>
                <a:extLst>
                  <a:ext uri="{0D108BD9-81ED-4DB2-BD59-A6C34878D82A}">
                    <a16:rowId xmlns:a16="http://schemas.microsoft.com/office/drawing/2014/main" val="2805158918"/>
                  </a:ext>
                </a:extLst>
              </a:tr>
              <a:tr h="391807">
                <a:tc>
                  <a:txBody>
                    <a:bodyPr/>
                    <a:lstStyle/>
                    <a:p>
                      <a:r>
                        <a:rPr lang="en-US" sz="1800"/>
                        <a:t>Mental health</a:t>
                      </a:r>
                    </a:p>
                  </a:txBody>
                  <a:tcPr marL="89047" marR="89047" marT="44523" marB="44523"/>
                </a:tc>
                <a:tc>
                  <a:txBody>
                    <a:bodyPr/>
                    <a:lstStyle/>
                    <a:p>
                      <a:pPr algn="ctr"/>
                      <a:r>
                        <a:rPr lang="en-US" sz="1800" dirty="0">
                          <a:latin typeface="+mn-lt"/>
                        </a:rPr>
                        <a:t>19</a:t>
                      </a:r>
                    </a:p>
                  </a:txBody>
                  <a:tcPr marL="89047" marR="89047" marT="44523" marB="44523"/>
                </a:tc>
                <a:tc>
                  <a:txBody>
                    <a:bodyPr/>
                    <a:lstStyle/>
                    <a:p>
                      <a:pPr algn="ctr" fontAlgn="b"/>
                      <a:r>
                        <a:rPr lang="en-US" sz="1800" b="0" i="0" u="none" strike="noStrike" dirty="0">
                          <a:solidFill>
                            <a:srgbClr val="000000"/>
                          </a:solidFill>
                          <a:effectLst/>
                          <a:latin typeface="+mn-lt"/>
                        </a:rPr>
                        <a:t>7%</a:t>
                      </a:r>
                    </a:p>
                  </a:txBody>
                  <a:tcPr marL="7421" marR="7421" marT="7421" marB="0" anchor="b"/>
                </a:tc>
                <a:tc>
                  <a:txBody>
                    <a:bodyPr/>
                    <a:lstStyle/>
                    <a:p>
                      <a:pPr algn="ctr" fontAlgn="b"/>
                      <a:r>
                        <a:rPr lang="en-US" sz="1800" b="0" i="0" u="none" strike="noStrike" dirty="0">
                          <a:solidFill>
                            <a:srgbClr val="000000"/>
                          </a:solidFill>
                          <a:effectLst/>
                          <a:latin typeface="+mn-lt"/>
                        </a:rPr>
                        <a:t>7%</a:t>
                      </a:r>
                    </a:p>
                  </a:txBody>
                  <a:tcPr marL="7421" marR="7421" marT="7421" marB="0" anchor="b"/>
                </a:tc>
                <a:extLst>
                  <a:ext uri="{0D108BD9-81ED-4DB2-BD59-A6C34878D82A}">
                    <a16:rowId xmlns:a16="http://schemas.microsoft.com/office/drawing/2014/main" val="4208433052"/>
                  </a:ext>
                </a:extLst>
              </a:tr>
              <a:tr h="391807">
                <a:tc>
                  <a:txBody>
                    <a:bodyPr/>
                    <a:lstStyle/>
                    <a:p>
                      <a:r>
                        <a:rPr lang="en-US" sz="1800"/>
                        <a:t>Physical health/disability</a:t>
                      </a:r>
                    </a:p>
                  </a:txBody>
                  <a:tcPr marL="89047" marR="89047" marT="44523" marB="44523"/>
                </a:tc>
                <a:tc>
                  <a:txBody>
                    <a:bodyPr/>
                    <a:lstStyle/>
                    <a:p>
                      <a:pPr algn="ctr"/>
                      <a:r>
                        <a:rPr lang="en-US" sz="1800" dirty="0">
                          <a:latin typeface="+mn-lt"/>
                        </a:rPr>
                        <a:t>18</a:t>
                      </a:r>
                    </a:p>
                  </a:txBody>
                  <a:tcPr marL="89047" marR="89047" marT="44523" marB="44523"/>
                </a:tc>
                <a:tc>
                  <a:txBody>
                    <a:bodyPr/>
                    <a:lstStyle/>
                    <a:p>
                      <a:pPr algn="ctr" fontAlgn="b"/>
                      <a:r>
                        <a:rPr lang="en-US" sz="1800" b="0" i="0" u="none" strike="noStrike" dirty="0">
                          <a:solidFill>
                            <a:srgbClr val="000000"/>
                          </a:solidFill>
                          <a:effectLst/>
                          <a:latin typeface="+mn-lt"/>
                        </a:rPr>
                        <a:t>7%</a:t>
                      </a:r>
                    </a:p>
                  </a:txBody>
                  <a:tcPr marL="7421" marR="7421" marT="7421" marB="0" anchor="b"/>
                </a:tc>
                <a:tc>
                  <a:txBody>
                    <a:bodyPr/>
                    <a:lstStyle/>
                    <a:p>
                      <a:pPr algn="ctr" fontAlgn="b"/>
                      <a:r>
                        <a:rPr lang="en-US" sz="1800" b="0" i="0" u="none" strike="noStrike" dirty="0">
                          <a:solidFill>
                            <a:srgbClr val="000000"/>
                          </a:solidFill>
                          <a:effectLst/>
                          <a:latin typeface="+mn-lt"/>
                        </a:rPr>
                        <a:t>7%</a:t>
                      </a:r>
                    </a:p>
                  </a:txBody>
                  <a:tcPr marL="7421" marR="7421" marT="7421" marB="0" anchor="b"/>
                </a:tc>
                <a:extLst>
                  <a:ext uri="{0D108BD9-81ED-4DB2-BD59-A6C34878D82A}">
                    <a16:rowId xmlns:a16="http://schemas.microsoft.com/office/drawing/2014/main" val="1134447096"/>
                  </a:ext>
                </a:extLst>
              </a:tr>
              <a:tr h="391807">
                <a:tc>
                  <a:txBody>
                    <a:bodyPr/>
                    <a:lstStyle/>
                    <a:p>
                      <a:r>
                        <a:rPr lang="en-US" sz="1800"/>
                        <a:t>Domestic violence</a:t>
                      </a:r>
                    </a:p>
                  </a:txBody>
                  <a:tcPr marL="89047" marR="89047" marT="44523" marB="44523"/>
                </a:tc>
                <a:tc>
                  <a:txBody>
                    <a:bodyPr/>
                    <a:lstStyle/>
                    <a:p>
                      <a:pPr algn="ctr"/>
                      <a:r>
                        <a:rPr lang="en-US" sz="1800" dirty="0">
                          <a:latin typeface="+mn-lt"/>
                        </a:rPr>
                        <a:t>17</a:t>
                      </a:r>
                    </a:p>
                  </a:txBody>
                  <a:tcPr marL="89047" marR="89047" marT="44523" marB="44523"/>
                </a:tc>
                <a:tc>
                  <a:txBody>
                    <a:bodyPr/>
                    <a:lstStyle/>
                    <a:p>
                      <a:pPr algn="ctr" fontAlgn="b"/>
                      <a:r>
                        <a:rPr lang="en-US" sz="1800" b="0" i="0" u="none" strike="noStrike" dirty="0">
                          <a:solidFill>
                            <a:srgbClr val="000000"/>
                          </a:solidFill>
                          <a:effectLst/>
                          <a:latin typeface="+mn-lt"/>
                        </a:rPr>
                        <a:t>7%</a:t>
                      </a:r>
                    </a:p>
                  </a:txBody>
                  <a:tcPr marL="7421" marR="7421" marT="7421" marB="0" anchor="b"/>
                </a:tc>
                <a:tc>
                  <a:txBody>
                    <a:bodyPr/>
                    <a:lstStyle/>
                    <a:p>
                      <a:pPr algn="ctr" fontAlgn="b"/>
                      <a:r>
                        <a:rPr lang="en-US" sz="1800" b="0" i="0" u="none" strike="noStrike" dirty="0">
                          <a:solidFill>
                            <a:srgbClr val="000000"/>
                          </a:solidFill>
                          <a:effectLst/>
                          <a:latin typeface="+mn-lt"/>
                        </a:rPr>
                        <a:t>6%</a:t>
                      </a:r>
                    </a:p>
                  </a:txBody>
                  <a:tcPr marL="7421" marR="7421" marT="7421" marB="0" anchor="b"/>
                </a:tc>
                <a:extLst>
                  <a:ext uri="{0D108BD9-81ED-4DB2-BD59-A6C34878D82A}">
                    <a16:rowId xmlns:a16="http://schemas.microsoft.com/office/drawing/2014/main" val="4062344658"/>
                  </a:ext>
                </a:extLst>
              </a:tr>
              <a:tr h="391807">
                <a:tc>
                  <a:txBody>
                    <a:bodyPr/>
                    <a:lstStyle/>
                    <a:p>
                      <a:r>
                        <a:rPr lang="en-US" sz="1800"/>
                        <a:t>Substance use</a:t>
                      </a:r>
                    </a:p>
                  </a:txBody>
                  <a:tcPr marL="89047" marR="89047" marT="44523" marB="44523"/>
                </a:tc>
                <a:tc>
                  <a:txBody>
                    <a:bodyPr/>
                    <a:lstStyle/>
                    <a:p>
                      <a:pPr algn="ctr"/>
                      <a:r>
                        <a:rPr lang="en-US" sz="1800" dirty="0">
                          <a:latin typeface="+mn-lt"/>
                        </a:rPr>
                        <a:t>16</a:t>
                      </a:r>
                    </a:p>
                  </a:txBody>
                  <a:tcPr marL="89047" marR="89047" marT="44523" marB="44523"/>
                </a:tc>
                <a:tc>
                  <a:txBody>
                    <a:bodyPr/>
                    <a:lstStyle/>
                    <a:p>
                      <a:pPr algn="ctr" fontAlgn="b"/>
                      <a:r>
                        <a:rPr lang="en-US" sz="1800" b="0" i="0" u="none" strike="noStrike" dirty="0">
                          <a:solidFill>
                            <a:srgbClr val="000000"/>
                          </a:solidFill>
                          <a:effectLst/>
                          <a:latin typeface="+mn-lt"/>
                        </a:rPr>
                        <a:t>6%</a:t>
                      </a:r>
                    </a:p>
                  </a:txBody>
                  <a:tcPr marL="7421" marR="7421" marT="7421" marB="0" anchor="b"/>
                </a:tc>
                <a:tc>
                  <a:txBody>
                    <a:bodyPr/>
                    <a:lstStyle/>
                    <a:p>
                      <a:pPr algn="ctr" fontAlgn="b"/>
                      <a:r>
                        <a:rPr lang="en-US" sz="1800" b="0" i="0" u="none" strike="noStrike" dirty="0">
                          <a:solidFill>
                            <a:srgbClr val="000000"/>
                          </a:solidFill>
                          <a:effectLst/>
                          <a:latin typeface="+mn-lt"/>
                        </a:rPr>
                        <a:t>6%</a:t>
                      </a:r>
                    </a:p>
                  </a:txBody>
                  <a:tcPr marL="7421" marR="7421" marT="7421" marB="0" anchor="b"/>
                </a:tc>
                <a:extLst>
                  <a:ext uri="{0D108BD9-81ED-4DB2-BD59-A6C34878D82A}">
                    <a16:rowId xmlns:a16="http://schemas.microsoft.com/office/drawing/2014/main" val="3512622767"/>
                  </a:ext>
                </a:extLst>
              </a:tr>
              <a:tr h="391807">
                <a:tc>
                  <a:txBody>
                    <a:bodyPr/>
                    <a:lstStyle/>
                    <a:p>
                      <a:r>
                        <a:rPr lang="en-US" sz="1800"/>
                        <a:t>Criminal history/legal issues</a:t>
                      </a:r>
                    </a:p>
                  </a:txBody>
                  <a:tcPr marL="89047" marR="89047" marT="44523" marB="44523"/>
                </a:tc>
                <a:tc>
                  <a:txBody>
                    <a:bodyPr/>
                    <a:lstStyle/>
                    <a:p>
                      <a:pPr algn="ctr"/>
                      <a:r>
                        <a:rPr lang="en-US" sz="1800" dirty="0">
                          <a:latin typeface="+mn-lt"/>
                        </a:rPr>
                        <a:t>11</a:t>
                      </a:r>
                    </a:p>
                  </a:txBody>
                  <a:tcPr marL="89047" marR="89047" marT="44523" marB="44523"/>
                </a:tc>
                <a:tc>
                  <a:txBody>
                    <a:bodyPr/>
                    <a:lstStyle/>
                    <a:p>
                      <a:pPr algn="ctr" fontAlgn="b"/>
                      <a:r>
                        <a:rPr lang="en-US" sz="1800" b="0" i="0" u="none" strike="noStrike" dirty="0">
                          <a:solidFill>
                            <a:srgbClr val="000000"/>
                          </a:solidFill>
                          <a:effectLst/>
                          <a:latin typeface="+mn-lt"/>
                        </a:rPr>
                        <a:t>4%</a:t>
                      </a:r>
                    </a:p>
                  </a:txBody>
                  <a:tcPr marL="7421" marR="7421" marT="7421" marB="0" anchor="b"/>
                </a:tc>
                <a:tc>
                  <a:txBody>
                    <a:bodyPr/>
                    <a:lstStyle/>
                    <a:p>
                      <a:pPr algn="ctr" fontAlgn="b"/>
                      <a:r>
                        <a:rPr lang="en-US" sz="1800" b="0" i="0" u="none" strike="noStrike" dirty="0">
                          <a:solidFill>
                            <a:srgbClr val="000000"/>
                          </a:solidFill>
                          <a:effectLst/>
                          <a:latin typeface="+mn-lt"/>
                        </a:rPr>
                        <a:t>4%</a:t>
                      </a:r>
                    </a:p>
                  </a:txBody>
                  <a:tcPr marL="7421" marR="7421" marT="7421" marB="0" anchor="b"/>
                </a:tc>
                <a:extLst>
                  <a:ext uri="{0D108BD9-81ED-4DB2-BD59-A6C34878D82A}">
                    <a16:rowId xmlns:a16="http://schemas.microsoft.com/office/drawing/2014/main" val="15702692"/>
                  </a:ext>
                </a:extLst>
              </a:tr>
              <a:tr h="391807">
                <a:tc>
                  <a:txBody>
                    <a:bodyPr/>
                    <a:lstStyle/>
                    <a:p>
                      <a:r>
                        <a:rPr lang="en-US" sz="1800"/>
                        <a:t>Choice/personal responsibility</a:t>
                      </a:r>
                    </a:p>
                  </a:txBody>
                  <a:tcPr marL="89047" marR="89047" marT="44523" marB="44523"/>
                </a:tc>
                <a:tc>
                  <a:txBody>
                    <a:bodyPr/>
                    <a:lstStyle/>
                    <a:p>
                      <a:pPr algn="ctr"/>
                      <a:r>
                        <a:rPr lang="en-US" sz="1800" dirty="0">
                          <a:latin typeface="+mn-lt"/>
                        </a:rPr>
                        <a:t>10</a:t>
                      </a:r>
                    </a:p>
                  </a:txBody>
                  <a:tcPr marL="89047" marR="89047" marT="44523" marB="44523"/>
                </a:tc>
                <a:tc>
                  <a:txBody>
                    <a:bodyPr/>
                    <a:lstStyle/>
                    <a:p>
                      <a:pPr algn="ctr" fontAlgn="b"/>
                      <a:r>
                        <a:rPr lang="en-US" sz="1800" b="0" i="0" u="none" strike="noStrike" dirty="0">
                          <a:solidFill>
                            <a:srgbClr val="000000"/>
                          </a:solidFill>
                          <a:effectLst/>
                          <a:latin typeface="+mn-lt"/>
                        </a:rPr>
                        <a:t>4%</a:t>
                      </a:r>
                    </a:p>
                  </a:txBody>
                  <a:tcPr marL="7421" marR="7421" marT="7421" marB="0" anchor="b"/>
                </a:tc>
                <a:tc>
                  <a:txBody>
                    <a:bodyPr/>
                    <a:lstStyle/>
                    <a:p>
                      <a:pPr algn="ctr" fontAlgn="b"/>
                      <a:r>
                        <a:rPr lang="en-US" sz="1800" b="0" i="0" u="none" strike="noStrike" dirty="0">
                          <a:solidFill>
                            <a:srgbClr val="000000"/>
                          </a:solidFill>
                          <a:effectLst/>
                          <a:latin typeface="+mn-lt"/>
                        </a:rPr>
                        <a:t>4%</a:t>
                      </a:r>
                    </a:p>
                  </a:txBody>
                  <a:tcPr marL="7421" marR="7421" marT="7421" marB="0" anchor="b"/>
                </a:tc>
                <a:extLst>
                  <a:ext uri="{0D108BD9-81ED-4DB2-BD59-A6C34878D82A}">
                    <a16:rowId xmlns:a16="http://schemas.microsoft.com/office/drawing/2014/main" val="3080249968"/>
                  </a:ext>
                </a:extLst>
              </a:tr>
              <a:tr h="391807">
                <a:tc>
                  <a:txBody>
                    <a:bodyPr/>
                    <a:lstStyle/>
                    <a:p>
                      <a:r>
                        <a:rPr lang="en-US" sz="1800"/>
                        <a:t>Identification/papers</a:t>
                      </a:r>
                    </a:p>
                  </a:txBody>
                  <a:tcPr marL="89047" marR="89047" marT="44523" marB="44523"/>
                </a:tc>
                <a:tc>
                  <a:txBody>
                    <a:bodyPr/>
                    <a:lstStyle/>
                    <a:p>
                      <a:pPr algn="ctr"/>
                      <a:r>
                        <a:rPr lang="en-US" sz="1800" dirty="0">
                          <a:latin typeface="+mn-lt"/>
                        </a:rPr>
                        <a:t>8</a:t>
                      </a:r>
                    </a:p>
                  </a:txBody>
                  <a:tcPr marL="89047" marR="89047" marT="44523" marB="44523"/>
                </a:tc>
                <a:tc>
                  <a:txBody>
                    <a:bodyPr/>
                    <a:lstStyle/>
                    <a:p>
                      <a:pPr algn="ctr" fontAlgn="b"/>
                      <a:r>
                        <a:rPr lang="en-US" sz="1800" b="0" i="0" u="none" strike="noStrike" dirty="0">
                          <a:solidFill>
                            <a:srgbClr val="000000"/>
                          </a:solidFill>
                          <a:effectLst/>
                          <a:latin typeface="+mn-lt"/>
                        </a:rPr>
                        <a:t>3%</a:t>
                      </a:r>
                    </a:p>
                  </a:txBody>
                  <a:tcPr marL="7421" marR="7421" marT="7421" marB="0" anchor="b"/>
                </a:tc>
                <a:tc>
                  <a:txBody>
                    <a:bodyPr/>
                    <a:lstStyle/>
                    <a:p>
                      <a:pPr algn="ctr" fontAlgn="b"/>
                      <a:r>
                        <a:rPr lang="en-US" sz="1800" b="0" i="0" u="none" strike="noStrike" dirty="0">
                          <a:solidFill>
                            <a:srgbClr val="000000"/>
                          </a:solidFill>
                          <a:effectLst/>
                          <a:latin typeface="+mn-lt"/>
                        </a:rPr>
                        <a:t>3%</a:t>
                      </a:r>
                    </a:p>
                  </a:txBody>
                  <a:tcPr marL="7421" marR="7421" marT="7421" marB="0" anchor="b"/>
                </a:tc>
                <a:extLst>
                  <a:ext uri="{0D108BD9-81ED-4DB2-BD59-A6C34878D82A}">
                    <a16:rowId xmlns:a16="http://schemas.microsoft.com/office/drawing/2014/main" val="312547791"/>
                  </a:ext>
                </a:extLst>
              </a:tr>
            </a:tbl>
          </a:graphicData>
        </a:graphic>
      </p:graphicFrame>
    </p:spTree>
    <p:extLst>
      <p:ext uri="{BB962C8B-B14F-4D97-AF65-F5344CB8AC3E}">
        <p14:creationId xmlns:p14="http://schemas.microsoft.com/office/powerpoint/2010/main" val="1856842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5538C6-51F9-B0FA-188D-A581CD7B8634}"/>
              </a:ext>
            </a:extLst>
          </p:cNvPr>
          <p:cNvSpPr>
            <a:spLocks noGrp="1"/>
          </p:cNvSpPr>
          <p:nvPr>
            <p:ph type="title"/>
          </p:nvPr>
        </p:nvSpPr>
        <p:spPr>
          <a:xfrm>
            <a:off x="630936" y="639520"/>
            <a:ext cx="3429000" cy="1719072"/>
          </a:xfrm>
        </p:spPr>
        <p:txBody>
          <a:bodyPr anchor="b">
            <a:normAutofit/>
          </a:bodyPr>
          <a:lstStyle/>
          <a:p>
            <a:r>
              <a:rPr lang="en-US" sz="3800"/>
              <a:t>Identity and access to services</a:t>
            </a:r>
          </a:p>
        </p:txBody>
      </p:sp>
      <p:sp>
        <p:nvSpPr>
          <p:cNvPr id="11"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53EC9C8-CD2D-06DB-35B8-D077FD23138F}"/>
              </a:ext>
            </a:extLst>
          </p:cNvPr>
          <p:cNvSpPr>
            <a:spLocks noGrp="1"/>
          </p:cNvSpPr>
          <p:nvPr>
            <p:ph idx="1"/>
          </p:nvPr>
        </p:nvSpPr>
        <p:spPr>
          <a:xfrm>
            <a:off x="630936" y="2807208"/>
            <a:ext cx="3429000" cy="3410712"/>
          </a:xfrm>
        </p:spPr>
        <p:txBody>
          <a:bodyPr anchor="t">
            <a:normAutofit/>
          </a:bodyPr>
          <a:lstStyle/>
          <a:p>
            <a:r>
              <a:rPr lang="en-US" sz="2200" dirty="0"/>
              <a:t>16% of respondents* indicated that one or more aspect(s) of their identity made it harder or easier to get services.</a:t>
            </a:r>
          </a:p>
          <a:p>
            <a:endParaRPr lang="en-US" sz="2200" dirty="0"/>
          </a:p>
        </p:txBody>
      </p:sp>
      <p:graphicFrame>
        <p:nvGraphicFramePr>
          <p:cNvPr id="4" name="Table 4">
            <a:extLst>
              <a:ext uri="{FF2B5EF4-FFF2-40B4-BE49-F238E27FC236}">
                <a16:creationId xmlns:a16="http://schemas.microsoft.com/office/drawing/2014/main" id="{27A735AA-17B1-1735-BA97-ADACCF47E40C}"/>
              </a:ext>
            </a:extLst>
          </p:cNvPr>
          <p:cNvGraphicFramePr>
            <a:graphicFrameLocks noGrp="1"/>
          </p:cNvGraphicFramePr>
          <p:nvPr>
            <p:extLst>
              <p:ext uri="{D42A27DB-BD31-4B8C-83A1-F6EECF244321}">
                <p14:modId xmlns:p14="http://schemas.microsoft.com/office/powerpoint/2010/main" val="2933057183"/>
              </p:ext>
            </p:extLst>
          </p:nvPr>
        </p:nvGraphicFramePr>
        <p:xfrm>
          <a:off x="4654296" y="1487778"/>
          <a:ext cx="6903722" cy="3882447"/>
        </p:xfrm>
        <a:graphic>
          <a:graphicData uri="http://schemas.openxmlformats.org/drawingml/2006/table">
            <a:tbl>
              <a:tblPr firstRow="1" bandRow="1">
                <a:tableStyleId>{5C22544A-7EE6-4342-B048-85BDC9FD1C3A}</a:tableStyleId>
              </a:tblPr>
              <a:tblGrid>
                <a:gridCol w="2209711">
                  <a:extLst>
                    <a:ext uri="{9D8B030D-6E8A-4147-A177-3AD203B41FA5}">
                      <a16:colId xmlns:a16="http://schemas.microsoft.com/office/drawing/2014/main" val="852833647"/>
                    </a:ext>
                  </a:extLst>
                </a:gridCol>
                <a:gridCol w="1243261">
                  <a:extLst>
                    <a:ext uri="{9D8B030D-6E8A-4147-A177-3AD203B41FA5}">
                      <a16:colId xmlns:a16="http://schemas.microsoft.com/office/drawing/2014/main" val="3854629510"/>
                    </a:ext>
                  </a:extLst>
                </a:gridCol>
                <a:gridCol w="1725376">
                  <a:extLst>
                    <a:ext uri="{9D8B030D-6E8A-4147-A177-3AD203B41FA5}">
                      <a16:colId xmlns:a16="http://schemas.microsoft.com/office/drawing/2014/main" val="2071379320"/>
                    </a:ext>
                  </a:extLst>
                </a:gridCol>
                <a:gridCol w="1725374">
                  <a:extLst>
                    <a:ext uri="{9D8B030D-6E8A-4147-A177-3AD203B41FA5}">
                      <a16:colId xmlns:a16="http://schemas.microsoft.com/office/drawing/2014/main" val="2309502932"/>
                    </a:ext>
                  </a:extLst>
                </a:gridCol>
              </a:tblGrid>
              <a:tr h="746580">
                <a:tc>
                  <a:txBody>
                    <a:bodyPr/>
                    <a:lstStyle/>
                    <a:p>
                      <a:endParaRPr lang="en-US" sz="2000"/>
                    </a:p>
                  </a:txBody>
                  <a:tcPr marL="98192" marR="98192" marT="49096" marB="49096"/>
                </a:tc>
                <a:tc>
                  <a:txBody>
                    <a:bodyPr/>
                    <a:lstStyle/>
                    <a:p>
                      <a:pPr algn="ctr"/>
                      <a:r>
                        <a:rPr lang="en-US" sz="2000"/>
                        <a:t>Number</a:t>
                      </a:r>
                    </a:p>
                  </a:txBody>
                  <a:tcPr marL="98192" marR="98192" marT="49096" marB="49096"/>
                </a:tc>
                <a:tc>
                  <a:txBody>
                    <a:bodyPr/>
                    <a:lstStyle/>
                    <a:p>
                      <a:pPr algn="ctr"/>
                      <a:r>
                        <a:rPr lang="en-US" sz="2000"/>
                        <a:t>Positive respondents</a:t>
                      </a:r>
                    </a:p>
                  </a:txBody>
                  <a:tcPr marL="98192" marR="98192" marT="49096" marB="49096"/>
                </a:tc>
                <a:tc>
                  <a:txBody>
                    <a:bodyPr/>
                    <a:lstStyle/>
                    <a:p>
                      <a:pPr algn="ctr"/>
                      <a:r>
                        <a:rPr lang="en-US" sz="2000"/>
                        <a:t>All respondents</a:t>
                      </a:r>
                    </a:p>
                  </a:txBody>
                  <a:tcPr marL="98192" marR="98192" marT="49096" marB="49096"/>
                </a:tc>
                <a:extLst>
                  <a:ext uri="{0D108BD9-81ED-4DB2-BD59-A6C34878D82A}">
                    <a16:rowId xmlns:a16="http://schemas.microsoft.com/office/drawing/2014/main" val="1497841642"/>
                  </a:ext>
                </a:extLst>
              </a:tr>
              <a:tr h="447981">
                <a:tc>
                  <a:txBody>
                    <a:bodyPr/>
                    <a:lstStyle/>
                    <a:p>
                      <a:r>
                        <a:rPr lang="en-US" sz="2000"/>
                        <a:t>Disability</a:t>
                      </a:r>
                    </a:p>
                  </a:txBody>
                  <a:tcPr marL="98192" marR="98192" marT="49096" marB="49096"/>
                </a:tc>
                <a:tc>
                  <a:txBody>
                    <a:bodyPr/>
                    <a:lstStyle/>
                    <a:p>
                      <a:pPr algn="ctr"/>
                      <a:r>
                        <a:rPr lang="en-US" sz="2000"/>
                        <a:t>15</a:t>
                      </a:r>
                    </a:p>
                  </a:txBody>
                  <a:tcPr marL="98192" marR="98192" marT="49096" marB="49096"/>
                </a:tc>
                <a:tc>
                  <a:txBody>
                    <a:bodyPr/>
                    <a:lstStyle/>
                    <a:p>
                      <a:pPr algn="ctr"/>
                      <a:r>
                        <a:rPr lang="en-US" sz="2000"/>
                        <a:t>34%</a:t>
                      </a:r>
                    </a:p>
                  </a:txBody>
                  <a:tcPr marL="98192" marR="98192" marT="49096" marB="49096"/>
                </a:tc>
                <a:tc>
                  <a:txBody>
                    <a:bodyPr/>
                    <a:lstStyle/>
                    <a:p>
                      <a:pPr algn="ctr"/>
                      <a:r>
                        <a:rPr lang="en-US" sz="2000"/>
                        <a:t>5%</a:t>
                      </a:r>
                    </a:p>
                  </a:txBody>
                  <a:tcPr marL="98192" marR="98192" marT="49096" marB="49096"/>
                </a:tc>
                <a:extLst>
                  <a:ext uri="{0D108BD9-81ED-4DB2-BD59-A6C34878D82A}">
                    <a16:rowId xmlns:a16="http://schemas.microsoft.com/office/drawing/2014/main" val="2160994780"/>
                  </a:ext>
                </a:extLst>
              </a:tr>
              <a:tr h="447981">
                <a:tc>
                  <a:txBody>
                    <a:bodyPr/>
                    <a:lstStyle/>
                    <a:p>
                      <a:r>
                        <a:rPr lang="en-US" sz="2000"/>
                        <a:t>Criminal record</a:t>
                      </a:r>
                    </a:p>
                  </a:txBody>
                  <a:tcPr marL="98192" marR="98192" marT="49096" marB="49096"/>
                </a:tc>
                <a:tc>
                  <a:txBody>
                    <a:bodyPr/>
                    <a:lstStyle/>
                    <a:p>
                      <a:pPr algn="ctr"/>
                      <a:r>
                        <a:rPr lang="en-US" sz="2000"/>
                        <a:t>13</a:t>
                      </a:r>
                    </a:p>
                  </a:txBody>
                  <a:tcPr marL="98192" marR="98192" marT="49096" marB="49096"/>
                </a:tc>
                <a:tc>
                  <a:txBody>
                    <a:bodyPr/>
                    <a:lstStyle/>
                    <a:p>
                      <a:pPr algn="ctr"/>
                      <a:r>
                        <a:rPr lang="en-US" sz="2000"/>
                        <a:t>22%</a:t>
                      </a:r>
                    </a:p>
                  </a:txBody>
                  <a:tcPr marL="98192" marR="98192" marT="49096" marB="49096"/>
                </a:tc>
                <a:tc>
                  <a:txBody>
                    <a:bodyPr/>
                    <a:lstStyle/>
                    <a:p>
                      <a:pPr algn="ctr"/>
                      <a:r>
                        <a:rPr lang="en-US" sz="2000"/>
                        <a:t>5%</a:t>
                      </a:r>
                    </a:p>
                  </a:txBody>
                  <a:tcPr marL="98192" marR="98192" marT="49096" marB="49096"/>
                </a:tc>
                <a:extLst>
                  <a:ext uri="{0D108BD9-81ED-4DB2-BD59-A6C34878D82A}">
                    <a16:rowId xmlns:a16="http://schemas.microsoft.com/office/drawing/2014/main" val="530860884"/>
                  </a:ext>
                </a:extLst>
              </a:tr>
              <a:tr h="447981">
                <a:tc>
                  <a:txBody>
                    <a:bodyPr/>
                    <a:lstStyle/>
                    <a:p>
                      <a:r>
                        <a:rPr lang="en-US" sz="2000"/>
                        <a:t>Race or ethnicity</a:t>
                      </a:r>
                    </a:p>
                  </a:txBody>
                  <a:tcPr marL="98192" marR="98192" marT="49096" marB="49096"/>
                </a:tc>
                <a:tc>
                  <a:txBody>
                    <a:bodyPr/>
                    <a:lstStyle/>
                    <a:p>
                      <a:pPr algn="ctr"/>
                      <a:r>
                        <a:rPr lang="en-US" sz="2000"/>
                        <a:t>5</a:t>
                      </a:r>
                    </a:p>
                  </a:txBody>
                  <a:tcPr marL="98192" marR="98192" marT="49096" marB="49096"/>
                </a:tc>
                <a:tc>
                  <a:txBody>
                    <a:bodyPr/>
                    <a:lstStyle/>
                    <a:p>
                      <a:pPr algn="ctr"/>
                      <a:r>
                        <a:rPr lang="en-US" sz="2000"/>
                        <a:t>10%</a:t>
                      </a:r>
                    </a:p>
                  </a:txBody>
                  <a:tcPr marL="98192" marR="98192" marT="49096" marB="49096"/>
                </a:tc>
                <a:tc>
                  <a:txBody>
                    <a:bodyPr/>
                    <a:lstStyle/>
                    <a:p>
                      <a:pPr algn="ctr"/>
                      <a:r>
                        <a:rPr lang="en-US" sz="2000"/>
                        <a:t>2%</a:t>
                      </a:r>
                    </a:p>
                  </a:txBody>
                  <a:tcPr marL="98192" marR="98192" marT="49096" marB="49096"/>
                </a:tc>
                <a:extLst>
                  <a:ext uri="{0D108BD9-81ED-4DB2-BD59-A6C34878D82A}">
                    <a16:rowId xmlns:a16="http://schemas.microsoft.com/office/drawing/2014/main" val="4062494033"/>
                  </a:ext>
                </a:extLst>
              </a:tr>
              <a:tr h="447981">
                <a:tc>
                  <a:txBody>
                    <a:bodyPr/>
                    <a:lstStyle/>
                    <a:p>
                      <a:r>
                        <a:rPr lang="en-US" sz="2000"/>
                        <a:t>Gender</a:t>
                      </a:r>
                    </a:p>
                  </a:txBody>
                  <a:tcPr marL="98192" marR="98192" marT="49096" marB="49096"/>
                </a:tc>
                <a:tc>
                  <a:txBody>
                    <a:bodyPr/>
                    <a:lstStyle/>
                    <a:p>
                      <a:pPr algn="ctr"/>
                      <a:r>
                        <a:rPr lang="en-US" sz="2000"/>
                        <a:t>3</a:t>
                      </a:r>
                    </a:p>
                  </a:txBody>
                  <a:tcPr marL="98192" marR="98192" marT="49096" marB="49096"/>
                </a:tc>
                <a:tc>
                  <a:txBody>
                    <a:bodyPr/>
                    <a:lstStyle/>
                    <a:p>
                      <a:pPr algn="ctr"/>
                      <a:r>
                        <a:rPr lang="en-US" sz="2000"/>
                        <a:t>10%</a:t>
                      </a:r>
                    </a:p>
                  </a:txBody>
                  <a:tcPr marL="98192" marR="98192" marT="49096" marB="49096"/>
                </a:tc>
                <a:tc>
                  <a:txBody>
                    <a:bodyPr/>
                    <a:lstStyle/>
                    <a:p>
                      <a:pPr algn="ctr"/>
                      <a:r>
                        <a:rPr lang="en-US" sz="2000"/>
                        <a:t>1%</a:t>
                      </a:r>
                    </a:p>
                  </a:txBody>
                  <a:tcPr marL="98192" marR="98192" marT="49096" marB="49096"/>
                </a:tc>
                <a:extLst>
                  <a:ext uri="{0D108BD9-81ED-4DB2-BD59-A6C34878D82A}">
                    <a16:rowId xmlns:a16="http://schemas.microsoft.com/office/drawing/2014/main" val="1947510980"/>
                  </a:ext>
                </a:extLst>
              </a:tr>
              <a:tr h="447981">
                <a:tc>
                  <a:txBody>
                    <a:bodyPr/>
                    <a:lstStyle/>
                    <a:p>
                      <a:r>
                        <a:rPr lang="en-US" sz="2000"/>
                        <a:t>Other</a:t>
                      </a:r>
                    </a:p>
                  </a:txBody>
                  <a:tcPr marL="98192" marR="98192" marT="49096" marB="49096"/>
                </a:tc>
                <a:tc>
                  <a:txBody>
                    <a:bodyPr/>
                    <a:lstStyle/>
                    <a:p>
                      <a:pPr algn="ctr"/>
                      <a:r>
                        <a:rPr lang="en-US" sz="2000"/>
                        <a:t>10</a:t>
                      </a:r>
                    </a:p>
                  </a:txBody>
                  <a:tcPr marL="98192" marR="98192" marT="49096" marB="49096"/>
                </a:tc>
                <a:tc>
                  <a:txBody>
                    <a:bodyPr/>
                    <a:lstStyle/>
                    <a:p>
                      <a:pPr algn="ctr"/>
                      <a:r>
                        <a:rPr lang="en-US" sz="2000"/>
                        <a:t>25%</a:t>
                      </a:r>
                    </a:p>
                  </a:txBody>
                  <a:tcPr marL="98192" marR="98192" marT="49096" marB="49096"/>
                </a:tc>
                <a:tc>
                  <a:txBody>
                    <a:bodyPr/>
                    <a:lstStyle/>
                    <a:p>
                      <a:pPr algn="ctr"/>
                      <a:r>
                        <a:rPr lang="en-US" sz="2000"/>
                        <a:t>4%</a:t>
                      </a:r>
                    </a:p>
                  </a:txBody>
                  <a:tcPr marL="98192" marR="98192" marT="49096" marB="49096"/>
                </a:tc>
                <a:extLst>
                  <a:ext uri="{0D108BD9-81ED-4DB2-BD59-A6C34878D82A}">
                    <a16:rowId xmlns:a16="http://schemas.microsoft.com/office/drawing/2014/main" val="1282847083"/>
                  </a:ext>
                </a:extLst>
              </a:tr>
              <a:tr h="447981">
                <a:tc>
                  <a:txBody>
                    <a:bodyPr/>
                    <a:lstStyle/>
                    <a:p>
                      <a:r>
                        <a:rPr lang="en-US" sz="2000"/>
                        <a:t>Sexual orientation</a:t>
                      </a:r>
                    </a:p>
                  </a:txBody>
                  <a:tcPr marL="98192" marR="98192" marT="49096" marB="49096"/>
                </a:tc>
                <a:tc>
                  <a:txBody>
                    <a:bodyPr/>
                    <a:lstStyle/>
                    <a:p>
                      <a:pPr algn="ctr"/>
                      <a:r>
                        <a:rPr lang="en-US" sz="2000"/>
                        <a:t>2</a:t>
                      </a:r>
                    </a:p>
                  </a:txBody>
                  <a:tcPr marL="98192" marR="98192" marT="49096" marB="49096"/>
                </a:tc>
                <a:tc>
                  <a:txBody>
                    <a:bodyPr/>
                    <a:lstStyle/>
                    <a:p>
                      <a:pPr algn="ctr"/>
                      <a:r>
                        <a:rPr lang="en-US" sz="2000"/>
                        <a:t>5%</a:t>
                      </a:r>
                    </a:p>
                  </a:txBody>
                  <a:tcPr marL="98192" marR="98192" marT="49096" marB="49096"/>
                </a:tc>
                <a:tc>
                  <a:txBody>
                    <a:bodyPr/>
                    <a:lstStyle/>
                    <a:p>
                      <a:pPr algn="ctr"/>
                      <a:r>
                        <a:rPr lang="en-US" sz="2000"/>
                        <a:t>0.4%</a:t>
                      </a:r>
                    </a:p>
                  </a:txBody>
                  <a:tcPr marL="98192" marR="98192" marT="49096" marB="49096"/>
                </a:tc>
                <a:extLst>
                  <a:ext uri="{0D108BD9-81ED-4DB2-BD59-A6C34878D82A}">
                    <a16:rowId xmlns:a16="http://schemas.microsoft.com/office/drawing/2014/main" val="4060497633"/>
                  </a:ext>
                </a:extLst>
              </a:tr>
              <a:tr h="447981">
                <a:tc>
                  <a:txBody>
                    <a:bodyPr/>
                    <a:lstStyle/>
                    <a:p>
                      <a:r>
                        <a:rPr lang="en-US" sz="2000"/>
                        <a:t>Age</a:t>
                      </a:r>
                    </a:p>
                  </a:txBody>
                  <a:tcPr marL="98192" marR="98192" marT="49096" marB="49096"/>
                </a:tc>
                <a:tc>
                  <a:txBody>
                    <a:bodyPr/>
                    <a:lstStyle/>
                    <a:p>
                      <a:pPr algn="ctr"/>
                      <a:r>
                        <a:rPr lang="en-US" sz="2000"/>
                        <a:t>5</a:t>
                      </a:r>
                    </a:p>
                  </a:txBody>
                  <a:tcPr marL="98192" marR="98192" marT="49096" marB="49096"/>
                </a:tc>
                <a:tc>
                  <a:txBody>
                    <a:bodyPr/>
                    <a:lstStyle/>
                    <a:p>
                      <a:pPr algn="ctr"/>
                      <a:r>
                        <a:rPr lang="en-US" sz="2000"/>
                        <a:t>10%</a:t>
                      </a:r>
                    </a:p>
                  </a:txBody>
                  <a:tcPr marL="98192" marR="98192" marT="49096" marB="49096"/>
                </a:tc>
                <a:tc>
                  <a:txBody>
                    <a:bodyPr/>
                    <a:lstStyle/>
                    <a:p>
                      <a:pPr algn="ctr"/>
                      <a:r>
                        <a:rPr lang="en-US" sz="2000"/>
                        <a:t>2%</a:t>
                      </a:r>
                    </a:p>
                  </a:txBody>
                  <a:tcPr marL="98192" marR="98192" marT="49096" marB="49096"/>
                </a:tc>
                <a:extLst>
                  <a:ext uri="{0D108BD9-81ED-4DB2-BD59-A6C34878D82A}">
                    <a16:rowId xmlns:a16="http://schemas.microsoft.com/office/drawing/2014/main" val="2980929166"/>
                  </a:ext>
                </a:extLst>
              </a:tr>
            </a:tbl>
          </a:graphicData>
        </a:graphic>
      </p:graphicFrame>
    </p:spTree>
    <p:extLst>
      <p:ext uri="{BB962C8B-B14F-4D97-AF65-F5344CB8AC3E}">
        <p14:creationId xmlns:p14="http://schemas.microsoft.com/office/powerpoint/2010/main" val="31220855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838200" y="365125"/>
            <a:ext cx="10515600" cy="1325563"/>
          </a:xfrm>
        </p:spPr>
        <p:txBody>
          <a:bodyPr>
            <a:normAutofit/>
          </a:bodyPr>
          <a:lstStyle/>
          <a:p>
            <a:r>
              <a:rPr lang="en-US" sz="5400"/>
              <a:t>Key findings: Basic numbers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838200" y="1929384"/>
            <a:ext cx="10515600" cy="4251960"/>
          </a:xfrm>
        </p:spPr>
        <p:txBody>
          <a:bodyPr>
            <a:normAutofit/>
          </a:bodyPr>
          <a:lstStyle/>
          <a:p>
            <a:r>
              <a:rPr lang="en-US" sz="1900"/>
              <a:t>Slight (5%) decrease in overall number. </a:t>
            </a:r>
          </a:p>
          <a:p>
            <a:pPr lvl="1"/>
            <a:r>
              <a:rPr lang="en-US" sz="1900"/>
              <a:t>Almost entirely tied to a decrease in emergency shelter count (last year overflow beds were open).</a:t>
            </a:r>
          </a:p>
          <a:p>
            <a:r>
              <a:rPr lang="en-US" sz="1900"/>
              <a:t>Moderate changes in counts in specific communities &amp; likely causes:</a:t>
            </a:r>
          </a:p>
          <a:p>
            <a:pPr lvl="1"/>
            <a:r>
              <a:rPr lang="en-US" sz="1900"/>
              <a:t>Siloam Springs, increased</a:t>
            </a:r>
          </a:p>
          <a:p>
            <a:pPr lvl="2"/>
            <a:r>
              <a:rPr lang="en-US" sz="1900"/>
              <a:t>Improved counting and partnership</a:t>
            </a:r>
          </a:p>
          <a:p>
            <a:pPr lvl="1"/>
            <a:r>
              <a:rPr lang="en-US" sz="1900"/>
              <a:t>Springdale, decreased</a:t>
            </a:r>
          </a:p>
          <a:p>
            <a:pPr lvl="2"/>
            <a:r>
              <a:rPr lang="en-US" sz="1900"/>
              <a:t>Reason unclear: likely simple undercount despite same approach as last year. Perhaps some impact of the recent</a:t>
            </a:r>
          </a:p>
          <a:p>
            <a:pPr lvl="1"/>
            <a:r>
              <a:rPr lang="en-US" sz="1900"/>
              <a:t>Rogers, increased</a:t>
            </a:r>
          </a:p>
          <a:p>
            <a:pPr lvl="2"/>
            <a:r>
              <a:rPr lang="en-US" sz="1900"/>
              <a:t>Likely tied to new transitional shelter and day shelter. Day shelter likely engaging a previously underserved population—as opposed to drawing people to the town.</a:t>
            </a:r>
          </a:p>
          <a:p>
            <a:r>
              <a:rPr lang="en-US" sz="1900"/>
              <a:t>On-going increase in the number of people experiencing chronic homelessness.</a:t>
            </a:r>
          </a:p>
          <a:p>
            <a:endParaRPr lang="en-US" sz="1900"/>
          </a:p>
          <a:p>
            <a:endParaRPr lang="en-US" sz="1900"/>
          </a:p>
        </p:txBody>
      </p:sp>
    </p:spTree>
    <p:extLst>
      <p:ext uri="{BB962C8B-B14F-4D97-AF65-F5344CB8AC3E}">
        <p14:creationId xmlns:p14="http://schemas.microsoft.com/office/powerpoint/2010/main" val="4164383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a:xfrm>
            <a:off x="630936" y="639520"/>
            <a:ext cx="3429000" cy="1719072"/>
          </a:xfrm>
        </p:spPr>
        <p:txBody>
          <a:bodyPr anchor="b">
            <a:normAutofit/>
          </a:bodyPr>
          <a:lstStyle/>
          <a:p>
            <a:r>
              <a:rPr lang="en-US" sz="3800"/>
              <a:t>Extreme weather: Data validation</a:t>
            </a:r>
          </a:p>
        </p:txBody>
      </p:sp>
      <p:sp>
        <p:nvSpPr>
          <p:cNvPr id="11" name="sketch line">
            <a:extLst>
              <a:ext uri="{FF2B5EF4-FFF2-40B4-BE49-F238E27FC236}">
                <a16:creationId xmlns:a16="http://schemas.microsoft.com/office/drawing/2014/main" id="{6357EC4F-235E-4222-A36F-C7878ACE37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a:xfrm>
            <a:off x="630936" y="2807208"/>
            <a:ext cx="3429000" cy="3410712"/>
          </a:xfrm>
        </p:spPr>
        <p:txBody>
          <a:bodyPr anchor="t">
            <a:normAutofit/>
          </a:bodyPr>
          <a:lstStyle/>
          <a:p>
            <a:r>
              <a:rPr lang="en-US" sz="1900"/>
              <a:t>The extreme weather we experienced roughly one week before the PIT offers a way to assess the extent of an undercount among unsheltered individuals in the region.</a:t>
            </a:r>
          </a:p>
          <a:p>
            <a:r>
              <a:rPr lang="en-US" sz="1900"/>
              <a:t>These numbers are not included elsewhere in this report nor reported to HUD. They are presented here for comparative purposes.</a:t>
            </a:r>
          </a:p>
        </p:txBody>
      </p:sp>
      <p:graphicFrame>
        <p:nvGraphicFramePr>
          <p:cNvPr id="4" name="Table 3">
            <a:extLst>
              <a:ext uri="{FF2B5EF4-FFF2-40B4-BE49-F238E27FC236}">
                <a16:creationId xmlns:a16="http://schemas.microsoft.com/office/drawing/2014/main" id="{C05D672D-1443-789C-FD2C-4F51AB3C954A}"/>
              </a:ext>
            </a:extLst>
          </p:cNvPr>
          <p:cNvGraphicFramePr>
            <a:graphicFrameLocks noGrp="1"/>
          </p:cNvGraphicFramePr>
          <p:nvPr>
            <p:extLst>
              <p:ext uri="{D42A27DB-BD31-4B8C-83A1-F6EECF244321}">
                <p14:modId xmlns:p14="http://schemas.microsoft.com/office/powerpoint/2010/main" val="3765211649"/>
              </p:ext>
            </p:extLst>
          </p:nvPr>
        </p:nvGraphicFramePr>
        <p:xfrm>
          <a:off x="4654296" y="1869425"/>
          <a:ext cx="6903722" cy="3119153"/>
        </p:xfrm>
        <a:graphic>
          <a:graphicData uri="http://schemas.openxmlformats.org/drawingml/2006/table">
            <a:tbl>
              <a:tblPr firstRow="1" bandRow="1">
                <a:tableStyleId>{5C22544A-7EE6-4342-B048-85BDC9FD1C3A}</a:tableStyleId>
              </a:tblPr>
              <a:tblGrid>
                <a:gridCol w="3046371">
                  <a:extLst>
                    <a:ext uri="{9D8B030D-6E8A-4147-A177-3AD203B41FA5}">
                      <a16:colId xmlns:a16="http://schemas.microsoft.com/office/drawing/2014/main" val="99009800"/>
                    </a:ext>
                  </a:extLst>
                </a:gridCol>
                <a:gridCol w="2110626">
                  <a:extLst>
                    <a:ext uri="{9D8B030D-6E8A-4147-A177-3AD203B41FA5}">
                      <a16:colId xmlns:a16="http://schemas.microsoft.com/office/drawing/2014/main" val="107706927"/>
                    </a:ext>
                  </a:extLst>
                </a:gridCol>
                <a:gridCol w="1746725">
                  <a:extLst>
                    <a:ext uri="{9D8B030D-6E8A-4147-A177-3AD203B41FA5}">
                      <a16:colId xmlns:a16="http://schemas.microsoft.com/office/drawing/2014/main" val="2326118738"/>
                    </a:ext>
                  </a:extLst>
                </a:gridCol>
              </a:tblGrid>
              <a:tr h="923269">
                <a:tc>
                  <a:txBody>
                    <a:bodyPr/>
                    <a:lstStyle/>
                    <a:p>
                      <a:endParaRPr lang="en-US" sz="2500"/>
                    </a:p>
                  </a:txBody>
                  <a:tcPr marL="124766" marR="124766" marT="62383" marB="62383"/>
                </a:tc>
                <a:tc>
                  <a:txBody>
                    <a:bodyPr/>
                    <a:lstStyle/>
                    <a:p>
                      <a:pPr algn="ctr"/>
                      <a:r>
                        <a:rPr lang="en-US" sz="2500"/>
                        <a:t>PIT 2024, Unsheltered</a:t>
                      </a:r>
                    </a:p>
                  </a:txBody>
                  <a:tcPr marL="124766" marR="124766" marT="62383" marB="62383"/>
                </a:tc>
                <a:tc>
                  <a:txBody>
                    <a:bodyPr/>
                    <a:lstStyle/>
                    <a:p>
                      <a:pPr algn="ctr"/>
                      <a:r>
                        <a:rPr lang="en-US" sz="2500"/>
                        <a:t>Extreme weather *</a:t>
                      </a:r>
                    </a:p>
                  </a:txBody>
                  <a:tcPr marL="124766" marR="124766" marT="62383" marB="62383"/>
                </a:tc>
                <a:extLst>
                  <a:ext uri="{0D108BD9-81ED-4DB2-BD59-A6C34878D82A}">
                    <a16:rowId xmlns:a16="http://schemas.microsoft.com/office/drawing/2014/main" val="2363298789"/>
                  </a:ext>
                </a:extLst>
              </a:tr>
              <a:tr h="548971">
                <a:tc>
                  <a:txBody>
                    <a:bodyPr/>
                    <a:lstStyle/>
                    <a:p>
                      <a:r>
                        <a:rPr lang="en-US" sz="2500"/>
                        <a:t>Bentonville/Rogers</a:t>
                      </a:r>
                    </a:p>
                  </a:txBody>
                  <a:tcPr marL="124766" marR="124766" marT="62383" marB="62383"/>
                </a:tc>
                <a:tc>
                  <a:txBody>
                    <a:bodyPr/>
                    <a:lstStyle/>
                    <a:p>
                      <a:pPr algn="ctr"/>
                      <a:r>
                        <a:rPr lang="en-US" sz="2500"/>
                        <a:t>28</a:t>
                      </a:r>
                    </a:p>
                  </a:txBody>
                  <a:tcPr marL="124766" marR="124766" marT="62383" marB="62383"/>
                </a:tc>
                <a:tc>
                  <a:txBody>
                    <a:bodyPr/>
                    <a:lstStyle/>
                    <a:p>
                      <a:pPr algn="ctr"/>
                      <a:r>
                        <a:rPr lang="en-US" sz="2500"/>
                        <a:t>55 </a:t>
                      </a:r>
                    </a:p>
                  </a:txBody>
                  <a:tcPr marL="124766" marR="124766" marT="62383" marB="62383"/>
                </a:tc>
                <a:extLst>
                  <a:ext uri="{0D108BD9-81ED-4DB2-BD59-A6C34878D82A}">
                    <a16:rowId xmlns:a16="http://schemas.microsoft.com/office/drawing/2014/main" val="1300170439"/>
                  </a:ext>
                </a:extLst>
              </a:tr>
              <a:tr h="548971">
                <a:tc>
                  <a:txBody>
                    <a:bodyPr/>
                    <a:lstStyle/>
                    <a:p>
                      <a:r>
                        <a:rPr lang="en-US" sz="2500"/>
                        <a:t>Fayetteville</a:t>
                      </a:r>
                    </a:p>
                  </a:txBody>
                  <a:tcPr marL="124766" marR="124766" marT="62383" marB="62383"/>
                </a:tc>
                <a:tc>
                  <a:txBody>
                    <a:bodyPr/>
                    <a:lstStyle/>
                    <a:p>
                      <a:pPr algn="ctr"/>
                      <a:r>
                        <a:rPr lang="en-US" sz="2500"/>
                        <a:t>116</a:t>
                      </a:r>
                    </a:p>
                  </a:txBody>
                  <a:tcPr marL="124766" marR="124766" marT="62383" marB="62383"/>
                </a:tc>
                <a:tc>
                  <a:txBody>
                    <a:bodyPr/>
                    <a:lstStyle/>
                    <a:p>
                      <a:pPr algn="ctr"/>
                      <a:r>
                        <a:rPr lang="en-US" sz="2500"/>
                        <a:t>217</a:t>
                      </a:r>
                    </a:p>
                  </a:txBody>
                  <a:tcPr marL="124766" marR="124766" marT="62383" marB="62383"/>
                </a:tc>
                <a:extLst>
                  <a:ext uri="{0D108BD9-81ED-4DB2-BD59-A6C34878D82A}">
                    <a16:rowId xmlns:a16="http://schemas.microsoft.com/office/drawing/2014/main" val="218629282"/>
                  </a:ext>
                </a:extLst>
              </a:tr>
              <a:tr h="548971">
                <a:tc>
                  <a:txBody>
                    <a:bodyPr/>
                    <a:lstStyle/>
                    <a:p>
                      <a:r>
                        <a:rPr lang="en-US" sz="2500"/>
                        <a:t>Siloam Springs</a:t>
                      </a:r>
                    </a:p>
                  </a:txBody>
                  <a:tcPr marL="124766" marR="124766" marT="62383" marB="62383"/>
                </a:tc>
                <a:tc>
                  <a:txBody>
                    <a:bodyPr/>
                    <a:lstStyle/>
                    <a:p>
                      <a:pPr algn="ctr"/>
                      <a:r>
                        <a:rPr lang="en-US" sz="2500"/>
                        <a:t>26</a:t>
                      </a:r>
                    </a:p>
                  </a:txBody>
                  <a:tcPr marL="124766" marR="124766" marT="62383" marB="62383"/>
                </a:tc>
                <a:tc>
                  <a:txBody>
                    <a:bodyPr/>
                    <a:lstStyle/>
                    <a:p>
                      <a:pPr algn="ctr"/>
                      <a:r>
                        <a:rPr lang="en-US" sz="2500"/>
                        <a:t>38</a:t>
                      </a:r>
                    </a:p>
                  </a:txBody>
                  <a:tcPr marL="124766" marR="124766" marT="62383" marB="62383"/>
                </a:tc>
                <a:extLst>
                  <a:ext uri="{0D108BD9-81ED-4DB2-BD59-A6C34878D82A}">
                    <a16:rowId xmlns:a16="http://schemas.microsoft.com/office/drawing/2014/main" val="2962016440"/>
                  </a:ext>
                </a:extLst>
              </a:tr>
              <a:tr h="548971">
                <a:tc>
                  <a:txBody>
                    <a:bodyPr/>
                    <a:lstStyle/>
                    <a:p>
                      <a:r>
                        <a:rPr lang="en-US" sz="2500"/>
                        <a:t>Springdale</a:t>
                      </a:r>
                    </a:p>
                  </a:txBody>
                  <a:tcPr marL="124766" marR="124766" marT="62383" marB="62383"/>
                </a:tc>
                <a:tc>
                  <a:txBody>
                    <a:bodyPr/>
                    <a:lstStyle/>
                    <a:p>
                      <a:pPr algn="ctr"/>
                      <a:r>
                        <a:rPr lang="en-US" sz="2500"/>
                        <a:t>11</a:t>
                      </a:r>
                    </a:p>
                  </a:txBody>
                  <a:tcPr marL="124766" marR="124766" marT="62383" marB="62383"/>
                </a:tc>
                <a:tc>
                  <a:txBody>
                    <a:bodyPr/>
                    <a:lstStyle/>
                    <a:p>
                      <a:pPr algn="ctr"/>
                      <a:r>
                        <a:rPr lang="en-US" sz="2500"/>
                        <a:t>70 </a:t>
                      </a:r>
                    </a:p>
                  </a:txBody>
                  <a:tcPr marL="124766" marR="124766" marT="62383" marB="62383"/>
                </a:tc>
                <a:extLst>
                  <a:ext uri="{0D108BD9-81ED-4DB2-BD59-A6C34878D82A}">
                    <a16:rowId xmlns:a16="http://schemas.microsoft.com/office/drawing/2014/main" val="3804385528"/>
                  </a:ext>
                </a:extLst>
              </a:tr>
            </a:tbl>
          </a:graphicData>
        </a:graphic>
      </p:graphicFrame>
    </p:spTree>
    <p:extLst>
      <p:ext uri="{BB962C8B-B14F-4D97-AF65-F5344CB8AC3E}">
        <p14:creationId xmlns:p14="http://schemas.microsoft.com/office/powerpoint/2010/main" val="4079022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4C373-5705-2C81-0DC3-56A71BA4E5F8}"/>
              </a:ext>
            </a:extLst>
          </p:cNvPr>
          <p:cNvSpPr>
            <a:spLocks noGrp="1"/>
          </p:cNvSpPr>
          <p:nvPr>
            <p:ph type="title"/>
          </p:nvPr>
        </p:nvSpPr>
        <p:spPr/>
        <p:txBody>
          <a:bodyPr/>
          <a:lstStyle/>
          <a:p>
            <a:r>
              <a:rPr lang="en-US" dirty="0"/>
              <a:t>Key findings: Characteristics</a:t>
            </a:r>
          </a:p>
        </p:txBody>
      </p:sp>
      <p:sp>
        <p:nvSpPr>
          <p:cNvPr id="3" name="Content Placeholder 2">
            <a:extLst>
              <a:ext uri="{FF2B5EF4-FFF2-40B4-BE49-F238E27FC236}">
                <a16:creationId xmlns:a16="http://schemas.microsoft.com/office/drawing/2014/main" id="{5ABAE6D4-1483-B1E5-DACD-AE360F00D7F2}"/>
              </a:ext>
            </a:extLst>
          </p:cNvPr>
          <p:cNvSpPr>
            <a:spLocks noGrp="1"/>
          </p:cNvSpPr>
          <p:nvPr>
            <p:ph idx="1"/>
          </p:nvPr>
        </p:nvSpPr>
        <p:spPr/>
        <p:txBody>
          <a:bodyPr>
            <a:normAutofit fontScale="92500" lnSpcReduction="10000"/>
          </a:bodyPr>
          <a:lstStyle/>
          <a:p>
            <a:r>
              <a:rPr lang="en-US" dirty="0"/>
              <a:t>Large increase in homelessness among older adults:</a:t>
            </a:r>
          </a:p>
          <a:p>
            <a:endParaRPr lang="en-US" dirty="0"/>
          </a:p>
          <a:p>
            <a:endParaRPr lang="en-US" dirty="0"/>
          </a:p>
          <a:p>
            <a:endParaRPr lang="en-US" dirty="0"/>
          </a:p>
          <a:p>
            <a:r>
              <a:rPr lang="en-US" dirty="0"/>
              <a:t>Roughly 2/3 of unhoused individuals lived in NWA immediately before becoming homelessness.</a:t>
            </a:r>
          </a:p>
          <a:p>
            <a:r>
              <a:rPr lang="en-US" dirty="0"/>
              <a:t>Rates of disability (53%), domestic violence (31%), foster care history (19%), felony records (35%), and eviction history (26%) remain high.</a:t>
            </a:r>
          </a:p>
          <a:p>
            <a:r>
              <a:rPr lang="en-US" dirty="0"/>
              <a:t>Income and housing costs continue to be the most common reason given when asked an open question about the single factor that most contributes to homelessness.</a:t>
            </a:r>
          </a:p>
        </p:txBody>
      </p:sp>
      <p:graphicFrame>
        <p:nvGraphicFramePr>
          <p:cNvPr id="4" name="Table 3">
            <a:extLst>
              <a:ext uri="{FF2B5EF4-FFF2-40B4-BE49-F238E27FC236}">
                <a16:creationId xmlns:a16="http://schemas.microsoft.com/office/drawing/2014/main" id="{453404F5-6E6B-0814-64F2-87F8508F5942}"/>
              </a:ext>
            </a:extLst>
          </p:cNvPr>
          <p:cNvGraphicFramePr>
            <a:graphicFrameLocks noGrp="1"/>
          </p:cNvGraphicFramePr>
          <p:nvPr>
            <p:extLst>
              <p:ext uri="{D42A27DB-BD31-4B8C-83A1-F6EECF244321}">
                <p14:modId xmlns:p14="http://schemas.microsoft.com/office/powerpoint/2010/main" val="3986465167"/>
              </p:ext>
            </p:extLst>
          </p:nvPr>
        </p:nvGraphicFramePr>
        <p:xfrm>
          <a:off x="1195978" y="2316480"/>
          <a:ext cx="8127999" cy="11125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446006916"/>
                    </a:ext>
                  </a:extLst>
                </a:gridCol>
                <a:gridCol w="2709333">
                  <a:extLst>
                    <a:ext uri="{9D8B030D-6E8A-4147-A177-3AD203B41FA5}">
                      <a16:colId xmlns:a16="http://schemas.microsoft.com/office/drawing/2014/main" val="1364960900"/>
                    </a:ext>
                  </a:extLst>
                </a:gridCol>
                <a:gridCol w="2709333">
                  <a:extLst>
                    <a:ext uri="{9D8B030D-6E8A-4147-A177-3AD203B41FA5}">
                      <a16:colId xmlns:a16="http://schemas.microsoft.com/office/drawing/2014/main" val="1107192585"/>
                    </a:ext>
                  </a:extLst>
                </a:gridCol>
              </a:tblGrid>
              <a:tr h="370840">
                <a:tc>
                  <a:txBody>
                    <a:bodyPr/>
                    <a:lstStyle/>
                    <a:p>
                      <a:endParaRPr lang="en-US"/>
                    </a:p>
                  </a:txBody>
                  <a:tcPr/>
                </a:tc>
                <a:tc>
                  <a:txBody>
                    <a:bodyPr/>
                    <a:lstStyle/>
                    <a:p>
                      <a:r>
                        <a:rPr lang="en-US" dirty="0"/>
                        <a:t>2023</a:t>
                      </a:r>
                    </a:p>
                  </a:txBody>
                  <a:tcPr/>
                </a:tc>
                <a:tc>
                  <a:txBody>
                    <a:bodyPr/>
                    <a:lstStyle/>
                    <a:p>
                      <a:r>
                        <a:rPr lang="en-US" dirty="0"/>
                        <a:t>2024</a:t>
                      </a:r>
                    </a:p>
                  </a:txBody>
                  <a:tcPr/>
                </a:tc>
                <a:extLst>
                  <a:ext uri="{0D108BD9-81ED-4DB2-BD59-A6C34878D82A}">
                    <a16:rowId xmlns:a16="http://schemas.microsoft.com/office/drawing/2014/main" val="1432801403"/>
                  </a:ext>
                </a:extLst>
              </a:tr>
              <a:tr h="370840">
                <a:tc>
                  <a:txBody>
                    <a:bodyPr/>
                    <a:lstStyle/>
                    <a:p>
                      <a:r>
                        <a:rPr lang="en-US" dirty="0"/>
                        <a:t>55 to 64</a:t>
                      </a:r>
                    </a:p>
                  </a:txBody>
                  <a:tcPr/>
                </a:tc>
                <a:tc>
                  <a:txBody>
                    <a:bodyPr/>
                    <a:lstStyle/>
                    <a:p>
                      <a:r>
                        <a:rPr lang="en-US" dirty="0"/>
                        <a:t>52 (12%)</a:t>
                      </a:r>
                    </a:p>
                  </a:txBody>
                  <a:tcPr/>
                </a:tc>
                <a:tc>
                  <a:txBody>
                    <a:bodyPr/>
                    <a:lstStyle/>
                    <a:p>
                      <a:r>
                        <a:rPr lang="en-US" dirty="0"/>
                        <a:t>80 (20)</a:t>
                      </a:r>
                    </a:p>
                  </a:txBody>
                  <a:tcPr/>
                </a:tc>
                <a:extLst>
                  <a:ext uri="{0D108BD9-81ED-4DB2-BD59-A6C34878D82A}">
                    <a16:rowId xmlns:a16="http://schemas.microsoft.com/office/drawing/2014/main" val="1882678332"/>
                  </a:ext>
                </a:extLst>
              </a:tr>
              <a:tr h="370840">
                <a:tc>
                  <a:txBody>
                    <a:bodyPr/>
                    <a:lstStyle/>
                    <a:p>
                      <a:r>
                        <a:rPr lang="en-US" dirty="0"/>
                        <a:t>65 and above</a:t>
                      </a:r>
                    </a:p>
                  </a:txBody>
                  <a:tcPr/>
                </a:tc>
                <a:tc>
                  <a:txBody>
                    <a:bodyPr/>
                    <a:lstStyle/>
                    <a:p>
                      <a:r>
                        <a:rPr lang="en-US" dirty="0"/>
                        <a:t>15 (3%)</a:t>
                      </a:r>
                    </a:p>
                  </a:txBody>
                  <a:tcPr/>
                </a:tc>
                <a:tc>
                  <a:txBody>
                    <a:bodyPr/>
                    <a:lstStyle/>
                    <a:p>
                      <a:r>
                        <a:rPr lang="en-US" dirty="0"/>
                        <a:t>28 (7%)</a:t>
                      </a:r>
                    </a:p>
                  </a:txBody>
                  <a:tcPr/>
                </a:tc>
                <a:extLst>
                  <a:ext uri="{0D108BD9-81ED-4DB2-BD59-A6C34878D82A}">
                    <a16:rowId xmlns:a16="http://schemas.microsoft.com/office/drawing/2014/main" val="3411856045"/>
                  </a:ext>
                </a:extLst>
              </a:tr>
            </a:tbl>
          </a:graphicData>
        </a:graphic>
      </p:graphicFrame>
    </p:spTree>
    <p:extLst>
      <p:ext uri="{BB962C8B-B14F-4D97-AF65-F5344CB8AC3E}">
        <p14:creationId xmlns:p14="http://schemas.microsoft.com/office/powerpoint/2010/main" val="3078773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6D2C65-3A10-C9D5-9B72-3DC75187500F}"/>
              </a:ext>
            </a:extLst>
          </p:cNvPr>
          <p:cNvSpPr>
            <a:spLocks noGrp="1"/>
          </p:cNvSpPr>
          <p:nvPr>
            <p:ph type="title"/>
          </p:nvPr>
        </p:nvSpPr>
        <p:spPr>
          <a:xfrm>
            <a:off x="838200" y="365125"/>
            <a:ext cx="10515600" cy="1325563"/>
          </a:xfrm>
        </p:spPr>
        <p:txBody>
          <a:bodyPr>
            <a:normAutofit/>
          </a:bodyPr>
          <a:lstStyle/>
          <a:p>
            <a:r>
              <a:rPr lang="en-US" sz="5400"/>
              <a:t>Strengths</a:t>
            </a:r>
            <a:endParaRPr lang="en-US" sz="5400">
              <a:highlight>
                <a:srgbClr val="FFFF00"/>
              </a:highlight>
            </a:endParaRP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0CE582A-4F4B-9B4C-7783-2FF4729257E0}"/>
              </a:ext>
            </a:extLst>
          </p:cNvPr>
          <p:cNvSpPr>
            <a:spLocks noGrp="1"/>
          </p:cNvSpPr>
          <p:nvPr>
            <p:ph idx="1"/>
          </p:nvPr>
        </p:nvSpPr>
        <p:spPr>
          <a:xfrm>
            <a:off x="838200" y="1929384"/>
            <a:ext cx="10515600" cy="4251960"/>
          </a:xfrm>
        </p:spPr>
        <p:txBody>
          <a:bodyPr>
            <a:normAutofit/>
          </a:bodyPr>
          <a:lstStyle/>
          <a:p>
            <a:r>
              <a:rPr lang="en-US" sz="2200"/>
              <a:t>Continued to have strong data quality:</a:t>
            </a:r>
          </a:p>
          <a:p>
            <a:pPr lvl="1"/>
            <a:r>
              <a:rPr lang="en-US" sz="2200"/>
              <a:t>Further decreased use of observation forms (from 10% to 6%)</a:t>
            </a:r>
          </a:p>
          <a:p>
            <a:pPr lvl="1"/>
            <a:r>
              <a:rPr lang="en-US" sz="2200"/>
              <a:t>Maintained over 70% use of full interview.</a:t>
            </a:r>
          </a:p>
          <a:p>
            <a:pPr lvl="1"/>
            <a:r>
              <a:rPr lang="en-US" sz="2200"/>
              <a:t>Still augmenting with provider-level data (16%) and MHIS (10%).</a:t>
            </a:r>
          </a:p>
          <a:p>
            <a:r>
              <a:rPr lang="en-US" sz="2200"/>
              <a:t>Generally, strong levels of year-to-year consistency, suggesting reliability of questions.</a:t>
            </a:r>
          </a:p>
          <a:p>
            <a:r>
              <a:rPr lang="en-US" sz="2200"/>
              <a:t>Strong volunteer coverage in Fayetteville, Springdale, Rogers, and Bentonville.</a:t>
            </a:r>
          </a:p>
          <a:p>
            <a:r>
              <a:rPr lang="en-US" sz="2200"/>
              <a:t>On-going partnership with law enforcement, while maintaining significant independence.</a:t>
            </a:r>
          </a:p>
          <a:p>
            <a:r>
              <a:rPr lang="en-US" sz="2200"/>
              <a:t>Grew partnerships in Siloam Springs (especially) and Madison County.</a:t>
            </a:r>
          </a:p>
        </p:txBody>
      </p:sp>
    </p:spTree>
    <p:extLst>
      <p:ext uri="{BB962C8B-B14F-4D97-AF65-F5344CB8AC3E}">
        <p14:creationId xmlns:p14="http://schemas.microsoft.com/office/powerpoint/2010/main" val="3540699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B5702A-E7AF-78BD-94DB-CEC3AA630972}"/>
              </a:ext>
            </a:extLst>
          </p:cNvPr>
          <p:cNvSpPr>
            <a:spLocks noGrp="1"/>
          </p:cNvSpPr>
          <p:nvPr>
            <p:ph type="title"/>
          </p:nvPr>
        </p:nvSpPr>
        <p:spPr/>
        <p:txBody>
          <a:bodyPr/>
          <a:lstStyle/>
          <a:p>
            <a:r>
              <a:rPr lang="en-US"/>
              <a:t>Background &amp; methods</a:t>
            </a:r>
            <a:endParaRPr lang="en-US" dirty="0">
              <a:highlight>
                <a:srgbClr val="FFFF00"/>
              </a:highlight>
            </a:endParaRPr>
          </a:p>
        </p:txBody>
      </p:sp>
      <p:sp>
        <p:nvSpPr>
          <p:cNvPr id="3" name="Content Placeholder 2">
            <a:extLst>
              <a:ext uri="{FF2B5EF4-FFF2-40B4-BE49-F238E27FC236}">
                <a16:creationId xmlns:a16="http://schemas.microsoft.com/office/drawing/2014/main" id="{DB924823-6F20-D28C-34BE-C6BB1C0BD52C}"/>
              </a:ext>
            </a:extLst>
          </p:cNvPr>
          <p:cNvSpPr>
            <a:spLocks noGrp="1"/>
          </p:cNvSpPr>
          <p:nvPr>
            <p:ph idx="1"/>
          </p:nvPr>
        </p:nvSpPr>
        <p:spPr>
          <a:xfrm>
            <a:off x="838200" y="1760706"/>
            <a:ext cx="10515600" cy="4416257"/>
          </a:xfrm>
        </p:spPr>
        <p:txBody>
          <a:bodyPr>
            <a:normAutofit fontScale="62500" lnSpcReduction="20000"/>
          </a:bodyPr>
          <a:lstStyle/>
          <a:p>
            <a:r>
              <a:rPr lang="en-US"/>
              <a:t>HUD requires all CoCs to conduct a point-in-time count of all individuals experiencing homelessness in their regions at least every other year during the last week in January. </a:t>
            </a:r>
          </a:p>
          <a:p>
            <a:r>
              <a:rPr lang="en-US"/>
              <a:t>To be counted, we use HUD’s definition of homelessness which focuses on individuals in shelters, living in situations not meant for human habitation, and unsheltered. </a:t>
            </a:r>
          </a:p>
          <a:p>
            <a:r>
              <a:rPr lang="en-US"/>
              <a:t>The PIT was conducted on Friday, January 26, 2024 (focusing on night of 1/25/24).</a:t>
            </a:r>
          </a:p>
          <a:p>
            <a:r>
              <a:rPr lang="en-US"/>
              <a:t>We obtain PIT data from 4 sources:</a:t>
            </a:r>
          </a:p>
          <a:p>
            <a:endParaRPr lang="en-US"/>
          </a:p>
          <a:p>
            <a:endParaRPr lang="en-US"/>
          </a:p>
          <a:p>
            <a:endParaRPr lang="en-US"/>
          </a:p>
          <a:p>
            <a:endParaRPr lang="en-US"/>
          </a:p>
          <a:p>
            <a:endParaRPr lang="en-US"/>
          </a:p>
          <a:p>
            <a:endParaRPr lang="en-US"/>
          </a:p>
          <a:p>
            <a:r>
              <a:rPr lang="en-US"/>
              <a:t>The UofA School of Social Work coordinated the PIT for the third time this year.</a:t>
            </a:r>
          </a:p>
          <a:p>
            <a:pPr lvl="1"/>
            <a:r>
              <a:rPr lang="en-US"/>
              <a:t>Led by John Gallagher, associate professor</a:t>
            </a:r>
          </a:p>
          <a:p>
            <a:pPr lvl="1"/>
            <a:r>
              <a:rPr lang="en-US"/>
              <a:t>Assisted by Morgan Willoughby, MSW intern</a:t>
            </a:r>
          </a:p>
          <a:p>
            <a:endParaRPr lang="en-US"/>
          </a:p>
          <a:p>
            <a:endParaRPr lang="en-US"/>
          </a:p>
          <a:p>
            <a:endParaRPr lang="en-US"/>
          </a:p>
          <a:p>
            <a:endParaRPr lang="en-US"/>
          </a:p>
          <a:p>
            <a:endParaRPr lang="en-US" dirty="0"/>
          </a:p>
        </p:txBody>
      </p:sp>
      <p:graphicFrame>
        <p:nvGraphicFramePr>
          <p:cNvPr id="4" name="Table 3">
            <a:extLst>
              <a:ext uri="{FF2B5EF4-FFF2-40B4-BE49-F238E27FC236}">
                <a16:creationId xmlns:a16="http://schemas.microsoft.com/office/drawing/2014/main" id="{31383ADF-3481-E7BD-E7C3-325CCEE59DD8}"/>
              </a:ext>
            </a:extLst>
          </p:cNvPr>
          <p:cNvGraphicFramePr>
            <a:graphicFrameLocks noGrp="1"/>
          </p:cNvGraphicFramePr>
          <p:nvPr>
            <p:extLst>
              <p:ext uri="{D42A27DB-BD31-4B8C-83A1-F6EECF244321}">
                <p14:modId xmlns:p14="http://schemas.microsoft.com/office/powerpoint/2010/main" val="550639662"/>
              </p:ext>
            </p:extLst>
          </p:nvPr>
        </p:nvGraphicFramePr>
        <p:xfrm>
          <a:off x="1190172" y="3385457"/>
          <a:ext cx="5656941" cy="1828800"/>
        </p:xfrm>
        <a:graphic>
          <a:graphicData uri="http://schemas.openxmlformats.org/drawingml/2006/table">
            <a:tbl>
              <a:tblPr firstRow="1" bandRow="1">
                <a:tableStyleId>{5C22544A-7EE6-4342-B048-85BDC9FD1C3A}</a:tableStyleId>
              </a:tblPr>
              <a:tblGrid>
                <a:gridCol w="2932669">
                  <a:extLst>
                    <a:ext uri="{9D8B030D-6E8A-4147-A177-3AD203B41FA5}">
                      <a16:colId xmlns:a16="http://schemas.microsoft.com/office/drawing/2014/main" val="2461710937"/>
                    </a:ext>
                  </a:extLst>
                </a:gridCol>
                <a:gridCol w="915138">
                  <a:extLst>
                    <a:ext uri="{9D8B030D-6E8A-4147-A177-3AD203B41FA5}">
                      <a16:colId xmlns:a16="http://schemas.microsoft.com/office/drawing/2014/main" val="507166519"/>
                    </a:ext>
                  </a:extLst>
                </a:gridCol>
                <a:gridCol w="915138">
                  <a:extLst>
                    <a:ext uri="{9D8B030D-6E8A-4147-A177-3AD203B41FA5}">
                      <a16:colId xmlns:a16="http://schemas.microsoft.com/office/drawing/2014/main" val="485846129"/>
                    </a:ext>
                  </a:extLst>
                </a:gridCol>
                <a:gridCol w="893996">
                  <a:extLst>
                    <a:ext uri="{9D8B030D-6E8A-4147-A177-3AD203B41FA5}">
                      <a16:colId xmlns:a16="http://schemas.microsoft.com/office/drawing/2014/main" val="2997880033"/>
                    </a:ext>
                  </a:extLst>
                </a:gridCol>
              </a:tblGrid>
              <a:tr h="338455">
                <a:tc>
                  <a:txBody>
                    <a:bodyPr/>
                    <a:lstStyle/>
                    <a:p>
                      <a:endParaRPr lang="en-US" dirty="0"/>
                    </a:p>
                  </a:txBody>
                  <a:tcPr/>
                </a:tc>
                <a:tc>
                  <a:txBody>
                    <a:bodyPr/>
                    <a:lstStyle/>
                    <a:p>
                      <a:pPr algn="ctr"/>
                      <a:r>
                        <a:rPr lang="en-US"/>
                        <a:t>2022</a:t>
                      </a:r>
                      <a:endParaRPr lang="en-US" dirty="0"/>
                    </a:p>
                  </a:txBody>
                  <a:tcPr/>
                </a:tc>
                <a:tc>
                  <a:txBody>
                    <a:bodyPr/>
                    <a:lstStyle/>
                    <a:p>
                      <a:pPr algn="ctr"/>
                      <a:r>
                        <a:rPr lang="en-US"/>
                        <a:t>2023</a:t>
                      </a:r>
                      <a:endParaRPr lang="en-US" dirty="0"/>
                    </a:p>
                  </a:txBody>
                  <a:tcPr/>
                </a:tc>
                <a:tc>
                  <a:txBody>
                    <a:bodyPr/>
                    <a:lstStyle/>
                    <a:p>
                      <a:pPr algn="ctr"/>
                      <a:r>
                        <a:rPr lang="en-US"/>
                        <a:t>2024</a:t>
                      </a:r>
                      <a:endParaRPr lang="en-US" dirty="0"/>
                    </a:p>
                  </a:txBody>
                  <a:tcPr/>
                </a:tc>
                <a:extLst>
                  <a:ext uri="{0D108BD9-81ED-4DB2-BD59-A6C34878D82A}">
                    <a16:rowId xmlns:a16="http://schemas.microsoft.com/office/drawing/2014/main" val="1994865243"/>
                  </a:ext>
                </a:extLst>
              </a:tr>
              <a:tr h="338455">
                <a:tc>
                  <a:txBody>
                    <a:bodyPr/>
                    <a:lstStyle/>
                    <a:p>
                      <a:r>
                        <a:rPr lang="en-US"/>
                        <a:t>Complete interviews</a:t>
                      </a:r>
                      <a:endParaRPr lang="en-US" dirty="0"/>
                    </a:p>
                  </a:txBody>
                  <a:tcPr/>
                </a:tc>
                <a:tc>
                  <a:txBody>
                    <a:bodyPr/>
                    <a:lstStyle/>
                    <a:p>
                      <a:pPr algn="ctr"/>
                      <a:r>
                        <a:rPr lang="en-US"/>
                        <a:t>51%</a:t>
                      </a:r>
                      <a:endParaRPr lang="en-US" dirty="0"/>
                    </a:p>
                  </a:txBody>
                  <a:tcPr/>
                </a:tc>
                <a:tc>
                  <a:txBody>
                    <a:bodyPr/>
                    <a:lstStyle/>
                    <a:p>
                      <a:pPr algn="ctr"/>
                      <a:r>
                        <a:rPr lang="en-US"/>
                        <a:t>71%</a:t>
                      </a:r>
                      <a:endParaRPr lang="en-US" dirty="0"/>
                    </a:p>
                  </a:txBody>
                  <a:tcPr/>
                </a:tc>
                <a:tc>
                  <a:txBody>
                    <a:bodyPr/>
                    <a:lstStyle/>
                    <a:p>
                      <a:pPr algn="ctr"/>
                      <a:r>
                        <a:rPr lang="en-US"/>
                        <a:t>72%</a:t>
                      </a:r>
                      <a:endParaRPr lang="en-US" dirty="0"/>
                    </a:p>
                  </a:txBody>
                  <a:tcPr/>
                </a:tc>
                <a:extLst>
                  <a:ext uri="{0D108BD9-81ED-4DB2-BD59-A6C34878D82A}">
                    <a16:rowId xmlns:a16="http://schemas.microsoft.com/office/drawing/2014/main" val="3537647064"/>
                  </a:ext>
                </a:extLst>
              </a:tr>
              <a:tr h="338455">
                <a:tc>
                  <a:txBody>
                    <a:bodyPr/>
                    <a:lstStyle/>
                    <a:p>
                      <a:r>
                        <a:rPr lang="en-US"/>
                        <a:t>Observation forms</a:t>
                      </a:r>
                      <a:endParaRPr lang="en-US" dirty="0"/>
                    </a:p>
                  </a:txBody>
                  <a:tcPr/>
                </a:tc>
                <a:tc>
                  <a:txBody>
                    <a:bodyPr/>
                    <a:lstStyle/>
                    <a:p>
                      <a:pPr algn="ctr"/>
                      <a:r>
                        <a:rPr lang="en-US"/>
                        <a:t>12%</a:t>
                      </a:r>
                      <a:endParaRPr lang="en-US" dirty="0"/>
                    </a:p>
                  </a:txBody>
                  <a:tcPr/>
                </a:tc>
                <a:tc>
                  <a:txBody>
                    <a:bodyPr/>
                    <a:lstStyle/>
                    <a:p>
                      <a:pPr algn="ctr"/>
                      <a:r>
                        <a:rPr lang="en-US"/>
                        <a:t>10%</a:t>
                      </a:r>
                      <a:endParaRPr lang="en-US" dirty="0"/>
                    </a:p>
                  </a:txBody>
                  <a:tcPr/>
                </a:tc>
                <a:tc>
                  <a:txBody>
                    <a:bodyPr/>
                    <a:lstStyle/>
                    <a:p>
                      <a:pPr algn="ctr"/>
                      <a:r>
                        <a:rPr lang="en-US"/>
                        <a:t>6%</a:t>
                      </a:r>
                      <a:endParaRPr lang="en-US" dirty="0"/>
                    </a:p>
                  </a:txBody>
                  <a:tcPr/>
                </a:tc>
                <a:extLst>
                  <a:ext uri="{0D108BD9-81ED-4DB2-BD59-A6C34878D82A}">
                    <a16:rowId xmlns:a16="http://schemas.microsoft.com/office/drawing/2014/main" val="744564510"/>
                  </a:ext>
                </a:extLst>
              </a:tr>
              <a:tr h="338455">
                <a:tc>
                  <a:txBody>
                    <a:bodyPr/>
                    <a:lstStyle/>
                    <a:p>
                      <a:r>
                        <a:rPr lang="en-US"/>
                        <a:t>Provider-level data</a:t>
                      </a:r>
                      <a:endParaRPr lang="en-US" dirty="0"/>
                    </a:p>
                  </a:txBody>
                  <a:tcPr/>
                </a:tc>
                <a:tc>
                  <a:txBody>
                    <a:bodyPr/>
                    <a:lstStyle/>
                    <a:p>
                      <a:pPr algn="ctr"/>
                      <a:r>
                        <a:rPr lang="en-US"/>
                        <a:t>37%</a:t>
                      </a:r>
                      <a:endParaRPr lang="en-US" dirty="0"/>
                    </a:p>
                  </a:txBody>
                  <a:tcPr/>
                </a:tc>
                <a:tc>
                  <a:txBody>
                    <a:bodyPr/>
                    <a:lstStyle/>
                    <a:p>
                      <a:pPr algn="ctr"/>
                      <a:r>
                        <a:rPr lang="en-US"/>
                        <a:t>15%</a:t>
                      </a:r>
                      <a:endParaRPr lang="en-US" dirty="0"/>
                    </a:p>
                  </a:txBody>
                  <a:tcPr/>
                </a:tc>
                <a:tc>
                  <a:txBody>
                    <a:bodyPr/>
                    <a:lstStyle/>
                    <a:p>
                      <a:pPr algn="ctr"/>
                      <a:r>
                        <a:rPr lang="en-US"/>
                        <a:t>16%</a:t>
                      </a:r>
                      <a:endParaRPr lang="en-US" dirty="0"/>
                    </a:p>
                  </a:txBody>
                  <a:tcPr/>
                </a:tc>
                <a:extLst>
                  <a:ext uri="{0D108BD9-81ED-4DB2-BD59-A6C34878D82A}">
                    <a16:rowId xmlns:a16="http://schemas.microsoft.com/office/drawing/2014/main" val="2798951876"/>
                  </a:ext>
                </a:extLst>
              </a:tr>
              <a:tr h="338455">
                <a:tc>
                  <a:txBody>
                    <a:bodyPr/>
                    <a:lstStyle/>
                    <a:p>
                      <a:r>
                        <a:rPr lang="en-US"/>
                        <a:t>HMIS data</a:t>
                      </a:r>
                      <a:endParaRPr lang="en-US" dirty="0"/>
                    </a:p>
                  </a:txBody>
                  <a:tcPr/>
                </a:tc>
                <a:tc>
                  <a:txBody>
                    <a:bodyPr/>
                    <a:lstStyle/>
                    <a:p>
                      <a:pPr algn="ctr"/>
                      <a:r>
                        <a:rPr lang="en-US"/>
                        <a:t>--</a:t>
                      </a:r>
                      <a:endParaRPr lang="en-US" dirty="0"/>
                    </a:p>
                  </a:txBody>
                  <a:tcPr/>
                </a:tc>
                <a:tc>
                  <a:txBody>
                    <a:bodyPr/>
                    <a:lstStyle/>
                    <a:p>
                      <a:pPr algn="ctr"/>
                      <a:r>
                        <a:rPr lang="en-US"/>
                        <a:t>5%</a:t>
                      </a:r>
                      <a:endParaRPr lang="en-US" dirty="0"/>
                    </a:p>
                  </a:txBody>
                  <a:tcPr/>
                </a:tc>
                <a:tc>
                  <a:txBody>
                    <a:bodyPr/>
                    <a:lstStyle/>
                    <a:p>
                      <a:pPr algn="ctr"/>
                      <a:r>
                        <a:rPr lang="en-US"/>
                        <a:t>6%</a:t>
                      </a:r>
                      <a:endParaRPr lang="en-US" dirty="0"/>
                    </a:p>
                  </a:txBody>
                  <a:tcPr/>
                </a:tc>
                <a:extLst>
                  <a:ext uri="{0D108BD9-81ED-4DB2-BD59-A6C34878D82A}">
                    <a16:rowId xmlns:a16="http://schemas.microsoft.com/office/drawing/2014/main" val="1246870087"/>
                  </a:ext>
                </a:extLst>
              </a:tr>
            </a:tbl>
          </a:graphicData>
        </a:graphic>
      </p:graphicFrame>
    </p:spTree>
    <p:extLst>
      <p:ext uri="{BB962C8B-B14F-4D97-AF65-F5344CB8AC3E}">
        <p14:creationId xmlns:p14="http://schemas.microsoft.com/office/powerpoint/2010/main" val="20738447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1DBA03-CF43-E988-77D6-6AE9AF35B46C}"/>
              </a:ext>
            </a:extLst>
          </p:cNvPr>
          <p:cNvSpPr>
            <a:spLocks noGrp="1"/>
          </p:cNvSpPr>
          <p:nvPr>
            <p:ph type="title"/>
          </p:nvPr>
        </p:nvSpPr>
        <p:spPr>
          <a:xfrm>
            <a:off x="838200" y="365125"/>
            <a:ext cx="10515600" cy="1325563"/>
          </a:xfrm>
        </p:spPr>
        <p:txBody>
          <a:bodyPr>
            <a:normAutofit/>
          </a:bodyPr>
          <a:lstStyle/>
          <a:p>
            <a:r>
              <a:rPr lang="en-US" sz="5400"/>
              <a:t>Limitations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8B70992-B429-3BEF-1FEC-44A402FEA79B}"/>
              </a:ext>
            </a:extLst>
          </p:cNvPr>
          <p:cNvSpPr>
            <a:spLocks noGrp="1"/>
          </p:cNvSpPr>
          <p:nvPr>
            <p:ph idx="1"/>
          </p:nvPr>
        </p:nvSpPr>
        <p:spPr>
          <a:xfrm>
            <a:off x="838200" y="1929384"/>
            <a:ext cx="10515600" cy="4251960"/>
          </a:xfrm>
        </p:spPr>
        <p:txBody>
          <a:bodyPr>
            <a:normAutofit/>
          </a:bodyPr>
          <a:lstStyle/>
          <a:p>
            <a:r>
              <a:rPr lang="en-US" sz="2200"/>
              <a:t>Despite the foregoing, undercount still likely</a:t>
            </a:r>
          </a:p>
          <a:p>
            <a:r>
              <a:rPr lang="en-US" sz="2200"/>
              <a:t>Despite significant efforts at de-duplication, some duplicate entries are possible.</a:t>
            </a:r>
          </a:p>
          <a:p>
            <a:r>
              <a:rPr lang="en-US" sz="2200"/>
              <a:t>Inherent limits of HUD’s methodology:</a:t>
            </a:r>
          </a:p>
          <a:p>
            <a:pPr lvl="1"/>
            <a:r>
              <a:rPr lang="en-US" sz="2200"/>
              <a:t>Point-in-time has advantages, but obscures far larger who experience homelessness cyclically.</a:t>
            </a:r>
          </a:p>
          <a:p>
            <a:pPr lvl="1"/>
            <a:r>
              <a:rPr lang="en-US" sz="2200"/>
              <a:t>Narrow definition (especially alongside the point-in-time approach) misses large number of people who experience housing insecurity (frequently extreme).</a:t>
            </a:r>
          </a:p>
          <a:p>
            <a:r>
              <a:rPr lang="en-US" sz="2200"/>
              <a:t>Assessment of disabling conditions (and, by extension, chronic homelessness) has inherent limits.</a:t>
            </a:r>
          </a:p>
        </p:txBody>
      </p:sp>
    </p:spTree>
    <p:extLst>
      <p:ext uri="{BB962C8B-B14F-4D97-AF65-F5344CB8AC3E}">
        <p14:creationId xmlns:p14="http://schemas.microsoft.com/office/powerpoint/2010/main" val="2877699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BDC64D-0750-EECB-3E1F-43B13B827F0F}"/>
              </a:ext>
            </a:extLst>
          </p:cNvPr>
          <p:cNvSpPr>
            <a:spLocks noGrp="1"/>
          </p:cNvSpPr>
          <p:nvPr>
            <p:ph type="title"/>
          </p:nvPr>
        </p:nvSpPr>
        <p:spPr>
          <a:xfrm>
            <a:off x="838200" y="365125"/>
            <a:ext cx="10515600" cy="1325563"/>
          </a:xfrm>
        </p:spPr>
        <p:txBody>
          <a:bodyPr>
            <a:normAutofit/>
          </a:bodyPr>
          <a:lstStyle/>
          <a:p>
            <a:r>
              <a:rPr lang="en-US" sz="5400"/>
              <a:t>Discussion, summary, key points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98F93EA-59DD-0886-05AA-60B496272CAF}"/>
              </a:ext>
            </a:extLst>
          </p:cNvPr>
          <p:cNvSpPr>
            <a:spLocks noGrp="1"/>
          </p:cNvSpPr>
          <p:nvPr>
            <p:ph idx="1"/>
          </p:nvPr>
        </p:nvSpPr>
        <p:spPr>
          <a:xfrm>
            <a:off x="838200" y="1929384"/>
            <a:ext cx="10515600" cy="4251960"/>
          </a:xfrm>
        </p:spPr>
        <p:txBody>
          <a:bodyPr>
            <a:normAutofit/>
          </a:bodyPr>
          <a:lstStyle/>
          <a:p>
            <a:r>
              <a:rPr lang="en-US" sz="1700"/>
              <a:t>Changes in time:</a:t>
            </a:r>
          </a:p>
          <a:p>
            <a:pPr lvl="1"/>
            <a:r>
              <a:rPr lang="en-US" sz="1700"/>
              <a:t>First, challenges of conducting a complete census must be borne in mind and year-to-year variations seem unavoidable and not inherently attributed to true change in population size.  Consistent methods over time increase ability to track trends.</a:t>
            </a:r>
          </a:p>
          <a:p>
            <a:pPr lvl="1"/>
            <a:r>
              <a:rPr lang="en-US" sz="1700"/>
              <a:t>Emergency shelter capacity decreased due to cold weather this year.</a:t>
            </a:r>
          </a:p>
          <a:p>
            <a:r>
              <a:rPr lang="en-US" sz="1700"/>
              <a:t>Impact of identity on services</a:t>
            </a:r>
          </a:p>
          <a:p>
            <a:pPr lvl="1"/>
            <a:r>
              <a:rPr lang="en-US" sz="1700"/>
              <a:t>The percentage of respondents who reported their identity negatively impacts access to services decreased from 30% to 16%.</a:t>
            </a:r>
          </a:p>
          <a:p>
            <a:pPr lvl="1"/>
            <a:r>
              <a:rPr lang="en-US" sz="1700"/>
              <a:t>While also decreased, disability and criminal records remained the most commonly noted reasons for such barriers</a:t>
            </a:r>
          </a:p>
          <a:p>
            <a:r>
              <a:rPr lang="en-US" sz="1700"/>
              <a:t>Importance of social and behavioral health factors:</a:t>
            </a:r>
          </a:p>
          <a:p>
            <a:pPr lvl="1"/>
            <a:r>
              <a:rPr lang="en-US" sz="1700"/>
              <a:t>Domestic violence, mental health, and substance use frequently involved in paths to homelessness.</a:t>
            </a:r>
          </a:p>
          <a:p>
            <a:pPr lvl="1"/>
            <a:r>
              <a:rPr lang="en-US" sz="1700"/>
              <a:t>This does not negate underlying macro economic factors such as housing/labor markets and response to individuals with disabilities in society. But, it highlights how particularly vulnerable some individuals are in an increasingly tight housing market.</a:t>
            </a:r>
          </a:p>
          <a:p>
            <a:endParaRPr lang="en-US" sz="1700"/>
          </a:p>
        </p:txBody>
      </p:sp>
    </p:spTree>
    <p:extLst>
      <p:ext uri="{BB962C8B-B14F-4D97-AF65-F5344CB8AC3E}">
        <p14:creationId xmlns:p14="http://schemas.microsoft.com/office/powerpoint/2010/main" val="1822593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46CD6E-F4EB-4489-1F63-8CBD9EC1612F}"/>
              </a:ext>
            </a:extLst>
          </p:cNvPr>
          <p:cNvSpPr>
            <a:spLocks noGrp="1"/>
          </p:cNvSpPr>
          <p:nvPr>
            <p:ph type="title"/>
          </p:nvPr>
        </p:nvSpPr>
        <p:spPr>
          <a:xfrm>
            <a:off x="838200" y="365125"/>
            <a:ext cx="10515600" cy="1325563"/>
          </a:xfrm>
        </p:spPr>
        <p:txBody>
          <a:bodyPr>
            <a:normAutofit/>
          </a:bodyPr>
          <a:lstStyle/>
          <a:p>
            <a:r>
              <a:rPr lang="en-US" sz="4200"/>
              <a:t>Questions, discussion, &amp; contact information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4301F0-48F9-BD80-33C0-556D031A88C9}"/>
              </a:ext>
            </a:extLst>
          </p:cNvPr>
          <p:cNvSpPr>
            <a:spLocks noGrp="1"/>
          </p:cNvSpPr>
          <p:nvPr>
            <p:ph idx="1"/>
          </p:nvPr>
        </p:nvSpPr>
        <p:spPr>
          <a:xfrm>
            <a:off x="838200" y="1929384"/>
            <a:ext cx="10515600" cy="4251960"/>
          </a:xfrm>
        </p:spPr>
        <p:txBody>
          <a:bodyPr>
            <a:normAutofit/>
          </a:bodyPr>
          <a:lstStyle/>
          <a:p>
            <a:r>
              <a:rPr lang="en-US" sz="2200" dirty="0"/>
              <a:t>Questions, comments, &amp; discussion</a:t>
            </a:r>
          </a:p>
          <a:p>
            <a:endParaRPr lang="en-US" sz="2200" dirty="0"/>
          </a:p>
          <a:p>
            <a:r>
              <a:rPr lang="en-US" sz="2200" dirty="0"/>
              <a:t>Contact information</a:t>
            </a:r>
          </a:p>
          <a:p>
            <a:pPr marL="0" indent="0">
              <a:buNone/>
            </a:pPr>
            <a:r>
              <a:rPr lang="en-US" sz="2200" dirty="0"/>
              <a:t>John Gallagher, PhD., LMSW		Debbie Martin</a:t>
            </a:r>
          </a:p>
          <a:p>
            <a:pPr marL="0" indent="0">
              <a:buNone/>
            </a:pPr>
            <a:r>
              <a:rPr lang="en-US" sz="2200" dirty="0"/>
              <a:t>Associate Professor of Social Work</a:t>
            </a:r>
            <a:r>
              <a:rPr lang="en-US" sz="2200"/>
              <a:t>	Executive </a:t>
            </a:r>
            <a:r>
              <a:rPr lang="en-US" sz="2200" dirty="0"/>
              <a:t>Director</a:t>
            </a:r>
          </a:p>
          <a:p>
            <a:pPr marL="0" indent="0">
              <a:buNone/>
            </a:pPr>
            <a:r>
              <a:rPr lang="en-US" sz="2200" dirty="0"/>
              <a:t>University of Arkansas			Northwest Arkansas Continuum of Care</a:t>
            </a:r>
          </a:p>
          <a:p>
            <a:pPr marL="0" indent="0">
              <a:buNone/>
            </a:pPr>
            <a:r>
              <a:rPr lang="en-US" sz="2200" dirty="0"/>
              <a:t>479-575-2368				479-717-7737</a:t>
            </a:r>
          </a:p>
          <a:p>
            <a:pPr marL="0" indent="0">
              <a:buNone/>
            </a:pPr>
            <a:r>
              <a:rPr lang="en-US" sz="2200" dirty="0">
                <a:hlinkClick r:id="rId3"/>
              </a:rPr>
              <a:t>jmgallag@uark.edu</a:t>
            </a:r>
            <a:r>
              <a:rPr lang="en-US" sz="2200" dirty="0"/>
              <a:t>			</a:t>
            </a:r>
            <a:r>
              <a:rPr lang="en-US" sz="2200" dirty="0">
                <a:hlinkClick r:id="rId4">
                  <a:extLst>
                    <a:ext uri="{A12FA001-AC4F-418D-AE19-62706E023703}">
                      <ahyp:hlinkClr xmlns:ahyp="http://schemas.microsoft.com/office/drawing/2018/hyperlinkcolor" val="tx"/>
                    </a:ext>
                  </a:extLst>
                </a:hlinkClick>
              </a:rPr>
              <a:t>debbie.martin@nwacoc.com</a:t>
            </a:r>
            <a:endParaRPr lang="en-US" sz="2200" dirty="0"/>
          </a:p>
          <a:p>
            <a:pPr marL="0" indent="0">
              <a:buNone/>
            </a:pPr>
            <a:endParaRPr lang="en-US" sz="2200" dirty="0"/>
          </a:p>
        </p:txBody>
      </p:sp>
    </p:spTree>
    <p:extLst>
      <p:ext uri="{BB962C8B-B14F-4D97-AF65-F5344CB8AC3E}">
        <p14:creationId xmlns:p14="http://schemas.microsoft.com/office/powerpoint/2010/main" val="115957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C1424E-8660-C235-5FC3-989B2B1F46F4}"/>
              </a:ext>
            </a:extLst>
          </p:cNvPr>
          <p:cNvSpPr>
            <a:spLocks noGrp="1"/>
          </p:cNvSpPr>
          <p:nvPr>
            <p:ph type="title"/>
          </p:nvPr>
        </p:nvSpPr>
        <p:spPr>
          <a:xfrm>
            <a:off x="838200" y="365125"/>
            <a:ext cx="10515600" cy="1325563"/>
          </a:xfrm>
        </p:spPr>
        <p:txBody>
          <a:bodyPr>
            <a:normAutofit/>
          </a:bodyPr>
          <a:lstStyle/>
          <a:p>
            <a:r>
              <a:rPr lang="en-US" sz="5000"/>
              <a:t>Methodological and contextual changes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A6B0A89-19E3-9A62-DF8F-33DF6162F64E}"/>
              </a:ext>
            </a:extLst>
          </p:cNvPr>
          <p:cNvSpPr>
            <a:spLocks noGrp="1"/>
          </p:cNvSpPr>
          <p:nvPr>
            <p:ph idx="1"/>
          </p:nvPr>
        </p:nvSpPr>
        <p:spPr>
          <a:xfrm>
            <a:off x="838200" y="1929384"/>
            <a:ext cx="10515600" cy="4251960"/>
          </a:xfrm>
        </p:spPr>
        <p:txBody>
          <a:bodyPr>
            <a:normAutofit/>
          </a:bodyPr>
          <a:lstStyle/>
          <a:p>
            <a:r>
              <a:rPr lang="en-US" sz="1200"/>
              <a:t>Implemented HUD mandated changes in race/ethnicity and gender variables.</a:t>
            </a:r>
          </a:p>
          <a:p>
            <a:r>
              <a:rPr lang="en-US" sz="1200"/>
              <a:t>Removed items from the interview that were not needed or used.</a:t>
            </a:r>
          </a:p>
          <a:p>
            <a:r>
              <a:rPr lang="en-US" sz="1200"/>
              <a:t>Simplified some items regarding time homeless and unsheltered categories.</a:t>
            </a:r>
          </a:p>
          <a:p>
            <a:r>
              <a:rPr lang="en-US" sz="1200"/>
              <a:t>Changed veteran items in several ways:</a:t>
            </a:r>
          </a:p>
          <a:p>
            <a:pPr lvl="1"/>
            <a:r>
              <a:rPr lang="en-US" sz="1200"/>
              <a:t>Include those who served guard or reserves only</a:t>
            </a:r>
          </a:p>
          <a:p>
            <a:pPr lvl="1"/>
            <a:r>
              <a:rPr lang="en-US" sz="1200"/>
              <a:t>Added combat exposure item</a:t>
            </a:r>
          </a:p>
          <a:p>
            <a:pPr lvl="1"/>
            <a:r>
              <a:rPr lang="en-US" sz="1200"/>
              <a:t>Changed item regarding use of VA Healthcare.</a:t>
            </a:r>
          </a:p>
          <a:p>
            <a:pPr lvl="1"/>
            <a:r>
              <a:rPr lang="en-US" sz="1200"/>
              <a:t>Removed items not used in past (e.g., branch of service)</a:t>
            </a:r>
          </a:p>
          <a:p>
            <a:r>
              <a:rPr lang="en-US" sz="1200"/>
              <a:t>Greatly increased efforts in Siloam Springs.</a:t>
            </a:r>
          </a:p>
          <a:p>
            <a:r>
              <a:rPr lang="en-US" sz="1200"/>
              <a:t>Increased efforts in Madison County.</a:t>
            </a:r>
          </a:p>
          <a:p>
            <a:r>
              <a:rPr lang="en-US" sz="1200"/>
              <a:t>Decreased presence in Carroll County.</a:t>
            </a:r>
          </a:p>
          <a:p>
            <a:r>
              <a:rPr lang="en-US" sz="1200"/>
              <a:t>Changes in providers of note:</a:t>
            </a:r>
          </a:p>
          <a:p>
            <a:pPr lvl="1"/>
            <a:r>
              <a:rPr lang="en-US" sz="1200"/>
              <a:t>7hills winding down transitional program</a:t>
            </a:r>
          </a:p>
          <a:p>
            <a:pPr lvl="1"/>
            <a:r>
              <a:rPr lang="en-US" sz="1200"/>
              <a:t>Suites of St. Mary, running new transitional program</a:t>
            </a:r>
          </a:p>
          <a:p>
            <a:pPr lvl="1"/>
            <a:r>
              <a:rPr lang="en-US" sz="1200"/>
              <a:t>Waystation now providing day shelter in Rogers</a:t>
            </a:r>
          </a:p>
        </p:txBody>
      </p:sp>
    </p:spTree>
    <p:extLst>
      <p:ext uri="{BB962C8B-B14F-4D97-AF65-F5344CB8AC3E}">
        <p14:creationId xmlns:p14="http://schemas.microsoft.com/office/powerpoint/2010/main" val="409816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Overview and age groups</a:t>
            </a:r>
            <a:endParaRPr lang="en-US" sz="40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303079810"/>
              </p:ext>
            </p:extLst>
          </p:nvPr>
        </p:nvGraphicFramePr>
        <p:xfrm>
          <a:off x="432225" y="2235985"/>
          <a:ext cx="11327551" cy="3912779"/>
        </p:xfrm>
        <a:graphic>
          <a:graphicData uri="http://schemas.openxmlformats.org/drawingml/2006/table">
            <a:tbl>
              <a:tblPr firstRow="1" bandRow="1">
                <a:solidFill>
                  <a:schemeClr val="bg1">
                    <a:lumMod val="95000"/>
                  </a:schemeClr>
                </a:solidFill>
                <a:tableStyleId>{5C22544A-7EE6-4342-B048-85BDC9FD1C3A}</a:tableStyleId>
              </a:tblPr>
              <a:tblGrid>
                <a:gridCol w="2621363">
                  <a:extLst>
                    <a:ext uri="{9D8B030D-6E8A-4147-A177-3AD203B41FA5}">
                      <a16:colId xmlns:a16="http://schemas.microsoft.com/office/drawing/2014/main" val="2974846967"/>
                    </a:ext>
                  </a:extLst>
                </a:gridCol>
                <a:gridCol w="2425541">
                  <a:extLst>
                    <a:ext uri="{9D8B030D-6E8A-4147-A177-3AD203B41FA5}">
                      <a16:colId xmlns:a16="http://schemas.microsoft.com/office/drawing/2014/main" val="3064287729"/>
                    </a:ext>
                  </a:extLst>
                </a:gridCol>
                <a:gridCol w="2625291">
                  <a:extLst>
                    <a:ext uri="{9D8B030D-6E8A-4147-A177-3AD203B41FA5}">
                      <a16:colId xmlns:a16="http://schemas.microsoft.com/office/drawing/2014/main" val="2360674262"/>
                    </a:ext>
                  </a:extLst>
                </a:gridCol>
                <a:gridCol w="2168718">
                  <a:extLst>
                    <a:ext uri="{9D8B030D-6E8A-4147-A177-3AD203B41FA5}">
                      <a16:colId xmlns:a16="http://schemas.microsoft.com/office/drawing/2014/main" val="3136327651"/>
                    </a:ext>
                  </a:extLst>
                </a:gridCol>
                <a:gridCol w="1486638">
                  <a:extLst>
                    <a:ext uri="{9D8B030D-6E8A-4147-A177-3AD203B41FA5}">
                      <a16:colId xmlns:a16="http://schemas.microsoft.com/office/drawing/2014/main" val="3474487861"/>
                    </a:ext>
                  </a:extLst>
                </a:gridCol>
              </a:tblGrid>
              <a:tr h="496475">
                <a:tc>
                  <a:txBody>
                    <a:bodyPr/>
                    <a:lstStyle/>
                    <a:p>
                      <a:endParaRPr lang="en-US" sz="1800" b="1" cap="none" spc="0">
                        <a:solidFill>
                          <a:schemeClr val="tx1"/>
                        </a:solidFill>
                      </a:endParaRPr>
                    </a:p>
                  </a:txBody>
                  <a:tcPr marL="72909" marR="104156" marT="20831" marB="156233"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en-US" sz="1800" b="1" cap="none" spc="0">
                          <a:solidFill>
                            <a:schemeClr val="tx1"/>
                          </a:solidFill>
                        </a:rPr>
                        <a:t>Emergency shelter</a:t>
                      </a:r>
                    </a:p>
                  </a:txBody>
                  <a:tcPr marL="72909" marR="104156" marT="20831" marB="156233"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en-US" sz="1800" b="1" cap="none" spc="0">
                          <a:solidFill>
                            <a:schemeClr val="tx1"/>
                          </a:solidFill>
                        </a:rPr>
                        <a:t>Transitional shelter</a:t>
                      </a:r>
                    </a:p>
                  </a:txBody>
                  <a:tcPr marL="72909" marR="104156" marT="20831" marB="156233"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en-US" sz="1800" b="1" cap="none" spc="0">
                          <a:solidFill>
                            <a:schemeClr val="tx1"/>
                          </a:solidFill>
                        </a:rPr>
                        <a:t>Unsheltered</a:t>
                      </a:r>
                    </a:p>
                  </a:txBody>
                  <a:tcPr marL="72909" marR="104156" marT="20831" marB="156233" anchor="b">
                    <a:lnL w="12700" cmpd="sng">
                      <a:noFill/>
                    </a:lnL>
                    <a:lnR w="12700" cmpd="sng">
                      <a:noFill/>
                    </a:lnR>
                    <a:lnT w="9525" cap="flat" cmpd="sng" algn="ctr">
                      <a:noFill/>
                      <a:prstDash val="solid"/>
                    </a:lnT>
                    <a:lnB w="38100" cmpd="sng">
                      <a:noFill/>
                    </a:lnB>
                    <a:solidFill>
                      <a:schemeClr val="bg1">
                        <a:lumMod val="95000"/>
                      </a:schemeClr>
                    </a:solidFill>
                  </a:tcPr>
                </a:tc>
                <a:tc>
                  <a:txBody>
                    <a:bodyPr/>
                    <a:lstStyle/>
                    <a:p>
                      <a:pPr algn="ctr"/>
                      <a:r>
                        <a:rPr lang="en-US" sz="1800" b="1" cap="none" spc="0">
                          <a:solidFill>
                            <a:schemeClr val="tx1"/>
                          </a:solidFill>
                        </a:rPr>
                        <a:t>Total</a:t>
                      </a:r>
                    </a:p>
                  </a:txBody>
                  <a:tcPr marL="72909" marR="104156" marT="20831" marB="156233" anchor="b">
                    <a:lnL w="12700" cmpd="sng">
                      <a:noFill/>
                    </a:lnL>
                    <a:lnR w="12700" cmpd="sng">
                      <a:noFill/>
                    </a:lnR>
                    <a:lnT w="9525" cap="flat" cmpd="sng" algn="ctr">
                      <a:noFill/>
                      <a:prstDash val="solid"/>
                    </a:lnT>
                    <a:lnB w="38100" cmpd="sng">
                      <a:noFill/>
                    </a:lnB>
                    <a:solidFill>
                      <a:schemeClr val="bg1">
                        <a:lumMod val="95000"/>
                      </a:schemeClr>
                    </a:solidFill>
                  </a:tcPr>
                </a:tc>
                <a:extLst>
                  <a:ext uri="{0D108BD9-81ED-4DB2-BD59-A6C34878D82A}">
                    <a16:rowId xmlns:a16="http://schemas.microsoft.com/office/drawing/2014/main" val="810122074"/>
                  </a:ext>
                </a:extLst>
              </a:tr>
              <a:tr h="427038">
                <a:tc>
                  <a:txBody>
                    <a:bodyPr/>
                    <a:lstStyle/>
                    <a:p>
                      <a:r>
                        <a:rPr lang="en-US" sz="1400" cap="none" spc="0">
                          <a:solidFill>
                            <a:schemeClr val="tx1"/>
                          </a:solidFill>
                        </a:rPr>
                        <a:t>Persons</a:t>
                      </a:r>
                    </a:p>
                  </a:txBody>
                  <a:tcPr marL="72909" marR="104156" marT="20831" marB="156233">
                    <a:lnL w="12700" cap="flat" cmpd="sng" algn="ctr">
                      <a:solidFill>
                        <a:schemeClr val="accent1"/>
                      </a:solid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176</a:t>
                      </a:r>
                    </a:p>
                  </a:txBody>
                  <a:tcPr marL="72909" marR="104156" marT="20831" marB="156233">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43</a:t>
                      </a:r>
                    </a:p>
                  </a:txBody>
                  <a:tcPr marL="72909" marR="104156" marT="20831" marB="156233">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193</a:t>
                      </a:r>
                    </a:p>
                  </a:txBody>
                  <a:tcPr marL="72909" marR="104156" marT="20831" marB="156233">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412</a:t>
                      </a:r>
                    </a:p>
                  </a:txBody>
                  <a:tcPr marL="72909" marR="104156" marT="20831" marB="156233">
                    <a:lnL w="12700" cmpd="sng">
                      <a:noFill/>
                      <a:prstDash val="solid"/>
                    </a:lnL>
                    <a:lnR w="12700" cmpd="sng">
                      <a:noFill/>
                      <a:prstDash val="solid"/>
                    </a:lnR>
                    <a:lnT w="38100" cmpd="sng">
                      <a:noFill/>
                    </a:lnT>
                    <a:lnB w="9525" cap="flat" cmpd="sng" algn="ctr">
                      <a:noFill/>
                      <a:prstDash val="solid"/>
                    </a:lnB>
                    <a:solidFill>
                      <a:schemeClr val="bg1">
                        <a:lumMod val="95000"/>
                      </a:schemeClr>
                    </a:solidFill>
                  </a:tcPr>
                </a:tc>
                <a:extLst>
                  <a:ext uri="{0D108BD9-81ED-4DB2-BD59-A6C34878D82A}">
                    <a16:rowId xmlns:a16="http://schemas.microsoft.com/office/drawing/2014/main" val="1406497011"/>
                  </a:ext>
                </a:extLst>
              </a:tr>
              <a:tr h="427038">
                <a:tc>
                  <a:txBody>
                    <a:bodyPr/>
                    <a:lstStyle/>
                    <a:p>
                      <a:r>
                        <a:rPr lang="en-US" sz="1400" cap="none" spc="0">
                          <a:solidFill>
                            <a:schemeClr val="tx1"/>
                          </a:solidFill>
                        </a:rPr>
                        <a:t>Under age 18</a:t>
                      </a:r>
                    </a:p>
                  </a:txBody>
                  <a:tcPr marL="72909" marR="104156" marT="20831" marB="156233">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29</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18</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8</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55 (13%)</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387735919"/>
                  </a:ext>
                </a:extLst>
              </a:tr>
              <a:tr h="427038">
                <a:tc>
                  <a:txBody>
                    <a:bodyPr/>
                    <a:lstStyle/>
                    <a:p>
                      <a:r>
                        <a:rPr lang="en-US" sz="1400" cap="none" spc="0">
                          <a:solidFill>
                            <a:schemeClr val="tx1"/>
                          </a:solidFill>
                        </a:rPr>
                        <a:t>Ages 18 to 24</a:t>
                      </a:r>
                    </a:p>
                  </a:txBody>
                  <a:tcPr marL="72909" marR="104156" marT="20831" marB="156233">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9</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3</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16</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28 (7%)</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3494826355"/>
                  </a:ext>
                </a:extLst>
              </a:tr>
              <a:tr h="427038">
                <a:tc>
                  <a:txBody>
                    <a:bodyPr/>
                    <a:lstStyle/>
                    <a:p>
                      <a:r>
                        <a:rPr lang="en-US" sz="1400" cap="none" spc="0">
                          <a:solidFill>
                            <a:schemeClr val="tx1"/>
                          </a:solidFill>
                        </a:rPr>
                        <a:t>Ages 25 to 34</a:t>
                      </a:r>
                    </a:p>
                  </a:txBody>
                  <a:tcPr marL="72909" marR="104156" marT="20831" marB="156233">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26</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2</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36</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64 (16%)</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731509114"/>
                  </a:ext>
                </a:extLst>
              </a:tr>
              <a:tr h="427038">
                <a:tc>
                  <a:txBody>
                    <a:bodyPr/>
                    <a:lstStyle/>
                    <a:p>
                      <a:r>
                        <a:rPr lang="en-US" sz="1400" cap="none" spc="0">
                          <a:solidFill>
                            <a:schemeClr val="tx1"/>
                          </a:solidFill>
                        </a:rPr>
                        <a:t>Ages 35 to 44</a:t>
                      </a:r>
                    </a:p>
                  </a:txBody>
                  <a:tcPr marL="72909" marR="104156" marT="20831" marB="156233">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34</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2</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42</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78 (19%)</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2045318907"/>
                  </a:ext>
                </a:extLst>
              </a:tr>
              <a:tr h="427038">
                <a:tc>
                  <a:txBody>
                    <a:bodyPr/>
                    <a:lstStyle/>
                    <a:p>
                      <a:r>
                        <a:rPr lang="en-US" sz="1400" cap="none" spc="0">
                          <a:solidFill>
                            <a:schemeClr val="tx1"/>
                          </a:solidFill>
                        </a:rPr>
                        <a:t>Ages 45 to 54</a:t>
                      </a:r>
                    </a:p>
                  </a:txBody>
                  <a:tcPr marL="72909" marR="104156" marT="20831" marB="156233">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34</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2</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43</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79 (19%)</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2479477066"/>
                  </a:ext>
                </a:extLst>
              </a:tr>
              <a:tr h="427038">
                <a:tc>
                  <a:txBody>
                    <a:bodyPr/>
                    <a:lstStyle/>
                    <a:p>
                      <a:r>
                        <a:rPr lang="en-US" sz="1400" cap="none" spc="0">
                          <a:solidFill>
                            <a:schemeClr val="tx1"/>
                          </a:solidFill>
                        </a:rPr>
                        <a:t>Ages 55 to 64</a:t>
                      </a:r>
                    </a:p>
                  </a:txBody>
                  <a:tcPr marL="72909" marR="104156" marT="20831" marB="156233">
                    <a:lnL w="12700" cap="flat" cmpd="sng" algn="ctr">
                      <a:solidFill>
                        <a:schemeClr val="accent1"/>
                      </a:solid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32</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12</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36</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tc>
                  <a:txBody>
                    <a:bodyPr/>
                    <a:lstStyle/>
                    <a:p>
                      <a:pPr algn="ctr"/>
                      <a:r>
                        <a:rPr lang="en-US" sz="1400" cap="none" spc="0">
                          <a:solidFill>
                            <a:schemeClr val="tx1"/>
                          </a:solidFill>
                        </a:rPr>
                        <a:t>80 (20%)</a:t>
                      </a:r>
                    </a:p>
                  </a:txBody>
                  <a:tcPr marL="72909" marR="104156" marT="20831" marB="156233">
                    <a:lnL w="12700" cmpd="sng">
                      <a:noFill/>
                      <a:prstDash val="solid"/>
                    </a:lnL>
                    <a:lnR w="12700" cmpd="sng">
                      <a:noFill/>
                      <a:prstDash val="solid"/>
                    </a:lnR>
                    <a:lnT w="12700" cmpd="sng">
                      <a:noFill/>
                      <a:prstDash val="solid"/>
                    </a:lnT>
                    <a:lnB w="9525" cap="flat" cmpd="sng" algn="ctr">
                      <a:noFill/>
                      <a:prstDash val="solid"/>
                    </a:lnB>
                    <a:solidFill>
                      <a:schemeClr val="bg1">
                        <a:lumMod val="95000"/>
                      </a:schemeClr>
                    </a:solidFill>
                  </a:tcPr>
                </a:tc>
                <a:extLst>
                  <a:ext uri="{0D108BD9-81ED-4DB2-BD59-A6C34878D82A}">
                    <a16:rowId xmlns:a16="http://schemas.microsoft.com/office/drawing/2014/main" val="1166514349"/>
                  </a:ext>
                </a:extLst>
              </a:tr>
              <a:tr h="427038">
                <a:tc>
                  <a:txBody>
                    <a:bodyPr/>
                    <a:lstStyle/>
                    <a:p>
                      <a:r>
                        <a:rPr lang="en-US" sz="1400" cap="none" spc="0">
                          <a:solidFill>
                            <a:schemeClr val="tx1"/>
                          </a:solidFill>
                        </a:rPr>
                        <a:t>Ages 65 and above</a:t>
                      </a:r>
                    </a:p>
                  </a:txBody>
                  <a:tcPr marL="72909" marR="104156" marT="20831" marB="156233">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12</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4</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12</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tc>
                  <a:txBody>
                    <a:bodyPr/>
                    <a:lstStyle/>
                    <a:p>
                      <a:pPr algn="ctr"/>
                      <a:r>
                        <a:rPr lang="en-US" sz="1400" cap="none" spc="0">
                          <a:solidFill>
                            <a:schemeClr val="tx1"/>
                          </a:solidFill>
                        </a:rPr>
                        <a:t>28 (7%)</a:t>
                      </a:r>
                    </a:p>
                  </a:txBody>
                  <a:tcPr marL="72909" marR="104156" marT="20831" marB="156233">
                    <a:lnL w="12700" cmpd="sng">
                      <a:noFill/>
                      <a:prstDash val="solid"/>
                    </a:lnL>
                    <a:lnR w="12700" cmpd="sng">
                      <a:noFill/>
                      <a:prstDash val="solid"/>
                    </a:lnR>
                    <a:lnT w="9525" cap="flat" cmpd="sng" algn="ctr">
                      <a:noFill/>
                      <a:prstDash val="solid"/>
                    </a:lnT>
                    <a:lnB w="12700" cmpd="sng">
                      <a:noFill/>
                      <a:prstDash val="solid"/>
                    </a:lnB>
                    <a:solidFill>
                      <a:schemeClr val="bg1">
                        <a:lumMod val="85000"/>
                      </a:schemeClr>
                    </a:solidFill>
                  </a:tcPr>
                </a:tc>
                <a:extLst>
                  <a:ext uri="{0D108BD9-81ED-4DB2-BD59-A6C34878D82A}">
                    <a16:rowId xmlns:a16="http://schemas.microsoft.com/office/drawing/2014/main" val="1135247915"/>
                  </a:ext>
                </a:extLst>
              </a:tr>
            </a:tbl>
          </a:graphicData>
        </a:graphic>
      </p:graphicFrame>
    </p:spTree>
    <p:extLst>
      <p:ext uri="{BB962C8B-B14F-4D97-AF65-F5344CB8AC3E}">
        <p14:creationId xmlns:p14="http://schemas.microsoft.com/office/powerpoint/2010/main" val="3183533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3700" kern="1200">
                <a:solidFill>
                  <a:srgbClr val="FFFFFF"/>
                </a:solidFill>
                <a:latin typeface="+mj-lt"/>
                <a:ea typeface="+mj-ea"/>
                <a:cs typeface="+mj-cs"/>
              </a:rPr>
              <a:t>Gender, race, &amp; sexual orientation</a:t>
            </a:r>
            <a:endParaRPr lang="en-US" sz="37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1952698312"/>
              </p:ext>
            </p:extLst>
          </p:nvPr>
        </p:nvGraphicFramePr>
        <p:xfrm>
          <a:off x="1442540" y="1966293"/>
          <a:ext cx="9306921" cy="4452168"/>
        </p:xfrm>
        <a:graphic>
          <a:graphicData uri="http://schemas.openxmlformats.org/drawingml/2006/table">
            <a:tbl>
              <a:tblPr firstRow="1" bandRow="1">
                <a:tableStyleId>{5C22544A-7EE6-4342-B048-85BDC9FD1C3A}</a:tableStyleId>
              </a:tblPr>
              <a:tblGrid>
                <a:gridCol w="2208007">
                  <a:extLst>
                    <a:ext uri="{9D8B030D-6E8A-4147-A177-3AD203B41FA5}">
                      <a16:colId xmlns:a16="http://schemas.microsoft.com/office/drawing/2014/main" val="2974846967"/>
                    </a:ext>
                  </a:extLst>
                </a:gridCol>
                <a:gridCol w="1401748">
                  <a:extLst>
                    <a:ext uri="{9D8B030D-6E8A-4147-A177-3AD203B41FA5}">
                      <a16:colId xmlns:a16="http://schemas.microsoft.com/office/drawing/2014/main" val="3523152937"/>
                    </a:ext>
                  </a:extLst>
                </a:gridCol>
                <a:gridCol w="1636824">
                  <a:extLst>
                    <a:ext uri="{9D8B030D-6E8A-4147-A177-3AD203B41FA5}">
                      <a16:colId xmlns:a16="http://schemas.microsoft.com/office/drawing/2014/main" val="3064287729"/>
                    </a:ext>
                  </a:extLst>
                </a:gridCol>
                <a:gridCol w="1636824">
                  <a:extLst>
                    <a:ext uri="{9D8B030D-6E8A-4147-A177-3AD203B41FA5}">
                      <a16:colId xmlns:a16="http://schemas.microsoft.com/office/drawing/2014/main" val="2360674262"/>
                    </a:ext>
                  </a:extLst>
                </a:gridCol>
                <a:gridCol w="1314683">
                  <a:extLst>
                    <a:ext uri="{9D8B030D-6E8A-4147-A177-3AD203B41FA5}">
                      <a16:colId xmlns:a16="http://schemas.microsoft.com/office/drawing/2014/main" val="3136327651"/>
                    </a:ext>
                  </a:extLst>
                </a:gridCol>
                <a:gridCol w="1108835">
                  <a:extLst>
                    <a:ext uri="{9D8B030D-6E8A-4147-A177-3AD203B41FA5}">
                      <a16:colId xmlns:a16="http://schemas.microsoft.com/office/drawing/2014/main" val="3474487861"/>
                    </a:ext>
                  </a:extLst>
                </a:gridCol>
              </a:tblGrid>
              <a:tr h="605625">
                <a:tc>
                  <a:txBody>
                    <a:bodyPr/>
                    <a:lstStyle/>
                    <a:p>
                      <a:endParaRPr lang="en-US" sz="1600"/>
                    </a:p>
                  </a:txBody>
                  <a:tcPr marL="81841" marR="81841" marT="40921" marB="40921"/>
                </a:tc>
                <a:tc>
                  <a:txBody>
                    <a:bodyPr/>
                    <a:lstStyle/>
                    <a:p>
                      <a:pPr algn="ctr"/>
                      <a:r>
                        <a:rPr lang="en-US" sz="1600"/>
                        <a:t>Regional </a:t>
                      </a:r>
                    </a:p>
                    <a:p>
                      <a:pPr algn="ctr"/>
                      <a:r>
                        <a:rPr lang="en-US" sz="1600"/>
                        <a:t>pop. est. </a:t>
                      </a:r>
                    </a:p>
                  </a:txBody>
                  <a:tcPr marL="81841" marR="81841" marT="40921" marB="40921"/>
                </a:tc>
                <a:tc>
                  <a:txBody>
                    <a:bodyPr/>
                    <a:lstStyle/>
                    <a:p>
                      <a:pPr algn="ctr"/>
                      <a:r>
                        <a:rPr lang="en-US" sz="1600"/>
                        <a:t>Emergency shelter (n=176)</a:t>
                      </a:r>
                    </a:p>
                  </a:txBody>
                  <a:tcPr marL="81841" marR="81841" marT="40921" marB="40921"/>
                </a:tc>
                <a:tc>
                  <a:txBody>
                    <a:bodyPr/>
                    <a:lstStyle/>
                    <a:p>
                      <a:pPr algn="ctr"/>
                      <a:r>
                        <a:rPr lang="en-US" sz="1600"/>
                        <a:t>Transitional shelter (n=43)</a:t>
                      </a:r>
                    </a:p>
                  </a:txBody>
                  <a:tcPr marL="81841" marR="81841" marT="40921" marB="40921"/>
                </a:tc>
                <a:tc>
                  <a:txBody>
                    <a:bodyPr/>
                    <a:lstStyle/>
                    <a:p>
                      <a:pPr algn="ctr"/>
                      <a:r>
                        <a:rPr lang="en-US" sz="1600"/>
                        <a:t>Unsheltered (n=193)</a:t>
                      </a:r>
                    </a:p>
                  </a:txBody>
                  <a:tcPr marL="81841" marR="81841" marT="40921" marB="40921"/>
                </a:tc>
                <a:tc>
                  <a:txBody>
                    <a:bodyPr/>
                    <a:lstStyle/>
                    <a:p>
                      <a:pPr algn="ctr"/>
                      <a:r>
                        <a:rPr lang="en-US" sz="1600"/>
                        <a:t>Total </a:t>
                      </a:r>
                    </a:p>
                    <a:p>
                      <a:pPr algn="ctr"/>
                      <a:r>
                        <a:rPr lang="en-US" sz="1600"/>
                        <a:t>(n=412)</a:t>
                      </a:r>
                    </a:p>
                  </a:txBody>
                  <a:tcPr marL="81841" marR="81841" marT="40921" marB="40921"/>
                </a:tc>
                <a:extLst>
                  <a:ext uri="{0D108BD9-81ED-4DB2-BD59-A6C34878D82A}">
                    <a16:rowId xmlns:a16="http://schemas.microsoft.com/office/drawing/2014/main" val="810122074"/>
                  </a:ext>
                </a:extLst>
              </a:tr>
              <a:tr h="360102">
                <a:tc>
                  <a:txBody>
                    <a:bodyPr/>
                    <a:lstStyle/>
                    <a:p>
                      <a:r>
                        <a:rPr lang="en-US" sz="1600"/>
                        <a:t>Male</a:t>
                      </a:r>
                    </a:p>
                  </a:txBody>
                  <a:tcPr marL="81841" marR="81841" marT="40921" marB="40921"/>
                </a:tc>
                <a:tc>
                  <a:txBody>
                    <a:bodyPr/>
                    <a:lstStyle/>
                    <a:p>
                      <a:pPr algn="ctr"/>
                      <a:endParaRPr lang="en-US" sz="1600"/>
                    </a:p>
                  </a:txBody>
                  <a:tcPr marL="81841" marR="81841" marT="40921" marB="40921"/>
                </a:tc>
                <a:tc>
                  <a:txBody>
                    <a:bodyPr/>
                    <a:lstStyle/>
                    <a:p>
                      <a:pPr algn="ctr"/>
                      <a:r>
                        <a:rPr lang="en-US" sz="1600"/>
                        <a:t>97 (55%)</a:t>
                      </a:r>
                    </a:p>
                  </a:txBody>
                  <a:tcPr marL="81841" marR="81841" marT="40921" marB="40921"/>
                </a:tc>
                <a:tc>
                  <a:txBody>
                    <a:bodyPr/>
                    <a:lstStyle/>
                    <a:p>
                      <a:pPr algn="ctr"/>
                      <a:r>
                        <a:rPr lang="en-US" sz="1600"/>
                        <a:t>17 (40%)</a:t>
                      </a:r>
                    </a:p>
                  </a:txBody>
                  <a:tcPr marL="81841" marR="81841" marT="40921" marB="40921"/>
                </a:tc>
                <a:tc>
                  <a:txBody>
                    <a:bodyPr/>
                    <a:lstStyle/>
                    <a:p>
                      <a:pPr algn="ctr"/>
                      <a:r>
                        <a:rPr lang="en-US" sz="1600"/>
                        <a:t>123 (63%)</a:t>
                      </a:r>
                    </a:p>
                  </a:txBody>
                  <a:tcPr marL="81841" marR="81841" marT="40921" marB="40921"/>
                </a:tc>
                <a:tc>
                  <a:txBody>
                    <a:bodyPr/>
                    <a:lstStyle/>
                    <a:p>
                      <a:pPr algn="ctr"/>
                      <a:r>
                        <a:rPr lang="en-US" sz="1600"/>
                        <a:t>237 (56%)</a:t>
                      </a:r>
                    </a:p>
                  </a:txBody>
                  <a:tcPr marL="81841" marR="81841" marT="40921" marB="40921"/>
                </a:tc>
                <a:extLst>
                  <a:ext uri="{0D108BD9-81ED-4DB2-BD59-A6C34878D82A}">
                    <a16:rowId xmlns:a16="http://schemas.microsoft.com/office/drawing/2014/main" val="2045318907"/>
                  </a:ext>
                </a:extLst>
              </a:tr>
              <a:tr h="360102">
                <a:tc>
                  <a:txBody>
                    <a:bodyPr/>
                    <a:lstStyle/>
                    <a:p>
                      <a:r>
                        <a:rPr lang="en-US" sz="1600"/>
                        <a:t>Female</a:t>
                      </a:r>
                    </a:p>
                  </a:txBody>
                  <a:tcPr marL="81841" marR="81841" marT="40921" marB="40921"/>
                </a:tc>
                <a:tc>
                  <a:txBody>
                    <a:bodyPr/>
                    <a:lstStyle/>
                    <a:p>
                      <a:pPr algn="ctr"/>
                      <a:endParaRPr lang="en-US" sz="1600"/>
                    </a:p>
                  </a:txBody>
                  <a:tcPr marL="81841" marR="81841" marT="40921" marB="40921"/>
                </a:tc>
                <a:tc>
                  <a:txBody>
                    <a:bodyPr/>
                    <a:lstStyle/>
                    <a:p>
                      <a:pPr algn="ctr"/>
                      <a:r>
                        <a:rPr lang="en-US" sz="1600"/>
                        <a:t>78 (44%)</a:t>
                      </a:r>
                    </a:p>
                  </a:txBody>
                  <a:tcPr marL="81841" marR="81841" marT="40921" marB="40921"/>
                </a:tc>
                <a:tc>
                  <a:txBody>
                    <a:bodyPr/>
                    <a:lstStyle/>
                    <a:p>
                      <a:pPr algn="ctr"/>
                      <a:r>
                        <a:rPr lang="en-US" sz="1600"/>
                        <a:t>26 (60%)</a:t>
                      </a:r>
                    </a:p>
                  </a:txBody>
                  <a:tcPr marL="81841" marR="81841" marT="40921" marB="40921"/>
                </a:tc>
                <a:tc>
                  <a:txBody>
                    <a:bodyPr/>
                    <a:lstStyle/>
                    <a:p>
                      <a:pPr algn="ctr"/>
                      <a:r>
                        <a:rPr lang="en-US" sz="1600"/>
                        <a:t>69 (35%)</a:t>
                      </a:r>
                    </a:p>
                  </a:txBody>
                  <a:tcPr marL="81841" marR="81841" marT="40921" marB="40921"/>
                </a:tc>
                <a:tc>
                  <a:txBody>
                    <a:bodyPr/>
                    <a:lstStyle/>
                    <a:p>
                      <a:pPr algn="ctr"/>
                      <a:r>
                        <a:rPr lang="en-US" sz="1600"/>
                        <a:t>173 (42%)</a:t>
                      </a:r>
                    </a:p>
                  </a:txBody>
                  <a:tcPr marL="81841" marR="81841" marT="40921" marB="40921"/>
                </a:tc>
                <a:extLst>
                  <a:ext uri="{0D108BD9-81ED-4DB2-BD59-A6C34878D82A}">
                    <a16:rowId xmlns:a16="http://schemas.microsoft.com/office/drawing/2014/main" val="2479477066"/>
                  </a:ext>
                </a:extLst>
              </a:tr>
              <a:tr h="360102">
                <a:tc>
                  <a:txBody>
                    <a:bodyPr/>
                    <a:lstStyle/>
                    <a:p>
                      <a:r>
                        <a:rPr lang="en-US" sz="1600"/>
                        <a:t>Non-binary*</a:t>
                      </a:r>
                    </a:p>
                  </a:txBody>
                  <a:tcPr marL="81841" marR="81841" marT="40921" marB="40921"/>
                </a:tc>
                <a:tc>
                  <a:txBody>
                    <a:bodyPr/>
                    <a:lstStyle/>
                    <a:p>
                      <a:pPr algn="ctr"/>
                      <a:endParaRPr lang="en-US" sz="1600"/>
                    </a:p>
                  </a:txBody>
                  <a:tcPr marL="81841" marR="81841" marT="40921" marB="40921"/>
                </a:tc>
                <a:tc>
                  <a:txBody>
                    <a:bodyPr/>
                    <a:lstStyle/>
                    <a:p>
                      <a:pPr algn="ctr"/>
                      <a:r>
                        <a:rPr lang="en-US" sz="1600"/>
                        <a:t>1 (0.6%)</a:t>
                      </a:r>
                    </a:p>
                  </a:txBody>
                  <a:tcPr marL="81841" marR="81841" marT="40921" marB="40921"/>
                </a:tc>
                <a:tc>
                  <a:txBody>
                    <a:bodyPr/>
                    <a:lstStyle/>
                    <a:p>
                      <a:pPr algn="ctr"/>
                      <a:r>
                        <a:rPr lang="en-US" sz="1600"/>
                        <a:t>0</a:t>
                      </a:r>
                    </a:p>
                  </a:txBody>
                  <a:tcPr marL="81841" marR="81841" marT="40921" marB="40921"/>
                </a:tc>
                <a:tc>
                  <a:txBody>
                    <a:bodyPr/>
                    <a:lstStyle/>
                    <a:p>
                      <a:pPr algn="ctr"/>
                      <a:r>
                        <a:rPr lang="en-US" sz="1600"/>
                        <a:t>1 (0.5%)</a:t>
                      </a:r>
                    </a:p>
                  </a:txBody>
                  <a:tcPr marL="81841" marR="81841" marT="40921" marB="40921"/>
                </a:tc>
                <a:tc>
                  <a:txBody>
                    <a:bodyPr/>
                    <a:lstStyle/>
                    <a:p>
                      <a:pPr algn="ctr"/>
                      <a:r>
                        <a:rPr lang="en-US" sz="1600"/>
                        <a:t>2 (0.5%)</a:t>
                      </a:r>
                    </a:p>
                  </a:txBody>
                  <a:tcPr marL="81841" marR="81841" marT="40921" marB="40921"/>
                </a:tc>
                <a:extLst>
                  <a:ext uri="{0D108BD9-81ED-4DB2-BD59-A6C34878D82A}">
                    <a16:rowId xmlns:a16="http://schemas.microsoft.com/office/drawing/2014/main" val="1166514349"/>
                  </a:ext>
                </a:extLst>
              </a:tr>
              <a:tr h="360102">
                <a:tc>
                  <a:txBody>
                    <a:bodyPr/>
                    <a:lstStyle/>
                    <a:p>
                      <a:r>
                        <a:rPr lang="en-US" sz="1600"/>
                        <a:t>Gay or bisexual**</a:t>
                      </a:r>
                    </a:p>
                  </a:txBody>
                  <a:tcPr marL="81841" marR="81841" marT="40921" marB="40921"/>
                </a:tc>
                <a:tc>
                  <a:txBody>
                    <a:bodyPr/>
                    <a:lstStyle/>
                    <a:p>
                      <a:pPr algn="ctr"/>
                      <a:endParaRPr lang="en-US" sz="1600"/>
                    </a:p>
                  </a:txBody>
                  <a:tcPr marL="81841" marR="81841" marT="40921" marB="40921"/>
                </a:tc>
                <a:tc>
                  <a:txBody>
                    <a:bodyPr/>
                    <a:lstStyle/>
                    <a:p>
                      <a:pPr algn="ctr"/>
                      <a:r>
                        <a:rPr lang="en-US" sz="1600"/>
                        <a:t>4 (4%)</a:t>
                      </a:r>
                    </a:p>
                  </a:txBody>
                  <a:tcPr marL="81841" marR="81841" marT="40921" marB="40921"/>
                </a:tc>
                <a:tc>
                  <a:txBody>
                    <a:bodyPr/>
                    <a:lstStyle/>
                    <a:p>
                      <a:pPr algn="ctr"/>
                      <a:r>
                        <a:rPr lang="en-US" sz="1600"/>
                        <a:t>0</a:t>
                      </a:r>
                    </a:p>
                  </a:txBody>
                  <a:tcPr marL="81841" marR="81841" marT="40921" marB="40921"/>
                </a:tc>
                <a:tc>
                  <a:txBody>
                    <a:bodyPr/>
                    <a:lstStyle/>
                    <a:p>
                      <a:pPr algn="ctr"/>
                      <a:r>
                        <a:rPr lang="en-US" sz="1600"/>
                        <a:t>9 (6%)</a:t>
                      </a:r>
                    </a:p>
                  </a:txBody>
                  <a:tcPr marL="81841" marR="81841" marT="40921" marB="40921"/>
                </a:tc>
                <a:tc>
                  <a:txBody>
                    <a:bodyPr/>
                    <a:lstStyle/>
                    <a:p>
                      <a:pPr algn="ctr"/>
                      <a:r>
                        <a:rPr lang="en-US" sz="1600"/>
                        <a:t>13 (5%)</a:t>
                      </a:r>
                    </a:p>
                  </a:txBody>
                  <a:tcPr marL="81841" marR="81841" marT="40921" marB="40921"/>
                </a:tc>
                <a:extLst>
                  <a:ext uri="{0D108BD9-81ED-4DB2-BD59-A6C34878D82A}">
                    <a16:rowId xmlns:a16="http://schemas.microsoft.com/office/drawing/2014/main" val="1836781416"/>
                  </a:ext>
                </a:extLst>
              </a:tr>
              <a:tr h="360102">
                <a:tc>
                  <a:txBody>
                    <a:bodyPr/>
                    <a:lstStyle/>
                    <a:p>
                      <a:r>
                        <a:rPr lang="en-US" sz="1600"/>
                        <a:t>Hispanic</a:t>
                      </a:r>
                    </a:p>
                  </a:txBody>
                  <a:tcPr marL="81841" marR="81841" marT="40921" marB="40921"/>
                </a:tc>
                <a:tc>
                  <a:txBody>
                    <a:bodyPr/>
                    <a:lstStyle/>
                    <a:p>
                      <a:pPr algn="ctr"/>
                      <a:r>
                        <a:rPr lang="en-US" sz="1600"/>
                        <a:t>(16%)</a:t>
                      </a:r>
                    </a:p>
                  </a:txBody>
                  <a:tcPr marL="81841" marR="81841" marT="40921" marB="40921"/>
                </a:tc>
                <a:tc>
                  <a:txBody>
                    <a:bodyPr/>
                    <a:lstStyle/>
                    <a:p>
                      <a:pPr algn="ctr"/>
                      <a:r>
                        <a:rPr lang="en-US" sz="1600"/>
                        <a:t>8 (5%)</a:t>
                      </a:r>
                    </a:p>
                  </a:txBody>
                  <a:tcPr marL="81841" marR="81841" marT="40921" marB="40921"/>
                </a:tc>
                <a:tc>
                  <a:txBody>
                    <a:bodyPr/>
                    <a:lstStyle/>
                    <a:p>
                      <a:pPr algn="ctr"/>
                      <a:r>
                        <a:rPr lang="en-US" sz="1600"/>
                        <a:t>9 (21%)</a:t>
                      </a:r>
                    </a:p>
                  </a:txBody>
                  <a:tcPr marL="81841" marR="81841" marT="40921" marB="40921"/>
                </a:tc>
                <a:tc>
                  <a:txBody>
                    <a:bodyPr/>
                    <a:lstStyle/>
                    <a:p>
                      <a:pPr algn="ctr"/>
                      <a:r>
                        <a:rPr lang="en-US" sz="1600"/>
                        <a:t>9 (5%)</a:t>
                      </a:r>
                    </a:p>
                  </a:txBody>
                  <a:tcPr marL="81841" marR="81841" marT="40921" marB="40921"/>
                </a:tc>
                <a:tc>
                  <a:txBody>
                    <a:bodyPr/>
                    <a:lstStyle/>
                    <a:p>
                      <a:pPr algn="ctr"/>
                      <a:r>
                        <a:rPr lang="en-US" sz="1600"/>
                        <a:t>26 (6%)</a:t>
                      </a:r>
                    </a:p>
                  </a:txBody>
                  <a:tcPr marL="81841" marR="81841" marT="40921" marB="40921"/>
                </a:tc>
                <a:extLst>
                  <a:ext uri="{0D108BD9-81ED-4DB2-BD59-A6C34878D82A}">
                    <a16:rowId xmlns:a16="http://schemas.microsoft.com/office/drawing/2014/main" val="1135247915"/>
                  </a:ext>
                </a:extLst>
              </a:tr>
              <a:tr h="360102">
                <a:tc>
                  <a:txBody>
                    <a:bodyPr/>
                    <a:lstStyle/>
                    <a:p>
                      <a:r>
                        <a:rPr lang="en-US" sz="1600"/>
                        <a:t>AI/AN/Indigenous</a:t>
                      </a:r>
                    </a:p>
                  </a:txBody>
                  <a:tcPr marL="81841" marR="81841" marT="40921" marB="40921"/>
                </a:tc>
                <a:tc>
                  <a:txBody>
                    <a:bodyPr/>
                    <a:lstStyle/>
                    <a:p>
                      <a:pPr algn="ctr"/>
                      <a:r>
                        <a:rPr lang="en-US" sz="1600"/>
                        <a:t>(3%)</a:t>
                      </a:r>
                    </a:p>
                  </a:txBody>
                  <a:tcPr marL="81841" marR="81841" marT="40921" marB="40921"/>
                </a:tc>
                <a:tc>
                  <a:txBody>
                    <a:bodyPr/>
                    <a:lstStyle/>
                    <a:p>
                      <a:pPr algn="ctr"/>
                      <a:r>
                        <a:rPr lang="en-US" sz="1600"/>
                        <a:t>5 (3%)</a:t>
                      </a:r>
                    </a:p>
                  </a:txBody>
                  <a:tcPr marL="81841" marR="81841" marT="40921" marB="40921"/>
                </a:tc>
                <a:tc>
                  <a:txBody>
                    <a:bodyPr/>
                    <a:lstStyle/>
                    <a:p>
                      <a:pPr algn="ctr"/>
                      <a:r>
                        <a:rPr lang="en-US" sz="1600"/>
                        <a:t>0</a:t>
                      </a:r>
                    </a:p>
                  </a:txBody>
                  <a:tcPr marL="81841" marR="81841" marT="40921" marB="40921"/>
                </a:tc>
                <a:tc>
                  <a:txBody>
                    <a:bodyPr/>
                    <a:lstStyle/>
                    <a:p>
                      <a:pPr algn="ctr"/>
                      <a:r>
                        <a:rPr lang="en-US" sz="1600"/>
                        <a:t>8 (4%)</a:t>
                      </a:r>
                    </a:p>
                  </a:txBody>
                  <a:tcPr marL="81841" marR="81841" marT="40921" marB="40921"/>
                </a:tc>
                <a:tc>
                  <a:txBody>
                    <a:bodyPr/>
                    <a:lstStyle/>
                    <a:p>
                      <a:pPr algn="ctr"/>
                      <a:r>
                        <a:rPr lang="en-US" sz="1600"/>
                        <a:t>13 (3%)</a:t>
                      </a:r>
                    </a:p>
                  </a:txBody>
                  <a:tcPr marL="81841" marR="81841" marT="40921" marB="40921"/>
                </a:tc>
                <a:extLst>
                  <a:ext uri="{0D108BD9-81ED-4DB2-BD59-A6C34878D82A}">
                    <a16:rowId xmlns:a16="http://schemas.microsoft.com/office/drawing/2014/main" val="1314060960"/>
                  </a:ext>
                </a:extLst>
              </a:tr>
              <a:tr h="605625">
                <a:tc>
                  <a:txBody>
                    <a:bodyPr/>
                    <a:lstStyle/>
                    <a:p>
                      <a:r>
                        <a:rPr lang="en-US" sz="1600"/>
                        <a:t>Black/African American</a:t>
                      </a:r>
                    </a:p>
                  </a:txBody>
                  <a:tcPr marL="81841" marR="81841" marT="40921" marB="40921"/>
                </a:tc>
                <a:tc>
                  <a:txBody>
                    <a:bodyPr/>
                    <a:lstStyle/>
                    <a:p>
                      <a:pPr algn="ctr"/>
                      <a:r>
                        <a:rPr lang="en-US" sz="1600"/>
                        <a:t>(3%)</a:t>
                      </a:r>
                    </a:p>
                  </a:txBody>
                  <a:tcPr marL="81841" marR="81841" marT="40921" marB="40921"/>
                </a:tc>
                <a:tc>
                  <a:txBody>
                    <a:bodyPr/>
                    <a:lstStyle/>
                    <a:p>
                      <a:pPr algn="ctr"/>
                      <a:r>
                        <a:rPr lang="en-US" sz="1600"/>
                        <a:t>20 (11%)</a:t>
                      </a:r>
                    </a:p>
                  </a:txBody>
                  <a:tcPr marL="81841" marR="81841" marT="40921" marB="40921"/>
                </a:tc>
                <a:tc>
                  <a:txBody>
                    <a:bodyPr/>
                    <a:lstStyle/>
                    <a:p>
                      <a:pPr algn="ctr"/>
                      <a:r>
                        <a:rPr lang="en-US" sz="1600"/>
                        <a:t>6 (14%)</a:t>
                      </a:r>
                    </a:p>
                  </a:txBody>
                  <a:tcPr marL="81841" marR="81841" marT="40921" marB="40921"/>
                </a:tc>
                <a:tc>
                  <a:txBody>
                    <a:bodyPr/>
                    <a:lstStyle/>
                    <a:p>
                      <a:pPr algn="ctr"/>
                      <a:r>
                        <a:rPr lang="en-US" sz="1600"/>
                        <a:t>10 (5%)</a:t>
                      </a:r>
                    </a:p>
                  </a:txBody>
                  <a:tcPr marL="81841" marR="81841" marT="40921" marB="40921"/>
                </a:tc>
                <a:tc>
                  <a:txBody>
                    <a:bodyPr/>
                    <a:lstStyle/>
                    <a:p>
                      <a:pPr algn="ctr"/>
                      <a:r>
                        <a:rPr lang="en-US" sz="1600"/>
                        <a:t>36 (9%)</a:t>
                      </a:r>
                    </a:p>
                  </a:txBody>
                  <a:tcPr marL="81841" marR="81841" marT="40921" marB="40921"/>
                </a:tc>
                <a:extLst>
                  <a:ext uri="{0D108BD9-81ED-4DB2-BD59-A6C34878D82A}">
                    <a16:rowId xmlns:a16="http://schemas.microsoft.com/office/drawing/2014/main" val="295423007"/>
                  </a:ext>
                </a:extLst>
              </a:tr>
              <a:tr h="360102">
                <a:tc>
                  <a:txBody>
                    <a:bodyPr/>
                    <a:lstStyle/>
                    <a:p>
                      <a:r>
                        <a:rPr lang="en-US" sz="1600"/>
                        <a:t>Pacific Islander</a:t>
                      </a:r>
                    </a:p>
                  </a:txBody>
                  <a:tcPr marL="81841" marR="81841" marT="40921" marB="40921"/>
                </a:tc>
                <a:tc>
                  <a:txBody>
                    <a:bodyPr/>
                    <a:lstStyle/>
                    <a:p>
                      <a:pPr algn="ctr"/>
                      <a:r>
                        <a:rPr lang="en-US" sz="1600"/>
                        <a:t>(2%)</a:t>
                      </a:r>
                    </a:p>
                  </a:txBody>
                  <a:tcPr marL="81841" marR="81841" marT="40921" marB="40921"/>
                </a:tc>
                <a:tc>
                  <a:txBody>
                    <a:bodyPr/>
                    <a:lstStyle/>
                    <a:p>
                      <a:pPr algn="ctr"/>
                      <a:r>
                        <a:rPr lang="en-US" sz="1600"/>
                        <a:t>3 (2%)</a:t>
                      </a:r>
                    </a:p>
                  </a:txBody>
                  <a:tcPr marL="81841" marR="81841" marT="40921" marB="40921"/>
                </a:tc>
                <a:tc>
                  <a:txBody>
                    <a:bodyPr/>
                    <a:lstStyle/>
                    <a:p>
                      <a:pPr algn="ctr"/>
                      <a:r>
                        <a:rPr lang="en-US" sz="1600"/>
                        <a:t>0</a:t>
                      </a:r>
                    </a:p>
                  </a:txBody>
                  <a:tcPr marL="81841" marR="81841" marT="40921" marB="40921"/>
                </a:tc>
                <a:tc>
                  <a:txBody>
                    <a:bodyPr/>
                    <a:lstStyle/>
                    <a:p>
                      <a:pPr algn="ctr"/>
                      <a:r>
                        <a:rPr lang="en-US" sz="1600"/>
                        <a:t>7 (4%)</a:t>
                      </a:r>
                    </a:p>
                  </a:txBody>
                  <a:tcPr marL="81841" marR="81841" marT="40921" marB="40921"/>
                </a:tc>
                <a:tc>
                  <a:txBody>
                    <a:bodyPr/>
                    <a:lstStyle/>
                    <a:p>
                      <a:pPr algn="ctr"/>
                      <a:r>
                        <a:rPr lang="en-US" sz="1600"/>
                        <a:t>10 (2%)</a:t>
                      </a:r>
                    </a:p>
                  </a:txBody>
                  <a:tcPr marL="81841" marR="81841" marT="40921" marB="40921"/>
                </a:tc>
                <a:extLst>
                  <a:ext uri="{0D108BD9-81ED-4DB2-BD59-A6C34878D82A}">
                    <a16:rowId xmlns:a16="http://schemas.microsoft.com/office/drawing/2014/main" val="416954788"/>
                  </a:ext>
                </a:extLst>
              </a:tr>
              <a:tr h="360102">
                <a:tc>
                  <a:txBody>
                    <a:bodyPr/>
                    <a:lstStyle/>
                    <a:p>
                      <a:r>
                        <a:rPr lang="en-US" sz="1600"/>
                        <a:t>White</a:t>
                      </a:r>
                    </a:p>
                  </a:txBody>
                  <a:tcPr marL="81841" marR="81841" marT="40921" marB="40921"/>
                </a:tc>
                <a:tc>
                  <a:txBody>
                    <a:bodyPr/>
                    <a:lstStyle/>
                    <a:p>
                      <a:pPr algn="ctr"/>
                      <a:r>
                        <a:rPr lang="en-US" sz="1600"/>
                        <a:t>(86%)</a:t>
                      </a:r>
                    </a:p>
                  </a:txBody>
                  <a:tcPr marL="81841" marR="81841" marT="40921" marB="40921"/>
                </a:tc>
                <a:tc>
                  <a:txBody>
                    <a:bodyPr/>
                    <a:lstStyle/>
                    <a:p>
                      <a:pPr algn="ctr"/>
                      <a:r>
                        <a:rPr lang="en-US" sz="1600"/>
                        <a:t>122 (69%)</a:t>
                      </a:r>
                    </a:p>
                  </a:txBody>
                  <a:tcPr marL="81841" marR="81841" marT="40921" marB="40921"/>
                </a:tc>
                <a:tc>
                  <a:txBody>
                    <a:bodyPr/>
                    <a:lstStyle/>
                    <a:p>
                      <a:pPr algn="ctr"/>
                      <a:r>
                        <a:rPr lang="en-US" sz="1600"/>
                        <a:t>27 (63%)</a:t>
                      </a:r>
                    </a:p>
                  </a:txBody>
                  <a:tcPr marL="81841" marR="81841" marT="40921" marB="40921"/>
                </a:tc>
                <a:tc>
                  <a:txBody>
                    <a:bodyPr/>
                    <a:lstStyle/>
                    <a:p>
                      <a:pPr algn="ctr"/>
                      <a:r>
                        <a:rPr lang="en-US" sz="1600"/>
                        <a:t>135 (70%)</a:t>
                      </a:r>
                    </a:p>
                  </a:txBody>
                  <a:tcPr marL="81841" marR="81841" marT="40921" marB="40921"/>
                </a:tc>
                <a:tc>
                  <a:txBody>
                    <a:bodyPr/>
                    <a:lstStyle/>
                    <a:p>
                      <a:pPr algn="ctr"/>
                      <a:r>
                        <a:rPr lang="en-US" sz="1600"/>
                        <a:t>284 (69%)</a:t>
                      </a:r>
                    </a:p>
                  </a:txBody>
                  <a:tcPr marL="81841" marR="81841" marT="40921" marB="40921"/>
                </a:tc>
                <a:extLst>
                  <a:ext uri="{0D108BD9-81ED-4DB2-BD59-A6C34878D82A}">
                    <a16:rowId xmlns:a16="http://schemas.microsoft.com/office/drawing/2014/main" val="2233754719"/>
                  </a:ext>
                </a:extLst>
              </a:tr>
              <a:tr h="360102">
                <a:tc>
                  <a:txBody>
                    <a:bodyPr/>
                    <a:lstStyle/>
                    <a:p>
                      <a:r>
                        <a:rPr lang="en-US" sz="1600"/>
                        <a:t>Multiple races</a:t>
                      </a:r>
                    </a:p>
                  </a:txBody>
                  <a:tcPr marL="81841" marR="81841" marT="40921" marB="40921"/>
                </a:tc>
                <a:tc>
                  <a:txBody>
                    <a:bodyPr/>
                    <a:lstStyle/>
                    <a:p>
                      <a:pPr algn="ctr"/>
                      <a:r>
                        <a:rPr lang="en-US" sz="1600"/>
                        <a:t>--</a:t>
                      </a:r>
                    </a:p>
                  </a:txBody>
                  <a:tcPr marL="81841" marR="81841" marT="40921" marB="40921"/>
                </a:tc>
                <a:tc>
                  <a:txBody>
                    <a:bodyPr/>
                    <a:lstStyle/>
                    <a:p>
                      <a:pPr algn="ctr"/>
                      <a:r>
                        <a:rPr lang="en-US" sz="1600"/>
                        <a:t>18 (10%)</a:t>
                      </a:r>
                    </a:p>
                  </a:txBody>
                  <a:tcPr marL="81841" marR="81841" marT="40921" marB="40921"/>
                </a:tc>
                <a:tc>
                  <a:txBody>
                    <a:bodyPr/>
                    <a:lstStyle/>
                    <a:p>
                      <a:pPr algn="ctr"/>
                      <a:r>
                        <a:rPr lang="en-US" sz="1600"/>
                        <a:t>1 (2%)</a:t>
                      </a:r>
                    </a:p>
                  </a:txBody>
                  <a:tcPr marL="81841" marR="81841" marT="40921" marB="40921"/>
                </a:tc>
                <a:tc>
                  <a:txBody>
                    <a:bodyPr/>
                    <a:lstStyle/>
                    <a:p>
                      <a:pPr algn="ctr"/>
                      <a:r>
                        <a:rPr lang="en-US" sz="1600"/>
                        <a:t>22 (11%)</a:t>
                      </a:r>
                    </a:p>
                  </a:txBody>
                  <a:tcPr marL="81841" marR="81841" marT="40921" marB="40921"/>
                </a:tc>
                <a:tc>
                  <a:txBody>
                    <a:bodyPr/>
                    <a:lstStyle/>
                    <a:p>
                      <a:pPr algn="ctr"/>
                      <a:r>
                        <a:rPr lang="en-US" sz="1600"/>
                        <a:t>41 (10%)</a:t>
                      </a:r>
                    </a:p>
                  </a:txBody>
                  <a:tcPr marL="81841" marR="81841" marT="40921" marB="40921"/>
                </a:tc>
                <a:extLst>
                  <a:ext uri="{0D108BD9-81ED-4DB2-BD59-A6C34878D82A}">
                    <a16:rowId xmlns:a16="http://schemas.microsoft.com/office/drawing/2014/main" val="804311591"/>
                  </a:ext>
                </a:extLst>
              </a:tr>
            </a:tbl>
          </a:graphicData>
        </a:graphic>
      </p:graphicFrame>
    </p:spTree>
    <p:extLst>
      <p:ext uri="{BB962C8B-B14F-4D97-AF65-F5344CB8AC3E}">
        <p14:creationId xmlns:p14="http://schemas.microsoft.com/office/powerpoint/2010/main" val="2418530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PIT Data by Counties and Cities</a:t>
            </a:r>
            <a:endParaRPr lang="en-US" sz="40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985365317"/>
              </p:ext>
            </p:extLst>
          </p:nvPr>
        </p:nvGraphicFramePr>
        <p:xfrm>
          <a:off x="432225" y="2255296"/>
          <a:ext cx="11327552" cy="3874156"/>
        </p:xfrm>
        <a:graphic>
          <a:graphicData uri="http://schemas.openxmlformats.org/drawingml/2006/table">
            <a:tbl>
              <a:tblPr firstRow="1" bandRow="1">
                <a:tableStyleId>{5C22544A-7EE6-4342-B048-85BDC9FD1C3A}</a:tableStyleId>
              </a:tblPr>
              <a:tblGrid>
                <a:gridCol w="2648246">
                  <a:extLst>
                    <a:ext uri="{9D8B030D-6E8A-4147-A177-3AD203B41FA5}">
                      <a16:colId xmlns:a16="http://schemas.microsoft.com/office/drawing/2014/main" val="2974846967"/>
                    </a:ext>
                  </a:extLst>
                </a:gridCol>
                <a:gridCol w="2385500">
                  <a:extLst>
                    <a:ext uri="{9D8B030D-6E8A-4147-A177-3AD203B41FA5}">
                      <a16:colId xmlns:a16="http://schemas.microsoft.com/office/drawing/2014/main" val="3064287729"/>
                    </a:ext>
                  </a:extLst>
                </a:gridCol>
                <a:gridCol w="2460926">
                  <a:extLst>
                    <a:ext uri="{9D8B030D-6E8A-4147-A177-3AD203B41FA5}">
                      <a16:colId xmlns:a16="http://schemas.microsoft.com/office/drawing/2014/main" val="2360674262"/>
                    </a:ext>
                  </a:extLst>
                </a:gridCol>
                <a:gridCol w="2038148">
                  <a:extLst>
                    <a:ext uri="{9D8B030D-6E8A-4147-A177-3AD203B41FA5}">
                      <a16:colId xmlns:a16="http://schemas.microsoft.com/office/drawing/2014/main" val="3136327651"/>
                    </a:ext>
                  </a:extLst>
                </a:gridCol>
                <a:gridCol w="1794732">
                  <a:extLst>
                    <a:ext uri="{9D8B030D-6E8A-4147-A177-3AD203B41FA5}">
                      <a16:colId xmlns:a16="http://schemas.microsoft.com/office/drawing/2014/main" val="3474487861"/>
                    </a:ext>
                  </a:extLst>
                </a:gridCol>
              </a:tblGrid>
              <a:tr h="352196">
                <a:tc>
                  <a:txBody>
                    <a:bodyPr/>
                    <a:lstStyle/>
                    <a:p>
                      <a:endParaRPr lang="en-US" sz="1600" b="1"/>
                    </a:p>
                  </a:txBody>
                  <a:tcPr marL="74408" marR="74408" marT="37204" marB="37204"/>
                </a:tc>
                <a:tc>
                  <a:txBody>
                    <a:bodyPr/>
                    <a:lstStyle/>
                    <a:p>
                      <a:pPr algn="ctr"/>
                      <a:r>
                        <a:rPr lang="en-US" sz="1600" b="1"/>
                        <a:t>Emergency shelter</a:t>
                      </a:r>
                    </a:p>
                  </a:txBody>
                  <a:tcPr marL="74408" marR="74408" marT="37204" marB="37204"/>
                </a:tc>
                <a:tc>
                  <a:txBody>
                    <a:bodyPr/>
                    <a:lstStyle/>
                    <a:p>
                      <a:pPr algn="ctr"/>
                      <a:r>
                        <a:rPr lang="en-US" sz="1600" b="1"/>
                        <a:t>Transitional shelter</a:t>
                      </a:r>
                    </a:p>
                  </a:txBody>
                  <a:tcPr marL="74408" marR="74408" marT="37204" marB="37204"/>
                </a:tc>
                <a:tc>
                  <a:txBody>
                    <a:bodyPr/>
                    <a:lstStyle/>
                    <a:p>
                      <a:pPr algn="ctr"/>
                      <a:r>
                        <a:rPr lang="en-US" sz="1600" b="1"/>
                        <a:t>Unsheltered</a:t>
                      </a:r>
                    </a:p>
                  </a:txBody>
                  <a:tcPr marL="74408" marR="74408" marT="37204" marB="37204"/>
                </a:tc>
                <a:tc>
                  <a:txBody>
                    <a:bodyPr/>
                    <a:lstStyle/>
                    <a:p>
                      <a:pPr algn="ctr"/>
                      <a:r>
                        <a:rPr lang="en-US" sz="1600" b="1"/>
                        <a:t>Total</a:t>
                      </a:r>
                    </a:p>
                  </a:txBody>
                  <a:tcPr marL="74408" marR="74408" marT="37204" marB="37204"/>
                </a:tc>
                <a:extLst>
                  <a:ext uri="{0D108BD9-81ED-4DB2-BD59-A6C34878D82A}">
                    <a16:rowId xmlns:a16="http://schemas.microsoft.com/office/drawing/2014/main" val="810122074"/>
                  </a:ext>
                </a:extLst>
              </a:tr>
              <a:tr h="352196">
                <a:tc>
                  <a:txBody>
                    <a:bodyPr/>
                    <a:lstStyle/>
                    <a:p>
                      <a:r>
                        <a:rPr lang="en-US" sz="1600" b="1"/>
                        <a:t>Benton County</a:t>
                      </a:r>
                    </a:p>
                  </a:txBody>
                  <a:tcPr marL="74408" marR="74408" marT="37204" marB="37204"/>
                </a:tc>
                <a:tc>
                  <a:txBody>
                    <a:bodyPr/>
                    <a:lstStyle/>
                    <a:p>
                      <a:pPr algn="ctr"/>
                      <a:r>
                        <a:rPr lang="en-US" sz="1600" b="1"/>
                        <a:t>83</a:t>
                      </a:r>
                    </a:p>
                  </a:txBody>
                  <a:tcPr marL="74408" marR="74408" marT="37204" marB="37204"/>
                </a:tc>
                <a:tc>
                  <a:txBody>
                    <a:bodyPr/>
                    <a:lstStyle/>
                    <a:p>
                      <a:pPr algn="ctr"/>
                      <a:r>
                        <a:rPr lang="en-US" sz="1600" b="1"/>
                        <a:t>32</a:t>
                      </a:r>
                    </a:p>
                  </a:txBody>
                  <a:tcPr marL="74408" marR="74408" marT="37204" marB="37204"/>
                </a:tc>
                <a:tc>
                  <a:txBody>
                    <a:bodyPr/>
                    <a:lstStyle/>
                    <a:p>
                      <a:pPr algn="ctr"/>
                      <a:r>
                        <a:rPr lang="en-US" sz="1600" b="1"/>
                        <a:t>54</a:t>
                      </a:r>
                    </a:p>
                  </a:txBody>
                  <a:tcPr marL="74408" marR="74408" marT="37204" marB="37204"/>
                </a:tc>
                <a:tc>
                  <a:txBody>
                    <a:bodyPr/>
                    <a:lstStyle/>
                    <a:p>
                      <a:pPr algn="ctr"/>
                      <a:r>
                        <a:rPr lang="en-US" sz="1600" b="1"/>
                        <a:t>169 (41%)</a:t>
                      </a:r>
                    </a:p>
                  </a:txBody>
                  <a:tcPr marL="74408" marR="74408" marT="37204" marB="37204"/>
                </a:tc>
                <a:extLst>
                  <a:ext uri="{0D108BD9-81ED-4DB2-BD59-A6C34878D82A}">
                    <a16:rowId xmlns:a16="http://schemas.microsoft.com/office/drawing/2014/main" val="2118192841"/>
                  </a:ext>
                </a:extLst>
              </a:tr>
              <a:tr h="352196">
                <a:tc>
                  <a:txBody>
                    <a:bodyPr/>
                    <a:lstStyle/>
                    <a:p>
                      <a:r>
                        <a:rPr lang="en-US" sz="1600" i="1"/>
                        <a:t>     Bentonville</a:t>
                      </a:r>
                    </a:p>
                  </a:txBody>
                  <a:tcPr marL="74408" marR="74408" marT="37204" marB="37204"/>
                </a:tc>
                <a:tc>
                  <a:txBody>
                    <a:bodyPr/>
                    <a:lstStyle/>
                    <a:p>
                      <a:pPr algn="ctr"/>
                      <a:r>
                        <a:rPr lang="en-US" sz="1600" i="1"/>
                        <a:t>42</a:t>
                      </a:r>
                    </a:p>
                  </a:txBody>
                  <a:tcPr marL="74408" marR="74408" marT="37204" marB="37204"/>
                </a:tc>
                <a:tc>
                  <a:txBody>
                    <a:bodyPr/>
                    <a:lstStyle/>
                    <a:p>
                      <a:pPr algn="ctr"/>
                      <a:r>
                        <a:rPr lang="en-US" sz="1600" i="1"/>
                        <a:t>6</a:t>
                      </a:r>
                    </a:p>
                  </a:txBody>
                  <a:tcPr marL="74408" marR="74408" marT="37204" marB="37204"/>
                </a:tc>
                <a:tc>
                  <a:txBody>
                    <a:bodyPr/>
                    <a:lstStyle/>
                    <a:p>
                      <a:pPr algn="ctr"/>
                      <a:r>
                        <a:rPr lang="en-US" sz="1600" i="1"/>
                        <a:t>1</a:t>
                      </a:r>
                    </a:p>
                  </a:txBody>
                  <a:tcPr marL="74408" marR="74408" marT="37204" marB="37204"/>
                </a:tc>
                <a:tc>
                  <a:txBody>
                    <a:bodyPr/>
                    <a:lstStyle/>
                    <a:p>
                      <a:pPr algn="ctr"/>
                      <a:r>
                        <a:rPr lang="en-US" sz="1600" i="1"/>
                        <a:t>49</a:t>
                      </a:r>
                    </a:p>
                  </a:txBody>
                  <a:tcPr marL="74408" marR="74408" marT="37204" marB="37204"/>
                </a:tc>
                <a:extLst>
                  <a:ext uri="{0D108BD9-81ED-4DB2-BD59-A6C34878D82A}">
                    <a16:rowId xmlns:a16="http://schemas.microsoft.com/office/drawing/2014/main" val="1181103987"/>
                  </a:ext>
                </a:extLst>
              </a:tr>
              <a:tr h="352196">
                <a:tc>
                  <a:txBody>
                    <a:bodyPr/>
                    <a:lstStyle/>
                    <a:p>
                      <a:r>
                        <a:rPr lang="en-US" sz="1600" i="1"/>
                        <a:t>     Rogers</a:t>
                      </a:r>
                    </a:p>
                  </a:txBody>
                  <a:tcPr marL="74408" marR="74408" marT="37204" marB="37204"/>
                </a:tc>
                <a:tc>
                  <a:txBody>
                    <a:bodyPr/>
                    <a:lstStyle/>
                    <a:p>
                      <a:pPr algn="ctr"/>
                      <a:r>
                        <a:rPr lang="en-US" sz="1600" i="1"/>
                        <a:t>41</a:t>
                      </a:r>
                    </a:p>
                  </a:txBody>
                  <a:tcPr marL="74408" marR="74408" marT="37204" marB="37204"/>
                </a:tc>
                <a:tc>
                  <a:txBody>
                    <a:bodyPr/>
                    <a:lstStyle/>
                    <a:p>
                      <a:pPr algn="ctr"/>
                      <a:r>
                        <a:rPr lang="en-US" sz="1600" i="1"/>
                        <a:t>21</a:t>
                      </a:r>
                    </a:p>
                  </a:txBody>
                  <a:tcPr marL="74408" marR="74408" marT="37204" marB="37204"/>
                </a:tc>
                <a:tc>
                  <a:txBody>
                    <a:bodyPr/>
                    <a:lstStyle/>
                    <a:p>
                      <a:pPr algn="ctr"/>
                      <a:r>
                        <a:rPr lang="en-US" sz="1600" i="1"/>
                        <a:t>27</a:t>
                      </a:r>
                    </a:p>
                  </a:txBody>
                  <a:tcPr marL="74408" marR="74408" marT="37204" marB="37204"/>
                </a:tc>
                <a:tc>
                  <a:txBody>
                    <a:bodyPr/>
                    <a:lstStyle/>
                    <a:p>
                      <a:pPr algn="ctr"/>
                      <a:r>
                        <a:rPr lang="en-US" sz="1600" i="1"/>
                        <a:t>89</a:t>
                      </a:r>
                    </a:p>
                  </a:txBody>
                  <a:tcPr marL="74408" marR="74408" marT="37204" marB="37204"/>
                </a:tc>
                <a:extLst>
                  <a:ext uri="{0D108BD9-81ED-4DB2-BD59-A6C34878D82A}">
                    <a16:rowId xmlns:a16="http://schemas.microsoft.com/office/drawing/2014/main" val="3712233798"/>
                  </a:ext>
                </a:extLst>
              </a:tr>
              <a:tr h="352196">
                <a:tc>
                  <a:txBody>
                    <a:bodyPr/>
                    <a:lstStyle/>
                    <a:p>
                      <a:r>
                        <a:rPr lang="en-US" sz="1600" i="1"/>
                        <a:t>     Siloam Springs</a:t>
                      </a:r>
                    </a:p>
                  </a:txBody>
                  <a:tcPr marL="74408" marR="74408" marT="37204" marB="37204"/>
                </a:tc>
                <a:tc>
                  <a:txBody>
                    <a:bodyPr/>
                    <a:lstStyle/>
                    <a:p>
                      <a:pPr algn="ctr"/>
                      <a:r>
                        <a:rPr lang="en-US" sz="1600" i="1"/>
                        <a:t>0</a:t>
                      </a:r>
                    </a:p>
                  </a:txBody>
                  <a:tcPr marL="74408" marR="74408" marT="37204" marB="37204"/>
                </a:tc>
                <a:tc>
                  <a:txBody>
                    <a:bodyPr/>
                    <a:lstStyle/>
                    <a:p>
                      <a:pPr algn="ctr"/>
                      <a:r>
                        <a:rPr lang="en-US" sz="1600" i="1"/>
                        <a:t>5</a:t>
                      </a:r>
                    </a:p>
                  </a:txBody>
                  <a:tcPr marL="74408" marR="74408" marT="37204" marB="37204"/>
                </a:tc>
                <a:tc>
                  <a:txBody>
                    <a:bodyPr/>
                    <a:lstStyle/>
                    <a:p>
                      <a:pPr algn="ctr"/>
                      <a:r>
                        <a:rPr lang="en-US" sz="1600" i="1"/>
                        <a:t>26</a:t>
                      </a:r>
                    </a:p>
                  </a:txBody>
                  <a:tcPr marL="74408" marR="74408" marT="37204" marB="37204"/>
                </a:tc>
                <a:tc>
                  <a:txBody>
                    <a:bodyPr/>
                    <a:lstStyle/>
                    <a:p>
                      <a:pPr algn="ctr"/>
                      <a:r>
                        <a:rPr lang="en-US" sz="1600" i="1"/>
                        <a:t>31</a:t>
                      </a:r>
                    </a:p>
                  </a:txBody>
                  <a:tcPr marL="74408" marR="74408" marT="37204" marB="37204"/>
                </a:tc>
                <a:extLst>
                  <a:ext uri="{0D108BD9-81ED-4DB2-BD59-A6C34878D82A}">
                    <a16:rowId xmlns:a16="http://schemas.microsoft.com/office/drawing/2014/main" val="482085524"/>
                  </a:ext>
                </a:extLst>
              </a:tr>
              <a:tr h="352196">
                <a:tc>
                  <a:txBody>
                    <a:bodyPr/>
                    <a:lstStyle/>
                    <a:p>
                      <a:r>
                        <a:rPr lang="en-US" sz="1600" b="1"/>
                        <a:t>Carroll County</a:t>
                      </a:r>
                    </a:p>
                  </a:txBody>
                  <a:tcPr marL="74408" marR="74408" marT="37204" marB="37204"/>
                </a:tc>
                <a:tc>
                  <a:txBody>
                    <a:bodyPr/>
                    <a:lstStyle/>
                    <a:p>
                      <a:pPr algn="ctr"/>
                      <a:r>
                        <a:rPr lang="en-US" sz="1600" b="1"/>
                        <a:t>2</a:t>
                      </a:r>
                    </a:p>
                  </a:txBody>
                  <a:tcPr marL="74408" marR="74408" marT="37204" marB="37204"/>
                </a:tc>
                <a:tc>
                  <a:txBody>
                    <a:bodyPr/>
                    <a:lstStyle/>
                    <a:p>
                      <a:pPr algn="ctr"/>
                      <a:r>
                        <a:rPr lang="en-US" sz="1600" b="1"/>
                        <a:t>0</a:t>
                      </a:r>
                    </a:p>
                  </a:txBody>
                  <a:tcPr marL="74408" marR="74408" marT="37204" marB="37204"/>
                </a:tc>
                <a:tc>
                  <a:txBody>
                    <a:bodyPr/>
                    <a:lstStyle/>
                    <a:p>
                      <a:pPr algn="ctr"/>
                      <a:r>
                        <a:rPr lang="en-US" sz="1600" b="1"/>
                        <a:t>0</a:t>
                      </a:r>
                    </a:p>
                  </a:txBody>
                  <a:tcPr marL="74408" marR="74408" marT="37204" marB="37204"/>
                </a:tc>
                <a:tc>
                  <a:txBody>
                    <a:bodyPr/>
                    <a:lstStyle/>
                    <a:p>
                      <a:pPr algn="ctr"/>
                      <a:r>
                        <a:rPr lang="en-US" sz="1600" b="1"/>
                        <a:t>2 (0.5%)</a:t>
                      </a:r>
                    </a:p>
                  </a:txBody>
                  <a:tcPr marL="74408" marR="74408" marT="37204" marB="37204"/>
                </a:tc>
                <a:extLst>
                  <a:ext uri="{0D108BD9-81ED-4DB2-BD59-A6C34878D82A}">
                    <a16:rowId xmlns:a16="http://schemas.microsoft.com/office/drawing/2014/main" val="1406497011"/>
                  </a:ext>
                </a:extLst>
              </a:tr>
              <a:tr h="352196">
                <a:tc>
                  <a:txBody>
                    <a:bodyPr/>
                    <a:lstStyle/>
                    <a:p>
                      <a:r>
                        <a:rPr lang="en-US" sz="1600" b="1"/>
                        <a:t>Madison County</a:t>
                      </a:r>
                    </a:p>
                  </a:txBody>
                  <a:tcPr marL="74408" marR="74408" marT="37204" marB="37204"/>
                </a:tc>
                <a:tc>
                  <a:txBody>
                    <a:bodyPr/>
                    <a:lstStyle/>
                    <a:p>
                      <a:pPr algn="ctr"/>
                      <a:r>
                        <a:rPr lang="en-US" sz="1600" b="1"/>
                        <a:t>0</a:t>
                      </a:r>
                    </a:p>
                  </a:txBody>
                  <a:tcPr marL="74408" marR="74408" marT="37204" marB="37204"/>
                </a:tc>
                <a:tc>
                  <a:txBody>
                    <a:bodyPr/>
                    <a:lstStyle/>
                    <a:p>
                      <a:pPr algn="ctr"/>
                      <a:r>
                        <a:rPr lang="en-US" sz="1600" b="1"/>
                        <a:t>0</a:t>
                      </a:r>
                    </a:p>
                  </a:txBody>
                  <a:tcPr marL="74408" marR="74408" marT="37204" marB="37204"/>
                </a:tc>
                <a:tc>
                  <a:txBody>
                    <a:bodyPr/>
                    <a:lstStyle/>
                    <a:p>
                      <a:pPr algn="ctr"/>
                      <a:r>
                        <a:rPr lang="en-US" sz="1600" b="1"/>
                        <a:t>8</a:t>
                      </a:r>
                    </a:p>
                  </a:txBody>
                  <a:tcPr marL="74408" marR="74408" marT="37204" marB="37204"/>
                </a:tc>
                <a:tc>
                  <a:txBody>
                    <a:bodyPr/>
                    <a:lstStyle/>
                    <a:p>
                      <a:pPr algn="ctr"/>
                      <a:r>
                        <a:rPr lang="en-US" sz="1600" b="1"/>
                        <a:t>8 (2%)</a:t>
                      </a:r>
                    </a:p>
                  </a:txBody>
                  <a:tcPr marL="74408" marR="74408" marT="37204" marB="37204"/>
                </a:tc>
                <a:extLst>
                  <a:ext uri="{0D108BD9-81ED-4DB2-BD59-A6C34878D82A}">
                    <a16:rowId xmlns:a16="http://schemas.microsoft.com/office/drawing/2014/main" val="1387735919"/>
                  </a:ext>
                </a:extLst>
              </a:tr>
              <a:tr h="352196">
                <a:tc>
                  <a:txBody>
                    <a:bodyPr/>
                    <a:lstStyle/>
                    <a:p>
                      <a:r>
                        <a:rPr lang="en-US" sz="1600" b="1"/>
                        <a:t>Washington County</a:t>
                      </a:r>
                    </a:p>
                  </a:txBody>
                  <a:tcPr marL="74408" marR="74408" marT="37204" marB="37204"/>
                </a:tc>
                <a:tc>
                  <a:txBody>
                    <a:bodyPr/>
                    <a:lstStyle/>
                    <a:p>
                      <a:pPr algn="ctr"/>
                      <a:r>
                        <a:rPr lang="en-US" sz="1600" b="1"/>
                        <a:t>91</a:t>
                      </a:r>
                    </a:p>
                  </a:txBody>
                  <a:tcPr marL="74408" marR="74408" marT="37204" marB="37204"/>
                </a:tc>
                <a:tc>
                  <a:txBody>
                    <a:bodyPr/>
                    <a:lstStyle/>
                    <a:p>
                      <a:pPr algn="ctr"/>
                      <a:r>
                        <a:rPr lang="en-US" sz="1600" b="1"/>
                        <a:t>11</a:t>
                      </a:r>
                    </a:p>
                  </a:txBody>
                  <a:tcPr marL="74408" marR="74408" marT="37204" marB="37204"/>
                </a:tc>
                <a:tc>
                  <a:txBody>
                    <a:bodyPr/>
                    <a:lstStyle/>
                    <a:p>
                      <a:pPr algn="ctr"/>
                      <a:r>
                        <a:rPr lang="en-US" sz="1600" b="1"/>
                        <a:t>131</a:t>
                      </a:r>
                    </a:p>
                  </a:txBody>
                  <a:tcPr marL="74408" marR="74408" marT="37204" marB="37204"/>
                </a:tc>
                <a:tc>
                  <a:txBody>
                    <a:bodyPr/>
                    <a:lstStyle/>
                    <a:p>
                      <a:pPr algn="ctr"/>
                      <a:r>
                        <a:rPr lang="en-US" sz="1600" b="1"/>
                        <a:t>233 (57%)</a:t>
                      </a:r>
                    </a:p>
                  </a:txBody>
                  <a:tcPr marL="74408" marR="74408" marT="37204" marB="37204"/>
                </a:tc>
                <a:extLst>
                  <a:ext uri="{0D108BD9-81ED-4DB2-BD59-A6C34878D82A}">
                    <a16:rowId xmlns:a16="http://schemas.microsoft.com/office/drawing/2014/main" val="3494826355"/>
                  </a:ext>
                </a:extLst>
              </a:tr>
              <a:tr h="352196">
                <a:tc>
                  <a:txBody>
                    <a:bodyPr/>
                    <a:lstStyle/>
                    <a:p>
                      <a:r>
                        <a:rPr lang="en-US" sz="1600" i="1"/>
                        <a:t>     Fayetteville</a:t>
                      </a:r>
                    </a:p>
                  </a:txBody>
                  <a:tcPr marL="74408" marR="74408" marT="37204" marB="37204"/>
                </a:tc>
                <a:tc>
                  <a:txBody>
                    <a:bodyPr/>
                    <a:lstStyle/>
                    <a:p>
                      <a:pPr algn="ctr"/>
                      <a:r>
                        <a:rPr lang="en-US" sz="1600" i="1"/>
                        <a:t>87</a:t>
                      </a:r>
                    </a:p>
                  </a:txBody>
                  <a:tcPr marL="74408" marR="74408" marT="37204" marB="37204"/>
                </a:tc>
                <a:tc>
                  <a:txBody>
                    <a:bodyPr/>
                    <a:lstStyle/>
                    <a:p>
                      <a:pPr algn="ctr"/>
                      <a:r>
                        <a:rPr lang="en-US" sz="1600" i="1"/>
                        <a:t>5</a:t>
                      </a:r>
                    </a:p>
                  </a:txBody>
                  <a:tcPr marL="74408" marR="74408" marT="37204" marB="37204"/>
                </a:tc>
                <a:tc>
                  <a:txBody>
                    <a:bodyPr/>
                    <a:lstStyle/>
                    <a:p>
                      <a:pPr algn="ctr"/>
                      <a:r>
                        <a:rPr lang="en-US" sz="1600" i="1"/>
                        <a:t>116</a:t>
                      </a:r>
                    </a:p>
                  </a:txBody>
                  <a:tcPr marL="74408" marR="74408" marT="37204" marB="37204"/>
                </a:tc>
                <a:tc>
                  <a:txBody>
                    <a:bodyPr/>
                    <a:lstStyle/>
                    <a:p>
                      <a:pPr algn="ctr"/>
                      <a:r>
                        <a:rPr lang="en-US" sz="1600" i="1"/>
                        <a:t>208</a:t>
                      </a:r>
                    </a:p>
                  </a:txBody>
                  <a:tcPr marL="74408" marR="74408" marT="37204" marB="37204"/>
                </a:tc>
                <a:extLst>
                  <a:ext uri="{0D108BD9-81ED-4DB2-BD59-A6C34878D82A}">
                    <a16:rowId xmlns:a16="http://schemas.microsoft.com/office/drawing/2014/main" val="2302545968"/>
                  </a:ext>
                </a:extLst>
              </a:tr>
              <a:tr h="352196">
                <a:tc>
                  <a:txBody>
                    <a:bodyPr/>
                    <a:lstStyle/>
                    <a:p>
                      <a:r>
                        <a:rPr lang="en-US" sz="1600" i="1"/>
                        <a:t>     Springdale</a:t>
                      </a:r>
                    </a:p>
                  </a:txBody>
                  <a:tcPr marL="74408" marR="74408" marT="37204" marB="37204"/>
                </a:tc>
                <a:tc>
                  <a:txBody>
                    <a:bodyPr/>
                    <a:lstStyle/>
                    <a:p>
                      <a:pPr algn="ctr"/>
                      <a:r>
                        <a:rPr lang="en-US" sz="1600" i="1"/>
                        <a:t>2</a:t>
                      </a:r>
                    </a:p>
                  </a:txBody>
                  <a:tcPr marL="74408" marR="74408" marT="37204" marB="37204"/>
                </a:tc>
                <a:tc>
                  <a:txBody>
                    <a:bodyPr/>
                    <a:lstStyle/>
                    <a:p>
                      <a:pPr algn="ctr"/>
                      <a:r>
                        <a:rPr lang="en-US" sz="1600" i="1"/>
                        <a:t>6</a:t>
                      </a:r>
                    </a:p>
                  </a:txBody>
                  <a:tcPr marL="74408" marR="74408" marT="37204" marB="37204"/>
                </a:tc>
                <a:tc>
                  <a:txBody>
                    <a:bodyPr/>
                    <a:lstStyle/>
                    <a:p>
                      <a:pPr algn="ctr"/>
                      <a:r>
                        <a:rPr lang="en-US" sz="1600" i="1"/>
                        <a:t>11</a:t>
                      </a:r>
                    </a:p>
                  </a:txBody>
                  <a:tcPr marL="74408" marR="74408" marT="37204" marB="37204"/>
                </a:tc>
                <a:tc>
                  <a:txBody>
                    <a:bodyPr/>
                    <a:lstStyle/>
                    <a:p>
                      <a:pPr algn="ctr"/>
                      <a:r>
                        <a:rPr lang="en-US" sz="1600" i="1"/>
                        <a:t>19</a:t>
                      </a:r>
                    </a:p>
                  </a:txBody>
                  <a:tcPr marL="74408" marR="74408" marT="37204" marB="37204"/>
                </a:tc>
                <a:extLst>
                  <a:ext uri="{0D108BD9-81ED-4DB2-BD59-A6C34878D82A}">
                    <a16:rowId xmlns:a16="http://schemas.microsoft.com/office/drawing/2014/main" val="2121515951"/>
                  </a:ext>
                </a:extLst>
              </a:tr>
              <a:tr h="352196">
                <a:tc>
                  <a:txBody>
                    <a:bodyPr/>
                    <a:lstStyle/>
                    <a:p>
                      <a:r>
                        <a:rPr lang="en-US" sz="1600" i="1"/>
                        <a:t>     Farmington</a:t>
                      </a:r>
                    </a:p>
                  </a:txBody>
                  <a:tcPr marL="74408" marR="74408" marT="37204" marB="37204"/>
                </a:tc>
                <a:tc>
                  <a:txBody>
                    <a:bodyPr/>
                    <a:lstStyle/>
                    <a:p>
                      <a:pPr algn="ctr"/>
                      <a:r>
                        <a:rPr lang="en-US" sz="1600" i="1"/>
                        <a:t>0</a:t>
                      </a:r>
                    </a:p>
                  </a:txBody>
                  <a:tcPr marL="74408" marR="74408" marT="37204" marB="37204"/>
                </a:tc>
                <a:tc>
                  <a:txBody>
                    <a:bodyPr/>
                    <a:lstStyle/>
                    <a:p>
                      <a:pPr algn="ctr"/>
                      <a:r>
                        <a:rPr lang="en-US" sz="1600" i="1"/>
                        <a:t>0</a:t>
                      </a:r>
                    </a:p>
                  </a:txBody>
                  <a:tcPr marL="74408" marR="74408" marT="37204" marB="37204"/>
                </a:tc>
                <a:tc>
                  <a:txBody>
                    <a:bodyPr/>
                    <a:lstStyle/>
                    <a:p>
                      <a:pPr algn="ctr"/>
                      <a:r>
                        <a:rPr lang="en-US" sz="1600" i="1"/>
                        <a:t>4</a:t>
                      </a:r>
                    </a:p>
                  </a:txBody>
                  <a:tcPr marL="74408" marR="74408" marT="37204" marB="37204"/>
                </a:tc>
                <a:tc>
                  <a:txBody>
                    <a:bodyPr/>
                    <a:lstStyle/>
                    <a:p>
                      <a:pPr algn="ctr"/>
                      <a:r>
                        <a:rPr lang="en-US" sz="1600" i="1"/>
                        <a:t>4</a:t>
                      </a:r>
                    </a:p>
                  </a:txBody>
                  <a:tcPr marL="74408" marR="74408" marT="37204" marB="37204"/>
                </a:tc>
                <a:extLst>
                  <a:ext uri="{0D108BD9-81ED-4DB2-BD59-A6C34878D82A}">
                    <a16:rowId xmlns:a16="http://schemas.microsoft.com/office/drawing/2014/main" val="3038955627"/>
                  </a:ext>
                </a:extLst>
              </a:tr>
            </a:tbl>
          </a:graphicData>
        </a:graphic>
      </p:graphicFrame>
    </p:spTree>
    <p:extLst>
      <p:ext uri="{BB962C8B-B14F-4D97-AF65-F5344CB8AC3E}">
        <p14:creationId xmlns:p14="http://schemas.microsoft.com/office/powerpoint/2010/main" val="2419323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4000" kern="1200">
                <a:solidFill>
                  <a:srgbClr val="FFFFFF"/>
                </a:solidFill>
                <a:latin typeface="+mj-lt"/>
                <a:ea typeface="+mj-ea"/>
                <a:cs typeface="+mj-cs"/>
              </a:rPr>
              <a:t>Populations and characteristics</a:t>
            </a:r>
            <a:endParaRPr lang="en-US" sz="40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606443385"/>
              </p:ext>
            </p:extLst>
          </p:nvPr>
        </p:nvGraphicFramePr>
        <p:xfrm>
          <a:off x="432225" y="2440379"/>
          <a:ext cx="11327552" cy="3503995"/>
        </p:xfrm>
        <a:graphic>
          <a:graphicData uri="http://schemas.openxmlformats.org/drawingml/2006/table">
            <a:tbl>
              <a:tblPr firstRow="1" bandRow="1">
                <a:tableStyleId>{5C22544A-7EE6-4342-B048-85BDC9FD1C3A}</a:tableStyleId>
              </a:tblPr>
              <a:tblGrid>
                <a:gridCol w="3020311">
                  <a:extLst>
                    <a:ext uri="{9D8B030D-6E8A-4147-A177-3AD203B41FA5}">
                      <a16:colId xmlns:a16="http://schemas.microsoft.com/office/drawing/2014/main" val="2974846967"/>
                    </a:ext>
                  </a:extLst>
                </a:gridCol>
                <a:gridCol w="2504613">
                  <a:extLst>
                    <a:ext uri="{9D8B030D-6E8A-4147-A177-3AD203B41FA5}">
                      <a16:colId xmlns:a16="http://schemas.microsoft.com/office/drawing/2014/main" val="3064287729"/>
                    </a:ext>
                  </a:extLst>
                </a:gridCol>
                <a:gridCol w="2483135">
                  <a:extLst>
                    <a:ext uri="{9D8B030D-6E8A-4147-A177-3AD203B41FA5}">
                      <a16:colId xmlns:a16="http://schemas.microsoft.com/office/drawing/2014/main" val="2360674262"/>
                    </a:ext>
                  </a:extLst>
                </a:gridCol>
                <a:gridCol w="1824331">
                  <a:extLst>
                    <a:ext uri="{9D8B030D-6E8A-4147-A177-3AD203B41FA5}">
                      <a16:colId xmlns:a16="http://schemas.microsoft.com/office/drawing/2014/main" val="3136327651"/>
                    </a:ext>
                  </a:extLst>
                </a:gridCol>
                <a:gridCol w="1495162">
                  <a:extLst>
                    <a:ext uri="{9D8B030D-6E8A-4147-A177-3AD203B41FA5}">
                      <a16:colId xmlns:a16="http://schemas.microsoft.com/office/drawing/2014/main" val="3474487861"/>
                    </a:ext>
                  </a:extLst>
                </a:gridCol>
              </a:tblGrid>
              <a:tr h="318545">
                <a:tc>
                  <a:txBody>
                    <a:bodyPr/>
                    <a:lstStyle/>
                    <a:p>
                      <a:endParaRPr lang="en-US" sz="1500"/>
                    </a:p>
                  </a:txBody>
                  <a:tcPr marL="67298" marR="67298" marT="33649" marB="33649"/>
                </a:tc>
                <a:tc>
                  <a:txBody>
                    <a:bodyPr/>
                    <a:lstStyle/>
                    <a:p>
                      <a:pPr algn="ctr"/>
                      <a:r>
                        <a:rPr lang="en-US" sz="1500"/>
                        <a:t>Emergency shelter</a:t>
                      </a:r>
                    </a:p>
                  </a:txBody>
                  <a:tcPr marL="67298" marR="67298" marT="33649" marB="33649"/>
                </a:tc>
                <a:tc>
                  <a:txBody>
                    <a:bodyPr/>
                    <a:lstStyle/>
                    <a:p>
                      <a:pPr algn="ctr"/>
                      <a:r>
                        <a:rPr lang="en-US" sz="1500"/>
                        <a:t>Transitional shelter</a:t>
                      </a:r>
                    </a:p>
                  </a:txBody>
                  <a:tcPr marL="67298" marR="67298" marT="33649" marB="33649"/>
                </a:tc>
                <a:tc>
                  <a:txBody>
                    <a:bodyPr/>
                    <a:lstStyle/>
                    <a:p>
                      <a:pPr algn="ctr"/>
                      <a:r>
                        <a:rPr lang="en-US" sz="1500"/>
                        <a:t>Unsheltered</a:t>
                      </a:r>
                    </a:p>
                  </a:txBody>
                  <a:tcPr marL="67298" marR="67298" marT="33649" marB="33649"/>
                </a:tc>
                <a:tc>
                  <a:txBody>
                    <a:bodyPr/>
                    <a:lstStyle/>
                    <a:p>
                      <a:pPr algn="ctr"/>
                      <a:r>
                        <a:rPr lang="en-US" sz="1500"/>
                        <a:t>Total</a:t>
                      </a:r>
                    </a:p>
                  </a:txBody>
                  <a:tcPr marL="67298" marR="67298" marT="33649" marB="33649"/>
                </a:tc>
                <a:extLst>
                  <a:ext uri="{0D108BD9-81ED-4DB2-BD59-A6C34878D82A}">
                    <a16:rowId xmlns:a16="http://schemas.microsoft.com/office/drawing/2014/main" val="810122074"/>
                  </a:ext>
                </a:extLst>
              </a:tr>
              <a:tr h="318545">
                <a:tc>
                  <a:txBody>
                    <a:bodyPr/>
                    <a:lstStyle/>
                    <a:p>
                      <a:r>
                        <a:rPr lang="en-US" sz="1500"/>
                        <a:t>First time homeless</a:t>
                      </a:r>
                    </a:p>
                  </a:txBody>
                  <a:tcPr marL="67298" marR="67298" marT="33649" marB="33649"/>
                </a:tc>
                <a:tc>
                  <a:txBody>
                    <a:bodyPr/>
                    <a:lstStyle/>
                    <a:p>
                      <a:pPr algn="ctr"/>
                      <a:r>
                        <a:rPr lang="en-US" sz="1500"/>
                        <a:t>46</a:t>
                      </a:r>
                    </a:p>
                  </a:txBody>
                  <a:tcPr marL="67298" marR="67298" marT="33649" marB="33649"/>
                </a:tc>
                <a:tc>
                  <a:txBody>
                    <a:bodyPr/>
                    <a:lstStyle/>
                    <a:p>
                      <a:pPr algn="ctr"/>
                      <a:r>
                        <a:rPr lang="en-US" sz="1500"/>
                        <a:t>9</a:t>
                      </a:r>
                    </a:p>
                  </a:txBody>
                  <a:tcPr marL="67298" marR="67298" marT="33649" marB="33649"/>
                </a:tc>
                <a:tc>
                  <a:txBody>
                    <a:bodyPr/>
                    <a:lstStyle/>
                    <a:p>
                      <a:pPr algn="ctr"/>
                      <a:r>
                        <a:rPr lang="en-US" sz="1500"/>
                        <a:t>70 </a:t>
                      </a:r>
                    </a:p>
                  </a:txBody>
                  <a:tcPr marL="67298" marR="67298" marT="33649" marB="33649"/>
                </a:tc>
                <a:tc>
                  <a:txBody>
                    <a:bodyPr/>
                    <a:lstStyle/>
                    <a:p>
                      <a:pPr algn="ctr"/>
                      <a:r>
                        <a:rPr lang="en-US" sz="1500"/>
                        <a:t>125 (45%)</a:t>
                      </a:r>
                    </a:p>
                  </a:txBody>
                  <a:tcPr marL="67298" marR="67298" marT="33649" marB="33649"/>
                </a:tc>
                <a:extLst>
                  <a:ext uri="{0D108BD9-81ED-4DB2-BD59-A6C34878D82A}">
                    <a16:rowId xmlns:a16="http://schemas.microsoft.com/office/drawing/2014/main" val="731509114"/>
                  </a:ext>
                </a:extLst>
              </a:tr>
              <a:tr h="318545">
                <a:tc>
                  <a:txBody>
                    <a:bodyPr/>
                    <a:lstStyle/>
                    <a:p>
                      <a:r>
                        <a:rPr lang="en-US" sz="1500"/>
                        <a:t>Chronic</a:t>
                      </a:r>
                    </a:p>
                  </a:txBody>
                  <a:tcPr marL="67298" marR="67298" marT="33649" marB="33649"/>
                </a:tc>
                <a:tc>
                  <a:txBody>
                    <a:bodyPr/>
                    <a:lstStyle/>
                    <a:p>
                      <a:pPr algn="ctr"/>
                      <a:r>
                        <a:rPr lang="en-US" sz="1500" dirty="0"/>
                        <a:t>54</a:t>
                      </a:r>
                    </a:p>
                  </a:txBody>
                  <a:tcPr marL="67298" marR="67298" marT="33649" marB="33649"/>
                </a:tc>
                <a:tc>
                  <a:txBody>
                    <a:bodyPr/>
                    <a:lstStyle/>
                    <a:p>
                      <a:pPr algn="ctr"/>
                      <a:r>
                        <a:rPr lang="en-US" sz="1500" dirty="0"/>
                        <a:t>N/A</a:t>
                      </a:r>
                    </a:p>
                  </a:txBody>
                  <a:tcPr marL="67298" marR="67298" marT="33649" marB="33649"/>
                </a:tc>
                <a:tc>
                  <a:txBody>
                    <a:bodyPr/>
                    <a:lstStyle/>
                    <a:p>
                      <a:pPr algn="ctr"/>
                      <a:r>
                        <a:rPr lang="en-US" sz="1500" dirty="0"/>
                        <a:t>85</a:t>
                      </a:r>
                    </a:p>
                  </a:txBody>
                  <a:tcPr marL="67298" marR="67298" marT="33649" marB="33649"/>
                </a:tc>
                <a:tc>
                  <a:txBody>
                    <a:bodyPr/>
                    <a:lstStyle/>
                    <a:p>
                      <a:pPr algn="ctr"/>
                      <a:r>
                        <a:rPr lang="en-US" sz="1500" dirty="0"/>
                        <a:t>139</a:t>
                      </a:r>
                    </a:p>
                  </a:txBody>
                  <a:tcPr marL="67298" marR="67298" marT="33649" marB="33649"/>
                </a:tc>
                <a:extLst>
                  <a:ext uri="{0D108BD9-81ED-4DB2-BD59-A6C34878D82A}">
                    <a16:rowId xmlns:a16="http://schemas.microsoft.com/office/drawing/2014/main" val="2045318907"/>
                  </a:ext>
                </a:extLst>
              </a:tr>
              <a:tr h="318545">
                <a:tc>
                  <a:txBody>
                    <a:bodyPr/>
                    <a:lstStyle/>
                    <a:p>
                      <a:r>
                        <a:rPr lang="en-US" sz="1500"/>
                        <a:t>Medicaid</a:t>
                      </a:r>
                    </a:p>
                  </a:txBody>
                  <a:tcPr marL="67298" marR="67298" marT="33649" marB="33649"/>
                </a:tc>
                <a:tc>
                  <a:txBody>
                    <a:bodyPr/>
                    <a:lstStyle/>
                    <a:p>
                      <a:pPr algn="ctr"/>
                      <a:r>
                        <a:rPr lang="en-US" sz="1500"/>
                        <a:t>62</a:t>
                      </a:r>
                    </a:p>
                  </a:txBody>
                  <a:tcPr marL="67298" marR="67298" marT="33649" marB="33649"/>
                </a:tc>
                <a:tc>
                  <a:txBody>
                    <a:bodyPr/>
                    <a:lstStyle/>
                    <a:p>
                      <a:pPr algn="ctr"/>
                      <a:r>
                        <a:rPr lang="en-US" sz="1500"/>
                        <a:t>10</a:t>
                      </a:r>
                    </a:p>
                  </a:txBody>
                  <a:tcPr marL="67298" marR="67298" marT="33649" marB="33649"/>
                </a:tc>
                <a:tc>
                  <a:txBody>
                    <a:bodyPr/>
                    <a:lstStyle/>
                    <a:p>
                      <a:pPr algn="ctr"/>
                      <a:r>
                        <a:rPr lang="en-US" sz="1500"/>
                        <a:t>79 </a:t>
                      </a:r>
                    </a:p>
                  </a:txBody>
                  <a:tcPr marL="67298" marR="67298" marT="33649" marB="33649"/>
                </a:tc>
                <a:tc>
                  <a:txBody>
                    <a:bodyPr/>
                    <a:lstStyle/>
                    <a:p>
                      <a:pPr algn="ctr"/>
                      <a:r>
                        <a:rPr lang="en-US" sz="1500"/>
                        <a:t>151 (55%)</a:t>
                      </a:r>
                    </a:p>
                  </a:txBody>
                  <a:tcPr marL="67298" marR="67298" marT="33649" marB="33649"/>
                </a:tc>
                <a:extLst>
                  <a:ext uri="{0D108BD9-81ED-4DB2-BD59-A6C34878D82A}">
                    <a16:rowId xmlns:a16="http://schemas.microsoft.com/office/drawing/2014/main" val="1695058688"/>
                  </a:ext>
                </a:extLst>
              </a:tr>
              <a:tr h="318545">
                <a:tc>
                  <a:txBody>
                    <a:bodyPr/>
                    <a:lstStyle/>
                    <a:p>
                      <a:r>
                        <a:rPr lang="en-US" sz="1500"/>
                        <a:t>SSA/VA disabled</a:t>
                      </a:r>
                    </a:p>
                  </a:txBody>
                  <a:tcPr marL="67298" marR="67298" marT="33649" marB="33649"/>
                </a:tc>
                <a:tc>
                  <a:txBody>
                    <a:bodyPr/>
                    <a:lstStyle/>
                    <a:p>
                      <a:pPr algn="ctr"/>
                      <a:r>
                        <a:rPr lang="en-US" sz="1500"/>
                        <a:t>43</a:t>
                      </a:r>
                    </a:p>
                  </a:txBody>
                  <a:tcPr marL="67298" marR="67298" marT="33649" marB="33649"/>
                </a:tc>
                <a:tc>
                  <a:txBody>
                    <a:bodyPr/>
                    <a:lstStyle/>
                    <a:p>
                      <a:pPr algn="ctr"/>
                      <a:r>
                        <a:rPr lang="en-US" sz="1500"/>
                        <a:t>3</a:t>
                      </a:r>
                    </a:p>
                  </a:txBody>
                  <a:tcPr marL="67298" marR="67298" marT="33649" marB="33649"/>
                </a:tc>
                <a:tc>
                  <a:txBody>
                    <a:bodyPr/>
                    <a:lstStyle/>
                    <a:p>
                      <a:pPr algn="ctr"/>
                      <a:r>
                        <a:rPr lang="en-US" sz="1500"/>
                        <a:t>42</a:t>
                      </a:r>
                    </a:p>
                  </a:txBody>
                  <a:tcPr marL="67298" marR="67298" marT="33649" marB="33649"/>
                </a:tc>
                <a:tc>
                  <a:txBody>
                    <a:bodyPr/>
                    <a:lstStyle/>
                    <a:p>
                      <a:pPr algn="ctr"/>
                      <a:r>
                        <a:rPr lang="en-US" sz="1500"/>
                        <a:t>88 (31%)</a:t>
                      </a:r>
                    </a:p>
                  </a:txBody>
                  <a:tcPr marL="67298" marR="67298" marT="33649" marB="33649"/>
                </a:tc>
                <a:extLst>
                  <a:ext uri="{0D108BD9-81ED-4DB2-BD59-A6C34878D82A}">
                    <a16:rowId xmlns:a16="http://schemas.microsoft.com/office/drawing/2014/main" val="3462976640"/>
                  </a:ext>
                </a:extLst>
              </a:tr>
              <a:tr h="318545">
                <a:tc>
                  <a:txBody>
                    <a:bodyPr/>
                    <a:lstStyle/>
                    <a:p>
                      <a:r>
                        <a:rPr lang="en-US" sz="1500"/>
                        <a:t>Mental health</a:t>
                      </a:r>
                    </a:p>
                  </a:txBody>
                  <a:tcPr marL="67298" marR="67298" marT="33649" marB="33649"/>
                </a:tc>
                <a:tc>
                  <a:txBody>
                    <a:bodyPr/>
                    <a:lstStyle/>
                    <a:p>
                      <a:pPr algn="ctr"/>
                      <a:r>
                        <a:rPr lang="en-US" sz="1500"/>
                        <a:t>61</a:t>
                      </a:r>
                    </a:p>
                  </a:txBody>
                  <a:tcPr marL="67298" marR="67298" marT="33649" marB="33649"/>
                </a:tc>
                <a:tc>
                  <a:txBody>
                    <a:bodyPr/>
                    <a:lstStyle/>
                    <a:p>
                      <a:pPr algn="ctr"/>
                      <a:r>
                        <a:rPr lang="en-US" sz="1500"/>
                        <a:t>4</a:t>
                      </a:r>
                    </a:p>
                  </a:txBody>
                  <a:tcPr marL="67298" marR="67298" marT="33649" marB="33649"/>
                </a:tc>
                <a:tc>
                  <a:txBody>
                    <a:bodyPr/>
                    <a:lstStyle/>
                    <a:p>
                      <a:pPr algn="ctr"/>
                      <a:r>
                        <a:rPr lang="en-US" sz="1500"/>
                        <a:t>77</a:t>
                      </a:r>
                    </a:p>
                  </a:txBody>
                  <a:tcPr marL="67298" marR="67298" marT="33649" marB="33649"/>
                </a:tc>
                <a:tc>
                  <a:txBody>
                    <a:bodyPr/>
                    <a:lstStyle/>
                    <a:p>
                      <a:pPr algn="ctr"/>
                      <a:r>
                        <a:rPr lang="en-US" sz="1500"/>
                        <a:t>142 (50%)</a:t>
                      </a:r>
                    </a:p>
                  </a:txBody>
                  <a:tcPr marL="67298" marR="67298" marT="33649" marB="33649"/>
                </a:tc>
                <a:extLst>
                  <a:ext uri="{0D108BD9-81ED-4DB2-BD59-A6C34878D82A}">
                    <a16:rowId xmlns:a16="http://schemas.microsoft.com/office/drawing/2014/main" val="4198307645"/>
                  </a:ext>
                </a:extLst>
              </a:tr>
              <a:tr h="318545">
                <a:tc>
                  <a:txBody>
                    <a:bodyPr/>
                    <a:lstStyle/>
                    <a:p>
                      <a:r>
                        <a:rPr lang="en-US" sz="1500"/>
                        <a:t>Substance use</a:t>
                      </a:r>
                    </a:p>
                  </a:txBody>
                  <a:tcPr marL="67298" marR="67298" marT="33649" marB="33649"/>
                </a:tc>
                <a:tc>
                  <a:txBody>
                    <a:bodyPr/>
                    <a:lstStyle/>
                    <a:p>
                      <a:pPr algn="ctr"/>
                      <a:r>
                        <a:rPr lang="en-US" sz="1500"/>
                        <a:t>20</a:t>
                      </a:r>
                    </a:p>
                  </a:txBody>
                  <a:tcPr marL="67298" marR="67298" marT="33649" marB="33649"/>
                </a:tc>
                <a:tc>
                  <a:txBody>
                    <a:bodyPr/>
                    <a:lstStyle/>
                    <a:p>
                      <a:pPr algn="ctr"/>
                      <a:r>
                        <a:rPr lang="en-US" sz="1500"/>
                        <a:t>1</a:t>
                      </a:r>
                    </a:p>
                  </a:txBody>
                  <a:tcPr marL="67298" marR="67298" marT="33649" marB="33649"/>
                </a:tc>
                <a:tc>
                  <a:txBody>
                    <a:bodyPr/>
                    <a:lstStyle/>
                    <a:p>
                      <a:pPr algn="ctr"/>
                      <a:r>
                        <a:rPr lang="en-US" sz="1500"/>
                        <a:t>30</a:t>
                      </a:r>
                    </a:p>
                  </a:txBody>
                  <a:tcPr marL="67298" marR="67298" marT="33649" marB="33649"/>
                </a:tc>
                <a:tc>
                  <a:txBody>
                    <a:bodyPr/>
                    <a:lstStyle/>
                    <a:p>
                      <a:pPr algn="ctr"/>
                      <a:r>
                        <a:rPr lang="en-US" sz="1500"/>
                        <a:t>51 (18%)</a:t>
                      </a:r>
                    </a:p>
                  </a:txBody>
                  <a:tcPr marL="67298" marR="67298" marT="33649" marB="33649"/>
                </a:tc>
                <a:extLst>
                  <a:ext uri="{0D108BD9-81ED-4DB2-BD59-A6C34878D82A}">
                    <a16:rowId xmlns:a16="http://schemas.microsoft.com/office/drawing/2014/main" val="3349730158"/>
                  </a:ext>
                </a:extLst>
              </a:tr>
              <a:tr h="318545">
                <a:tc>
                  <a:txBody>
                    <a:bodyPr/>
                    <a:lstStyle/>
                    <a:p>
                      <a:r>
                        <a:rPr lang="en-US" sz="1500"/>
                        <a:t>Physical disability</a:t>
                      </a:r>
                    </a:p>
                  </a:txBody>
                  <a:tcPr marL="67298" marR="67298" marT="33649" marB="33649"/>
                </a:tc>
                <a:tc>
                  <a:txBody>
                    <a:bodyPr/>
                    <a:lstStyle/>
                    <a:p>
                      <a:pPr algn="ctr"/>
                      <a:r>
                        <a:rPr lang="en-US" sz="1500"/>
                        <a:t>37</a:t>
                      </a:r>
                    </a:p>
                  </a:txBody>
                  <a:tcPr marL="67298" marR="67298" marT="33649" marB="33649"/>
                </a:tc>
                <a:tc>
                  <a:txBody>
                    <a:bodyPr/>
                    <a:lstStyle/>
                    <a:p>
                      <a:pPr algn="ctr"/>
                      <a:r>
                        <a:rPr lang="en-US" sz="1500"/>
                        <a:t>11</a:t>
                      </a:r>
                    </a:p>
                  </a:txBody>
                  <a:tcPr marL="67298" marR="67298" marT="33649" marB="33649"/>
                </a:tc>
                <a:tc>
                  <a:txBody>
                    <a:bodyPr/>
                    <a:lstStyle/>
                    <a:p>
                      <a:pPr algn="ctr"/>
                      <a:r>
                        <a:rPr lang="en-US" sz="1500"/>
                        <a:t>72</a:t>
                      </a:r>
                    </a:p>
                  </a:txBody>
                  <a:tcPr marL="67298" marR="67298" marT="33649" marB="33649"/>
                </a:tc>
                <a:tc>
                  <a:txBody>
                    <a:bodyPr/>
                    <a:lstStyle/>
                    <a:p>
                      <a:pPr algn="ctr"/>
                      <a:r>
                        <a:rPr lang="en-US" sz="1500"/>
                        <a:t>120 (42%)</a:t>
                      </a:r>
                    </a:p>
                  </a:txBody>
                  <a:tcPr marL="67298" marR="67298" marT="33649" marB="33649"/>
                </a:tc>
                <a:extLst>
                  <a:ext uri="{0D108BD9-81ED-4DB2-BD59-A6C34878D82A}">
                    <a16:rowId xmlns:a16="http://schemas.microsoft.com/office/drawing/2014/main" val="762515244"/>
                  </a:ext>
                </a:extLst>
              </a:tr>
              <a:tr h="318545">
                <a:tc>
                  <a:txBody>
                    <a:bodyPr/>
                    <a:lstStyle/>
                    <a:p>
                      <a:r>
                        <a:rPr lang="en-US" sz="1500"/>
                        <a:t>Developmental disability</a:t>
                      </a:r>
                    </a:p>
                  </a:txBody>
                  <a:tcPr marL="67298" marR="67298" marT="33649" marB="33649"/>
                </a:tc>
                <a:tc>
                  <a:txBody>
                    <a:bodyPr/>
                    <a:lstStyle/>
                    <a:p>
                      <a:pPr algn="ctr"/>
                      <a:r>
                        <a:rPr lang="en-US" sz="1500"/>
                        <a:t>13</a:t>
                      </a:r>
                    </a:p>
                  </a:txBody>
                  <a:tcPr marL="67298" marR="67298" marT="33649" marB="33649"/>
                </a:tc>
                <a:tc>
                  <a:txBody>
                    <a:bodyPr/>
                    <a:lstStyle/>
                    <a:p>
                      <a:pPr algn="ctr"/>
                      <a:r>
                        <a:rPr lang="en-US" sz="1500"/>
                        <a:t>11</a:t>
                      </a:r>
                    </a:p>
                  </a:txBody>
                  <a:tcPr marL="67298" marR="67298" marT="33649" marB="33649"/>
                </a:tc>
                <a:tc>
                  <a:txBody>
                    <a:bodyPr/>
                    <a:lstStyle/>
                    <a:p>
                      <a:pPr algn="ctr"/>
                      <a:r>
                        <a:rPr lang="en-US" sz="1500"/>
                        <a:t>40</a:t>
                      </a:r>
                    </a:p>
                  </a:txBody>
                  <a:tcPr marL="67298" marR="67298" marT="33649" marB="33649"/>
                </a:tc>
                <a:tc>
                  <a:txBody>
                    <a:bodyPr/>
                    <a:lstStyle/>
                    <a:p>
                      <a:pPr algn="ctr"/>
                      <a:r>
                        <a:rPr lang="en-US" sz="1500"/>
                        <a:t>53 (19%)</a:t>
                      </a:r>
                    </a:p>
                  </a:txBody>
                  <a:tcPr marL="67298" marR="67298" marT="33649" marB="33649"/>
                </a:tc>
                <a:extLst>
                  <a:ext uri="{0D108BD9-81ED-4DB2-BD59-A6C34878D82A}">
                    <a16:rowId xmlns:a16="http://schemas.microsoft.com/office/drawing/2014/main" val="2687660108"/>
                  </a:ext>
                </a:extLst>
              </a:tr>
              <a:tr h="318545">
                <a:tc>
                  <a:txBody>
                    <a:bodyPr/>
                    <a:lstStyle/>
                    <a:p>
                      <a:r>
                        <a:rPr lang="en-US" sz="1500"/>
                        <a:t>HIV/AIDS</a:t>
                      </a:r>
                    </a:p>
                  </a:txBody>
                  <a:tcPr marL="67298" marR="67298" marT="33649" marB="33649"/>
                </a:tc>
                <a:tc>
                  <a:txBody>
                    <a:bodyPr/>
                    <a:lstStyle/>
                    <a:p>
                      <a:pPr algn="ctr"/>
                      <a:r>
                        <a:rPr lang="en-US" sz="1500"/>
                        <a:t>1</a:t>
                      </a:r>
                    </a:p>
                  </a:txBody>
                  <a:tcPr marL="67298" marR="67298" marT="33649" marB="33649"/>
                </a:tc>
                <a:tc>
                  <a:txBody>
                    <a:bodyPr/>
                    <a:lstStyle/>
                    <a:p>
                      <a:pPr algn="ctr"/>
                      <a:r>
                        <a:rPr lang="en-US" sz="1500"/>
                        <a:t>0</a:t>
                      </a:r>
                    </a:p>
                  </a:txBody>
                  <a:tcPr marL="67298" marR="67298" marT="33649" marB="33649"/>
                </a:tc>
                <a:tc>
                  <a:txBody>
                    <a:bodyPr/>
                    <a:lstStyle/>
                    <a:p>
                      <a:pPr algn="ctr"/>
                      <a:r>
                        <a:rPr lang="en-US" sz="1500"/>
                        <a:t>1</a:t>
                      </a:r>
                    </a:p>
                  </a:txBody>
                  <a:tcPr marL="67298" marR="67298" marT="33649" marB="33649"/>
                </a:tc>
                <a:tc>
                  <a:txBody>
                    <a:bodyPr/>
                    <a:lstStyle/>
                    <a:p>
                      <a:pPr algn="ctr"/>
                      <a:r>
                        <a:rPr lang="en-US" sz="1500"/>
                        <a:t>2 (0.7%)</a:t>
                      </a:r>
                    </a:p>
                  </a:txBody>
                  <a:tcPr marL="67298" marR="67298" marT="33649" marB="33649"/>
                </a:tc>
                <a:extLst>
                  <a:ext uri="{0D108BD9-81ED-4DB2-BD59-A6C34878D82A}">
                    <a16:rowId xmlns:a16="http://schemas.microsoft.com/office/drawing/2014/main" val="1522710805"/>
                  </a:ext>
                </a:extLst>
              </a:tr>
              <a:tr h="318545">
                <a:tc>
                  <a:txBody>
                    <a:bodyPr/>
                    <a:lstStyle/>
                    <a:p>
                      <a:r>
                        <a:rPr lang="en-US" sz="1500"/>
                        <a:t>1 or more disability</a:t>
                      </a:r>
                    </a:p>
                  </a:txBody>
                  <a:tcPr marL="67298" marR="67298" marT="33649" marB="33649"/>
                </a:tc>
                <a:tc>
                  <a:txBody>
                    <a:bodyPr/>
                    <a:lstStyle/>
                    <a:p>
                      <a:pPr algn="ctr"/>
                      <a:r>
                        <a:rPr lang="en-US" sz="1500"/>
                        <a:t>89</a:t>
                      </a:r>
                    </a:p>
                  </a:txBody>
                  <a:tcPr marL="67298" marR="67298" marT="33649" marB="33649"/>
                </a:tc>
                <a:tc>
                  <a:txBody>
                    <a:bodyPr/>
                    <a:lstStyle/>
                    <a:p>
                      <a:pPr algn="ctr"/>
                      <a:r>
                        <a:rPr lang="en-US" sz="1500"/>
                        <a:t>12</a:t>
                      </a:r>
                    </a:p>
                  </a:txBody>
                  <a:tcPr marL="67298" marR="67298" marT="33649" marB="33649"/>
                </a:tc>
                <a:tc>
                  <a:txBody>
                    <a:bodyPr/>
                    <a:lstStyle/>
                    <a:p>
                      <a:pPr algn="ctr"/>
                      <a:r>
                        <a:rPr lang="en-US" sz="1500"/>
                        <a:t>120</a:t>
                      </a:r>
                    </a:p>
                  </a:txBody>
                  <a:tcPr marL="67298" marR="67298" marT="33649" marB="33649"/>
                </a:tc>
                <a:tc>
                  <a:txBody>
                    <a:bodyPr/>
                    <a:lstStyle/>
                    <a:p>
                      <a:pPr algn="ctr"/>
                      <a:r>
                        <a:rPr lang="en-US" sz="1500" dirty="0"/>
                        <a:t>221 (53%)</a:t>
                      </a:r>
                    </a:p>
                  </a:txBody>
                  <a:tcPr marL="67298" marR="67298" marT="33649" marB="33649"/>
                </a:tc>
                <a:extLst>
                  <a:ext uri="{0D108BD9-81ED-4DB2-BD59-A6C34878D82A}">
                    <a16:rowId xmlns:a16="http://schemas.microsoft.com/office/drawing/2014/main" val="3648529025"/>
                  </a:ext>
                </a:extLst>
              </a:tr>
            </a:tbl>
          </a:graphicData>
        </a:graphic>
      </p:graphicFrame>
    </p:spTree>
    <p:extLst>
      <p:ext uri="{BB962C8B-B14F-4D97-AF65-F5344CB8AC3E}">
        <p14:creationId xmlns:p14="http://schemas.microsoft.com/office/powerpoint/2010/main" val="2055913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99E1B1-A8C0-4FE8-A5A8-1CB41D69F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12191998" cy="1575955"/>
          </a:xfrm>
          <a:prstGeom prst="rect">
            <a:avLst/>
          </a:prstGeom>
          <a:gradFill>
            <a:gsLst>
              <a:gs pos="0">
                <a:srgbClr val="000000">
                  <a:alpha val="96000"/>
                </a:srgbClr>
              </a:gs>
              <a:gs pos="100000">
                <a:schemeClr val="accent1">
                  <a:lumMod val="7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A8DE83-DE75-4B41-9DB4-A7EC0B0DEC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8856" cy="1575461"/>
          </a:xfrm>
          <a:prstGeom prst="rect">
            <a:avLst/>
          </a:prstGeom>
          <a:gradFill>
            <a:gsLst>
              <a:gs pos="0">
                <a:schemeClr val="accent1">
                  <a:alpha val="41000"/>
                </a:schemeClr>
              </a:gs>
              <a:gs pos="74000">
                <a:schemeClr val="accent1">
                  <a:lumMod val="60000"/>
                  <a:lumOff val="40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7009A0A-BEF5-4EAC-AF15-E4F9F002E2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1"/>
            <a:ext cx="12192002" cy="1574311"/>
          </a:xfrm>
          <a:prstGeom prst="rect">
            <a:avLst/>
          </a:prstGeom>
          <a:gradFill>
            <a:gsLst>
              <a:gs pos="0">
                <a:srgbClr val="000000">
                  <a:alpha val="63000"/>
                </a:srgbClr>
              </a:gs>
              <a:gs pos="78000">
                <a:schemeClr val="accent1">
                  <a:alpha val="1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CCA0E8-2330-9C39-9E27-561700558497}"/>
              </a:ext>
            </a:extLst>
          </p:cNvPr>
          <p:cNvSpPr>
            <a:spLocks noGrp="1"/>
          </p:cNvSpPr>
          <p:nvPr>
            <p:ph type="title"/>
          </p:nvPr>
        </p:nvSpPr>
        <p:spPr>
          <a:xfrm>
            <a:off x="699713" y="248038"/>
            <a:ext cx="7063721" cy="1159200"/>
          </a:xfrm>
        </p:spPr>
        <p:txBody>
          <a:bodyPr vert="horz" lIns="91440" tIns="45720" rIns="91440" bIns="45720" rtlCol="0" anchor="ctr">
            <a:normAutofit/>
          </a:bodyPr>
          <a:lstStyle/>
          <a:p>
            <a:r>
              <a:rPr lang="en-US" sz="3700" kern="1200">
                <a:solidFill>
                  <a:srgbClr val="FFFFFF"/>
                </a:solidFill>
                <a:latin typeface="+mj-lt"/>
                <a:ea typeface="+mj-ea"/>
                <a:cs typeface="+mj-cs"/>
              </a:rPr>
              <a:t>Populations and characteristics, continued</a:t>
            </a:r>
            <a:endParaRPr lang="en-US" sz="3700" kern="1200">
              <a:solidFill>
                <a:srgbClr val="FFFFFF"/>
              </a:solidFill>
              <a:highlight>
                <a:srgbClr val="FFFF00"/>
              </a:highlight>
              <a:latin typeface="+mj-lt"/>
              <a:ea typeface="+mj-ea"/>
              <a:cs typeface="+mj-cs"/>
            </a:endParaRPr>
          </a:p>
        </p:txBody>
      </p:sp>
      <p:graphicFrame>
        <p:nvGraphicFramePr>
          <p:cNvPr id="4" name="Table 4">
            <a:extLst>
              <a:ext uri="{FF2B5EF4-FFF2-40B4-BE49-F238E27FC236}">
                <a16:creationId xmlns:a16="http://schemas.microsoft.com/office/drawing/2014/main" id="{D6212670-4EEA-DDCF-9C5B-61DF4074EC5D}"/>
              </a:ext>
            </a:extLst>
          </p:cNvPr>
          <p:cNvGraphicFramePr>
            <a:graphicFrameLocks noGrp="1"/>
          </p:cNvGraphicFramePr>
          <p:nvPr>
            <p:ph idx="1"/>
            <p:extLst>
              <p:ext uri="{D42A27DB-BD31-4B8C-83A1-F6EECF244321}">
                <p14:modId xmlns:p14="http://schemas.microsoft.com/office/powerpoint/2010/main" val="487523558"/>
              </p:ext>
            </p:extLst>
          </p:nvPr>
        </p:nvGraphicFramePr>
        <p:xfrm>
          <a:off x="729258" y="1966293"/>
          <a:ext cx="10733485" cy="4452164"/>
        </p:xfrm>
        <a:graphic>
          <a:graphicData uri="http://schemas.openxmlformats.org/drawingml/2006/table">
            <a:tbl>
              <a:tblPr firstRow="1" bandRow="1">
                <a:tableStyleId>{5C22544A-7EE6-4342-B048-85BDC9FD1C3A}</a:tableStyleId>
              </a:tblPr>
              <a:tblGrid>
                <a:gridCol w="2863028">
                  <a:extLst>
                    <a:ext uri="{9D8B030D-6E8A-4147-A177-3AD203B41FA5}">
                      <a16:colId xmlns:a16="http://schemas.microsoft.com/office/drawing/2014/main" val="2974846967"/>
                    </a:ext>
                  </a:extLst>
                </a:gridCol>
                <a:gridCol w="1998617">
                  <a:extLst>
                    <a:ext uri="{9D8B030D-6E8A-4147-A177-3AD203B41FA5}">
                      <a16:colId xmlns:a16="http://schemas.microsoft.com/office/drawing/2014/main" val="3064287729"/>
                    </a:ext>
                  </a:extLst>
                </a:gridCol>
                <a:gridCol w="2207623">
                  <a:extLst>
                    <a:ext uri="{9D8B030D-6E8A-4147-A177-3AD203B41FA5}">
                      <a16:colId xmlns:a16="http://schemas.microsoft.com/office/drawing/2014/main" val="2360674262"/>
                    </a:ext>
                  </a:extLst>
                </a:gridCol>
                <a:gridCol w="1887698">
                  <a:extLst>
                    <a:ext uri="{9D8B030D-6E8A-4147-A177-3AD203B41FA5}">
                      <a16:colId xmlns:a16="http://schemas.microsoft.com/office/drawing/2014/main" val="3136327651"/>
                    </a:ext>
                  </a:extLst>
                </a:gridCol>
                <a:gridCol w="1776519">
                  <a:extLst>
                    <a:ext uri="{9D8B030D-6E8A-4147-A177-3AD203B41FA5}">
                      <a16:colId xmlns:a16="http://schemas.microsoft.com/office/drawing/2014/main" val="3474487861"/>
                    </a:ext>
                  </a:extLst>
                </a:gridCol>
              </a:tblGrid>
              <a:tr h="970652">
                <a:tc>
                  <a:txBody>
                    <a:bodyPr/>
                    <a:lstStyle/>
                    <a:p>
                      <a:endParaRPr lang="en-US" sz="2600"/>
                    </a:p>
                  </a:txBody>
                  <a:tcPr marL="120329" marR="120329" marT="60164" marB="60164"/>
                </a:tc>
                <a:tc>
                  <a:txBody>
                    <a:bodyPr/>
                    <a:lstStyle/>
                    <a:p>
                      <a:pPr algn="ctr"/>
                      <a:r>
                        <a:rPr lang="en-US" sz="2400" dirty="0"/>
                        <a:t>Emergency shelter</a:t>
                      </a:r>
                    </a:p>
                  </a:txBody>
                  <a:tcPr marL="120329" marR="120329" marT="60164" marB="60164"/>
                </a:tc>
                <a:tc>
                  <a:txBody>
                    <a:bodyPr/>
                    <a:lstStyle/>
                    <a:p>
                      <a:pPr algn="ctr"/>
                      <a:r>
                        <a:rPr lang="en-US" sz="2400" dirty="0"/>
                        <a:t>Transitional shelter</a:t>
                      </a:r>
                    </a:p>
                  </a:txBody>
                  <a:tcPr marL="120329" marR="120329" marT="60164" marB="60164"/>
                </a:tc>
                <a:tc>
                  <a:txBody>
                    <a:bodyPr/>
                    <a:lstStyle/>
                    <a:p>
                      <a:pPr algn="ctr"/>
                      <a:r>
                        <a:rPr lang="en-US" sz="2400" dirty="0"/>
                        <a:t>Unsheltered</a:t>
                      </a:r>
                    </a:p>
                  </a:txBody>
                  <a:tcPr marL="120329" marR="120329" marT="60164" marB="60164"/>
                </a:tc>
                <a:tc>
                  <a:txBody>
                    <a:bodyPr/>
                    <a:lstStyle/>
                    <a:p>
                      <a:pPr algn="ctr"/>
                      <a:r>
                        <a:rPr lang="en-US" sz="2400" dirty="0"/>
                        <a:t>Total</a:t>
                      </a:r>
                    </a:p>
                  </a:txBody>
                  <a:tcPr marL="120329" marR="120329" marT="60164" marB="60164"/>
                </a:tc>
                <a:extLst>
                  <a:ext uri="{0D108BD9-81ED-4DB2-BD59-A6C34878D82A}">
                    <a16:rowId xmlns:a16="http://schemas.microsoft.com/office/drawing/2014/main" val="810122074"/>
                  </a:ext>
                </a:extLst>
              </a:tr>
              <a:tr h="970652">
                <a:tc>
                  <a:txBody>
                    <a:bodyPr/>
                    <a:lstStyle/>
                    <a:p>
                      <a:r>
                        <a:rPr lang="en-US" sz="2600"/>
                        <a:t>Domestic violence</a:t>
                      </a:r>
                    </a:p>
                  </a:txBody>
                  <a:tcPr marL="120329" marR="120329" marT="60164" marB="60164"/>
                </a:tc>
                <a:tc>
                  <a:txBody>
                    <a:bodyPr/>
                    <a:lstStyle/>
                    <a:p>
                      <a:pPr algn="ctr"/>
                      <a:r>
                        <a:rPr lang="en-US" sz="2600"/>
                        <a:t>56</a:t>
                      </a:r>
                    </a:p>
                  </a:txBody>
                  <a:tcPr marL="120329" marR="120329" marT="60164" marB="60164"/>
                </a:tc>
                <a:tc>
                  <a:txBody>
                    <a:bodyPr/>
                    <a:lstStyle/>
                    <a:p>
                      <a:pPr algn="ctr"/>
                      <a:r>
                        <a:rPr lang="en-US" sz="2600"/>
                        <a:t>25</a:t>
                      </a:r>
                    </a:p>
                  </a:txBody>
                  <a:tcPr marL="120329" marR="120329" marT="60164" marB="60164"/>
                </a:tc>
                <a:tc>
                  <a:txBody>
                    <a:bodyPr/>
                    <a:lstStyle/>
                    <a:p>
                      <a:pPr algn="ctr"/>
                      <a:r>
                        <a:rPr lang="en-US" sz="2600"/>
                        <a:t>22</a:t>
                      </a:r>
                    </a:p>
                  </a:txBody>
                  <a:tcPr marL="120329" marR="120329" marT="60164" marB="60164"/>
                </a:tc>
                <a:tc>
                  <a:txBody>
                    <a:bodyPr/>
                    <a:lstStyle/>
                    <a:p>
                      <a:pPr algn="ctr"/>
                      <a:r>
                        <a:rPr lang="en-US" sz="2600"/>
                        <a:t>103 (31%)</a:t>
                      </a:r>
                    </a:p>
                  </a:txBody>
                  <a:tcPr marL="120329" marR="120329" marT="60164" marB="60164"/>
                </a:tc>
                <a:extLst>
                  <a:ext uri="{0D108BD9-81ED-4DB2-BD59-A6C34878D82A}">
                    <a16:rowId xmlns:a16="http://schemas.microsoft.com/office/drawing/2014/main" val="731509114"/>
                  </a:ext>
                </a:extLst>
              </a:tr>
              <a:tr h="970652">
                <a:tc>
                  <a:txBody>
                    <a:bodyPr/>
                    <a:lstStyle/>
                    <a:p>
                      <a:r>
                        <a:rPr lang="en-US" sz="2600"/>
                        <a:t>Foster care history</a:t>
                      </a:r>
                    </a:p>
                  </a:txBody>
                  <a:tcPr marL="120329" marR="120329" marT="60164" marB="60164"/>
                </a:tc>
                <a:tc>
                  <a:txBody>
                    <a:bodyPr/>
                    <a:lstStyle/>
                    <a:p>
                      <a:pPr algn="ctr"/>
                      <a:r>
                        <a:rPr lang="en-US" sz="2600"/>
                        <a:t>17</a:t>
                      </a:r>
                    </a:p>
                  </a:txBody>
                  <a:tcPr marL="120329" marR="120329" marT="60164" marB="60164"/>
                </a:tc>
                <a:tc>
                  <a:txBody>
                    <a:bodyPr/>
                    <a:lstStyle/>
                    <a:p>
                      <a:pPr algn="ctr"/>
                      <a:r>
                        <a:rPr lang="en-US" sz="2600"/>
                        <a:t>1</a:t>
                      </a:r>
                    </a:p>
                  </a:txBody>
                  <a:tcPr marL="120329" marR="120329" marT="60164" marB="60164"/>
                </a:tc>
                <a:tc>
                  <a:txBody>
                    <a:bodyPr/>
                    <a:lstStyle/>
                    <a:p>
                      <a:pPr algn="ctr"/>
                      <a:r>
                        <a:rPr lang="en-US" sz="2600"/>
                        <a:t>34</a:t>
                      </a:r>
                    </a:p>
                  </a:txBody>
                  <a:tcPr marL="120329" marR="120329" marT="60164" marB="60164"/>
                </a:tc>
                <a:tc>
                  <a:txBody>
                    <a:bodyPr/>
                    <a:lstStyle/>
                    <a:p>
                      <a:pPr algn="ctr"/>
                      <a:r>
                        <a:rPr lang="en-US" sz="2600"/>
                        <a:t>52 (19%)</a:t>
                      </a:r>
                    </a:p>
                  </a:txBody>
                  <a:tcPr marL="120329" marR="120329" marT="60164" marB="60164"/>
                </a:tc>
                <a:extLst>
                  <a:ext uri="{0D108BD9-81ED-4DB2-BD59-A6C34878D82A}">
                    <a16:rowId xmlns:a16="http://schemas.microsoft.com/office/drawing/2014/main" val="2045318907"/>
                  </a:ext>
                </a:extLst>
              </a:tr>
              <a:tr h="569556">
                <a:tc>
                  <a:txBody>
                    <a:bodyPr/>
                    <a:lstStyle/>
                    <a:p>
                      <a:r>
                        <a:rPr lang="en-US" sz="2600"/>
                        <a:t>Felony record</a:t>
                      </a:r>
                    </a:p>
                  </a:txBody>
                  <a:tcPr marL="120329" marR="120329" marT="60164" marB="60164"/>
                </a:tc>
                <a:tc>
                  <a:txBody>
                    <a:bodyPr/>
                    <a:lstStyle/>
                    <a:p>
                      <a:pPr algn="ctr"/>
                      <a:r>
                        <a:rPr lang="en-US" sz="2600"/>
                        <a:t>44</a:t>
                      </a:r>
                    </a:p>
                  </a:txBody>
                  <a:tcPr marL="120329" marR="120329" marT="60164" marB="60164"/>
                </a:tc>
                <a:tc>
                  <a:txBody>
                    <a:bodyPr/>
                    <a:lstStyle/>
                    <a:p>
                      <a:pPr algn="ctr"/>
                      <a:r>
                        <a:rPr lang="en-US" sz="2600"/>
                        <a:t>2</a:t>
                      </a:r>
                    </a:p>
                  </a:txBody>
                  <a:tcPr marL="120329" marR="120329" marT="60164" marB="60164"/>
                </a:tc>
                <a:tc>
                  <a:txBody>
                    <a:bodyPr/>
                    <a:lstStyle/>
                    <a:p>
                      <a:pPr algn="ctr"/>
                      <a:r>
                        <a:rPr lang="en-US" sz="2600"/>
                        <a:t>51</a:t>
                      </a:r>
                    </a:p>
                  </a:txBody>
                  <a:tcPr marL="120329" marR="120329" marT="60164" marB="60164"/>
                </a:tc>
                <a:tc>
                  <a:txBody>
                    <a:bodyPr/>
                    <a:lstStyle/>
                    <a:p>
                      <a:pPr algn="ctr"/>
                      <a:r>
                        <a:rPr lang="en-US" sz="2600"/>
                        <a:t>97 (35%)</a:t>
                      </a:r>
                    </a:p>
                  </a:txBody>
                  <a:tcPr marL="120329" marR="120329" marT="60164" marB="60164"/>
                </a:tc>
                <a:extLst>
                  <a:ext uri="{0D108BD9-81ED-4DB2-BD59-A6C34878D82A}">
                    <a16:rowId xmlns:a16="http://schemas.microsoft.com/office/drawing/2014/main" val="2479477066"/>
                  </a:ext>
                </a:extLst>
              </a:tr>
              <a:tr h="970652">
                <a:tc>
                  <a:txBody>
                    <a:bodyPr/>
                    <a:lstStyle/>
                    <a:p>
                      <a:r>
                        <a:rPr lang="en-US" sz="2600"/>
                        <a:t>Eviction on record</a:t>
                      </a:r>
                    </a:p>
                  </a:txBody>
                  <a:tcPr marL="120329" marR="120329" marT="60164" marB="60164"/>
                </a:tc>
                <a:tc>
                  <a:txBody>
                    <a:bodyPr/>
                    <a:lstStyle/>
                    <a:p>
                      <a:pPr algn="ctr"/>
                      <a:r>
                        <a:rPr lang="en-US" sz="2600"/>
                        <a:t>23</a:t>
                      </a:r>
                    </a:p>
                  </a:txBody>
                  <a:tcPr marL="120329" marR="120329" marT="60164" marB="60164"/>
                </a:tc>
                <a:tc>
                  <a:txBody>
                    <a:bodyPr/>
                    <a:lstStyle/>
                    <a:p>
                      <a:pPr algn="ctr"/>
                      <a:r>
                        <a:rPr lang="en-US" sz="2600"/>
                        <a:t>4</a:t>
                      </a:r>
                    </a:p>
                  </a:txBody>
                  <a:tcPr marL="120329" marR="120329" marT="60164" marB="60164"/>
                </a:tc>
                <a:tc>
                  <a:txBody>
                    <a:bodyPr/>
                    <a:lstStyle/>
                    <a:p>
                      <a:pPr algn="ctr"/>
                      <a:r>
                        <a:rPr lang="en-US" sz="2600"/>
                        <a:t>45</a:t>
                      </a:r>
                    </a:p>
                  </a:txBody>
                  <a:tcPr marL="120329" marR="120329" marT="60164" marB="60164"/>
                </a:tc>
                <a:tc>
                  <a:txBody>
                    <a:bodyPr/>
                    <a:lstStyle/>
                    <a:p>
                      <a:pPr algn="ctr"/>
                      <a:r>
                        <a:rPr lang="en-US" sz="2600" dirty="0"/>
                        <a:t>72 (26%)</a:t>
                      </a:r>
                    </a:p>
                  </a:txBody>
                  <a:tcPr marL="120329" marR="120329" marT="60164" marB="60164"/>
                </a:tc>
                <a:extLst>
                  <a:ext uri="{0D108BD9-81ED-4DB2-BD59-A6C34878D82A}">
                    <a16:rowId xmlns:a16="http://schemas.microsoft.com/office/drawing/2014/main" val="4198307645"/>
                  </a:ext>
                </a:extLst>
              </a:tr>
            </a:tbl>
          </a:graphicData>
        </a:graphic>
      </p:graphicFrame>
    </p:spTree>
    <p:extLst>
      <p:ext uri="{BB962C8B-B14F-4D97-AF65-F5344CB8AC3E}">
        <p14:creationId xmlns:p14="http://schemas.microsoft.com/office/powerpoint/2010/main" val="1412975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791F56-9602-150E-2092-E72DA8874E36}"/>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sz="6600" kern="1200">
                <a:solidFill>
                  <a:schemeClr val="tx1"/>
                </a:solidFill>
                <a:latin typeface="+mj-lt"/>
                <a:ea typeface="+mj-ea"/>
                <a:cs typeface="+mj-cs"/>
              </a:rPr>
              <a:t>Veteran homelessness</a:t>
            </a:r>
            <a:endParaRPr lang="en-US" sz="6600" kern="1200">
              <a:solidFill>
                <a:schemeClr val="tx1"/>
              </a:solidFill>
              <a:highlight>
                <a:srgbClr val="FFFF00"/>
              </a:highlight>
              <a:latin typeface="+mj-lt"/>
              <a:ea typeface="+mj-ea"/>
              <a:cs typeface="+mj-cs"/>
            </a:endParaRPr>
          </a:p>
        </p:txBody>
      </p:sp>
      <p:sp>
        <p:nvSpPr>
          <p:cNvPr id="11"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22E78149-7786-011C-A0B5-8B19D3215F7A}"/>
              </a:ext>
            </a:extLst>
          </p:cNvPr>
          <p:cNvGraphicFramePr>
            <a:graphicFrameLocks noGrp="1"/>
          </p:cNvGraphicFramePr>
          <p:nvPr>
            <p:ph idx="1"/>
            <p:extLst>
              <p:ext uri="{D42A27DB-BD31-4B8C-83A1-F6EECF244321}">
                <p14:modId xmlns:p14="http://schemas.microsoft.com/office/powerpoint/2010/main" val="929936526"/>
              </p:ext>
            </p:extLst>
          </p:nvPr>
        </p:nvGraphicFramePr>
        <p:xfrm>
          <a:off x="320040" y="2831156"/>
          <a:ext cx="11548875" cy="3190987"/>
        </p:xfrm>
        <a:graphic>
          <a:graphicData uri="http://schemas.openxmlformats.org/drawingml/2006/table">
            <a:tbl>
              <a:tblPr firstRow="1" bandRow="1">
                <a:noFill/>
                <a:tableStyleId>{5C22544A-7EE6-4342-B048-85BDC9FD1C3A}</a:tableStyleId>
              </a:tblPr>
              <a:tblGrid>
                <a:gridCol w="2066997">
                  <a:extLst>
                    <a:ext uri="{9D8B030D-6E8A-4147-A177-3AD203B41FA5}">
                      <a16:colId xmlns:a16="http://schemas.microsoft.com/office/drawing/2014/main" val="2142061991"/>
                    </a:ext>
                  </a:extLst>
                </a:gridCol>
                <a:gridCol w="2610605">
                  <a:extLst>
                    <a:ext uri="{9D8B030D-6E8A-4147-A177-3AD203B41FA5}">
                      <a16:colId xmlns:a16="http://schemas.microsoft.com/office/drawing/2014/main" val="2047826971"/>
                    </a:ext>
                  </a:extLst>
                </a:gridCol>
                <a:gridCol w="2755209">
                  <a:extLst>
                    <a:ext uri="{9D8B030D-6E8A-4147-A177-3AD203B41FA5}">
                      <a16:colId xmlns:a16="http://schemas.microsoft.com/office/drawing/2014/main" val="2013715292"/>
                    </a:ext>
                  </a:extLst>
                </a:gridCol>
                <a:gridCol w="2789889">
                  <a:extLst>
                    <a:ext uri="{9D8B030D-6E8A-4147-A177-3AD203B41FA5}">
                      <a16:colId xmlns:a16="http://schemas.microsoft.com/office/drawing/2014/main" val="363473353"/>
                    </a:ext>
                  </a:extLst>
                </a:gridCol>
                <a:gridCol w="1326175">
                  <a:extLst>
                    <a:ext uri="{9D8B030D-6E8A-4147-A177-3AD203B41FA5}">
                      <a16:colId xmlns:a16="http://schemas.microsoft.com/office/drawing/2014/main" val="1902957774"/>
                    </a:ext>
                  </a:extLst>
                </a:gridCol>
              </a:tblGrid>
              <a:tr h="1268857">
                <a:tc>
                  <a:txBody>
                    <a:bodyPr/>
                    <a:lstStyle/>
                    <a:p>
                      <a:endParaRPr lang="en-US" sz="3300" b="1" cap="none" spc="30">
                        <a:solidFill>
                          <a:schemeClr val="tx1"/>
                        </a:solidFill>
                      </a:endParaRPr>
                    </a:p>
                  </a:txBody>
                  <a:tcPr marL="0" marR="18844" marT="94222" marB="942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3300" b="1" cap="none" spc="30">
                          <a:solidFill>
                            <a:schemeClr val="tx1"/>
                          </a:solidFill>
                        </a:rPr>
                        <a:t>Emergency shelter</a:t>
                      </a:r>
                    </a:p>
                  </a:txBody>
                  <a:tcPr marL="0" marR="18844" marT="94222" marB="942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3300" b="1" cap="none" spc="30">
                          <a:solidFill>
                            <a:schemeClr val="tx1"/>
                          </a:solidFill>
                        </a:rPr>
                        <a:t>Transitional shelter</a:t>
                      </a:r>
                    </a:p>
                  </a:txBody>
                  <a:tcPr marL="0" marR="18844" marT="94222" marB="942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3300" b="1" cap="none" spc="30">
                          <a:solidFill>
                            <a:schemeClr val="tx1"/>
                          </a:solidFill>
                        </a:rPr>
                        <a:t>Unsheltered</a:t>
                      </a:r>
                    </a:p>
                  </a:txBody>
                  <a:tcPr marL="0" marR="18844" marT="94222" marB="94222" anchor="ctr">
                    <a:lnL w="12700" cmpd="sng">
                      <a:noFill/>
                    </a:lnL>
                    <a:lnR w="12700" cmpd="sng">
                      <a:noFill/>
                    </a:lnR>
                    <a:lnT w="19050" cap="flat" cmpd="sng" algn="ctr">
                      <a:solidFill>
                        <a:schemeClr val="accent1"/>
                      </a:solidFill>
                      <a:prstDash val="solid"/>
                    </a:lnT>
                    <a:lnB w="38100" cmpd="sng">
                      <a:noFill/>
                    </a:lnB>
                    <a:noFill/>
                  </a:tcPr>
                </a:tc>
                <a:tc>
                  <a:txBody>
                    <a:bodyPr/>
                    <a:lstStyle/>
                    <a:p>
                      <a:pPr algn="ctr"/>
                      <a:r>
                        <a:rPr lang="en-US" sz="3300" b="1" cap="none" spc="30">
                          <a:solidFill>
                            <a:schemeClr val="tx1"/>
                          </a:solidFill>
                        </a:rPr>
                        <a:t>Total</a:t>
                      </a:r>
                    </a:p>
                  </a:txBody>
                  <a:tcPr marL="0" marR="18844" marT="94222" marB="94222" anchor="ctr">
                    <a:lnL w="12700" cmpd="sng">
                      <a:noFill/>
                    </a:lnL>
                    <a:lnR w="12700" cmpd="sng">
                      <a:noFill/>
                    </a:lnR>
                    <a:lnT w="19050" cap="flat" cmpd="sng" algn="ctr">
                      <a:solidFill>
                        <a:schemeClr val="accent1"/>
                      </a:solidFill>
                      <a:prstDash val="solid"/>
                    </a:lnT>
                    <a:lnB w="38100" cmpd="sng">
                      <a:noFill/>
                    </a:lnB>
                    <a:noFill/>
                  </a:tcPr>
                </a:tc>
                <a:extLst>
                  <a:ext uri="{0D108BD9-81ED-4DB2-BD59-A6C34878D82A}">
                    <a16:rowId xmlns:a16="http://schemas.microsoft.com/office/drawing/2014/main" val="2855535444"/>
                  </a:ext>
                </a:extLst>
              </a:tr>
              <a:tr h="640710">
                <a:tc>
                  <a:txBody>
                    <a:bodyPr/>
                    <a:lstStyle/>
                    <a:p>
                      <a:r>
                        <a:rPr lang="en-US" sz="2500" cap="none" spc="0">
                          <a:solidFill>
                            <a:schemeClr val="tx1"/>
                          </a:solidFill>
                        </a:rPr>
                        <a:t>Households</a:t>
                      </a:r>
                    </a:p>
                  </a:txBody>
                  <a:tcPr marL="0" marR="188444" marT="94222" marB="942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2500" cap="none" spc="0">
                          <a:solidFill>
                            <a:schemeClr val="tx1"/>
                          </a:solidFill>
                        </a:rPr>
                        <a:t>31</a:t>
                      </a:r>
                    </a:p>
                  </a:txBody>
                  <a:tcPr marL="0" marR="188444" marT="94222" marB="942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2500" cap="none" spc="0">
                          <a:solidFill>
                            <a:schemeClr val="tx1"/>
                          </a:solidFill>
                        </a:rPr>
                        <a:t>1</a:t>
                      </a:r>
                    </a:p>
                  </a:txBody>
                  <a:tcPr marL="0" marR="188444" marT="94222" marB="942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2500" cap="none" spc="0">
                          <a:solidFill>
                            <a:schemeClr val="tx1"/>
                          </a:solidFill>
                        </a:rPr>
                        <a:t>18</a:t>
                      </a:r>
                    </a:p>
                  </a:txBody>
                  <a:tcPr marL="0" marR="188444" marT="94222" marB="94222">
                    <a:lnL w="12700" cmpd="sng">
                      <a:noFill/>
                      <a:prstDash val="solid"/>
                    </a:lnL>
                    <a:lnR w="12700" cmpd="sng">
                      <a:noFill/>
                      <a:prstDash val="solid"/>
                    </a:lnR>
                    <a:lnT w="38100" cmpd="sng">
                      <a:noFill/>
                    </a:lnT>
                    <a:lnB w="9525" cap="flat" cmpd="sng" algn="ctr">
                      <a:solidFill>
                        <a:schemeClr val="accent1"/>
                      </a:solidFill>
                      <a:prstDash val="solid"/>
                    </a:lnB>
                    <a:noFill/>
                  </a:tcPr>
                </a:tc>
                <a:tc>
                  <a:txBody>
                    <a:bodyPr/>
                    <a:lstStyle/>
                    <a:p>
                      <a:pPr algn="ctr"/>
                      <a:r>
                        <a:rPr lang="en-US" sz="2500" cap="none" spc="0" dirty="0">
                          <a:solidFill>
                            <a:schemeClr val="tx1"/>
                          </a:solidFill>
                        </a:rPr>
                        <a:t>50</a:t>
                      </a:r>
                    </a:p>
                  </a:txBody>
                  <a:tcPr marL="0" marR="188444" marT="94222" marB="94222">
                    <a:lnL w="12700" cmpd="sng">
                      <a:noFill/>
                      <a:prstDash val="solid"/>
                    </a:lnL>
                    <a:lnR w="12700" cmpd="sng">
                      <a:noFill/>
                      <a:prstDash val="solid"/>
                    </a:lnR>
                    <a:lnT w="38100" cmpd="sng">
                      <a:noFill/>
                    </a:lnT>
                    <a:lnB w="9525" cap="flat" cmpd="sng" algn="ctr">
                      <a:solidFill>
                        <a:schemeClr val="accent1"/>
                      </a:solidFill>
                      <a:prstDash val="solid"/>
                    </a:lnB>
                    <a:noFill/>
                  </a:tcPr>
                </a:tc>
                <a:extLst>
                  <a:ext uri="{0D108BD9-81ED-4DB2-BD59-A6C34878D82A}">
                    <a16:rowId xmlns:a16="http://schemas.microsoft.com/office/drawing/2014/main" val="1591262372"/>
                  </a:ext>
                </a:extLst>
              </a:tr>
              <a:tr h="640710">
                <a:tc>
                  <a:txBody>
                    <a:bodyPr/>
                    <a:lstStyle/>
                    <a:p>
                      <a:r>
                        <a:rPr lang="en-US" sz="2500" cap="none" spc="0" dirty="0">
                          <a:solidFill>
                            <a:schemeClr val="tx1"/>
                          </a:solidFill>
                        </a:rPr>
                        <a:t>Persons</a:t>
                      </a:r>
                    </a:p>
                  </a:txBody>
                  <a:tcPr marL="94222" marR="188444" marT="94222" marB="942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2500" cap="none" spc="0">
                          <a:solidFill>
                            <a:schemeClr val="tx1"/>
                          </a:solidFill>
                        </a:rPr>
                        <a:t>38</a:t>
                      </a:r>
                    </a:p>
                  </a:txBody>
                  <a:tcPr marL="94222" marR="188444" marT="94222" marB="942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2500" cap="none" spc="0">
                          <a:solidFill>
                            <a:schemeClr val="tx1"/>
                          </a:solidFill>
                        </a:rPr>
                        <a:t>1</a:t>
                      </a:r>
                    </a:p>
                  </a:txBody>
                  <a:tcPr marL="94222" marR="188444" marT="94222" marB="942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2500" cap="none" spc="0">
                          <a:solidFill>
                            <a:schemeClr val="tx1"/>
                          </a:solidFill>
                        </a:rPr>
                        <a:t>26</a:t>
                      </a:r>
                    </a:p>
                  </a:txBody>
                  <a:tcPr marL="94222" marR="188444" marT="94222" marB="942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tc>
                  <a:txBody>
                    <a:bodyPr/>
                    <a:lstStyle/>
                    <a:p>
                      <a:pPr algn="ctr"/>
                      <a:r>
                        <a:rPr lang="en-US" sz="2500" cap="none" spc="0" dirty="0">
                          <a:solidFill>
                            <a:schemeClr val="tx1"/>
                          </a:solidFill>
                        </a:rPr>
                        <a:t>65</a:t>
                      </a:r>
                    </a:p>
                  </a:txBody>
                  <a:tcPr marL="94222" marR="188444" marT="94222" marB="94222">
                    <a:lnL w="12700" cmpd="sng">
                      <a:noFill/>
                      <a:prstDash val="solid"/>
                    </a:lnL>
                    <a:lnR w="12700" cmpd="sng">
                      <a:noFill/>
                      <a:prstDash val="solid"/>
                    </a:lnR>
                    <a:lnT w="9525" cap="flat" cmpd="sng" algn="ctr">
                      <a:solidFill>
                        <a:schemeClr val="accent1"/>
                      </a:solidFill>
                      <a:prstDash val="solid"/>
                    </a:lnT>
                    <a:lnB w="12700" cmpd="sng">
                      <a:noFill/>
                      <a:prstDash val="solid"/>
                    </a:lnB>
                    <a:solidFill>
                      <a:schemeClr val="accent1">
                        <a:lumMod val="20000"/>
                        <a:lumOff val="80000"/>
                      </a:schemeClr>
                    </a:solidFill>
                  </a:tcPr>
                </a:tc>
                <a:extLst>
                  <a:ext uri="{0D108BD9-81ED-4DB2-BD59-A6C34878D82A}">
                    <a16:rowId xmlns:a16="http://schemas.microsoft.com/office/drawing/2014/main" val="947183746"/>
                  </a:ext>
                </a:extLst>
              </a:tr>
              <a:tr h="640710">
                <a:tc>
                  <a:txBody>
                    <a:bodyPr/>
                    <a:lstStyle/>
                    <a:p>
                      <a:r>
                        <a:rPr lang="en-US" sz="2500" cap="none" spc="0">
                          <a:solidFill>
                            <a:schemeClr val="tx1"/>
                          </a:solidFill>
                        </a:rPr>
                        <a:t>Veterans</a:t>
                      </a:r>
                    </a:p>
                  </a:txBody>
                  <a:tcPr marL="0" marR="188444" marT="94222" marB="94222">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500" cap="none" spc="0">
                          <a:solidFill>
                            <a:schemeClr val="tx1"/>
                          </a:solidFill>
                        </a:rPr>
                        <a:t>31</a:t>
                      </a:r>
                    </a:p>
                  </a:txBody>
                  <a:tcPr marL="0" marR="188444" marT="94222" marB="94222">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500" cap="none" spc="0">
                          <a:solidFill>
                            <a:schemeClr val="tx1"/>
                          </a:solidFill>
                        </a:rPr>
                        <a:t>1</a:t>
                      </a:r>
                    </a:p>
                  </a:txBody>
                  <a:tcPr marL="0" marR="188444" marT="94222" marB="94222">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500" cap="none" spc="0">
                          <a:solidFill>
                            <a:schemeClr val="tx1"/>
                          </a:solidFill>
                        </a:rPr>
                        <a:t>18</a:t>
                      </a:r>
                    </a:p>
                  </a:txBody>
                  <a:tcPr marL="0" marR="188444" marT="94222" marB="94222">
                    <a:lnL w="12700" cmpd="sng">
                      <a:noFill/>
                      <a:prstDash val="solid"/>
                    </a:lnL>
                    <a:lnR w="12700" cmpd="sng">
                      <a:noFill/>
                      <a:prstDash val="solid"/>
                    </a:lnR>
                    <a:lnT w="12700" cmpd="sng">
                      <a:noFill/>
                      <a:prstDash val="solid"/>
                    </a:lnT>
                    <a:lnB w="12700" cmpd="sng">
                      <a:noFill/>
                      <a:prstDash val="solid"/>
                    </a:lnB>
                    <a:noFill/>
                  </a:tcPr>
                </a:tc>
                <a:tc>
                  <a:txBody>
                    <a:bodyPr/>
                    <a:lstStyle/>
                    <a:p>
                      <a:pPr algn="ctr"/>
                      <a:r>
                        <a:rPr lang="en-US" sz="2500" cap="none" spc="0" dirty="0">
                          <a:solidFill>
                            <a:schemeClr val="tx1"/>
                          </a:solidFill>
                        </a:rPr>
                        <a:t>50</a:t>
                      </a:r>
                    </a:p>
                  </a:txBody>
                  <a:tcPr marL="0" marR="188444" marT="94222" marB="94222">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977538825"/>
                  </a:ext>
                </a:extLst>
              </a:tr>
            </a:tbl>
          </a:graphicData>
        </a:graphic>
      </p:graphicFrame>
    </p:spTree>
    <p:extLst>
      <p:ext uri="{BB962C8B-B14F-4D97-AF65-F5344CB8AC3E}">
        <p14:creationId xmlns:p14="http://schemas.microsoft.com/office/powerpoint/2010/main" val="1894211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6350EA2D392349A10558AA3E1514DC" ma:contentTypeVersion="2" ma:contentTypeDescription="Create a new document." ma:contentTypeScope="" ma:versionID="43f680593de4dae69071fcfaea3f6b98">
  <xsd:schema xmlns:xsd="http://www.w3.org/2001/XMLSchema" xmlns:xs="http://www.w3.org/2001/XMLSchema" xmlns:p="http://schemas.microsoft.com/office/2006/metadata/properties" xmlns:ns3="0622336e-19da-4910-a18f-077391877b23" targetNamespace="http://schemas.microsoft.com/office/2006/metadata/properties" ma:root="true" ma:fieldsID="4b1f5106534b424f2db54ed3055e1509" ns3:_="">
    <xsd:import namespace="0622336e-19da-4910-a18f-077391877b23"/>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22336e-19da-4910-a18f-077391877b2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18EFBA-27F5-447D-AE92-3D415EB483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22336e-19da-4910-a18f-077391877b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5768A6-3E95-4F83-996A-9BB7DA31E0E4}">
  <ds:schemaRefs>
    <ds:schemaRef ds:uri="http://schemas.microsoft.com/sharepoint/v3/contenttype/forms"/>
  </ds:schemaRefs>
</ds:datastoreItem>
</file>

<file path=customXml/itemProps3.xml><?xml version="1.0" encoding="utf-8"?>
<ds:datastoreItem xmlns:ds="http://schemas.openxmlformats.org/officeDocument/2006/customXml" ds:itemID="{7BFDF025-1E74-46FF-A6C8-2352C80889C2}">
  <ds:schemaRefs>
    <ds:schemaRef ds:uri="http://www.w3.org/XML/1998/namespace"/>
    <ds:schemaRef ds:uri="http://schemas.microsoft.com/office/2006/documentManagement/types"/>
    <ds:schemaRef ds:uri="http://purl.org/dc/dcmitype/"/>
    <ds:schemaRef ds:uri="http://schemas.microsoft.com/office/2006/metadata/properties"/>
    <ds:schemaRef ds:uri="http://purl.org/dc/terms/"/>
    <ds:schemaRef ds:uri="0622336e-19da-4910-a18f-077391877b23"/>
    <ds:schemaRef ds:uri="http://schemas.microsoft.com/office/infopath/2007/PartnerControl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4339</TotalTime>
  <Words>3178</Words>
  <Application>Microsoft Office PowerPoint</Application>
  <PresentationFormat>Widescreen</PresentationFormat>
  <Paragraphs>704</Paragraphs>
  <Slides>22</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Northwest Arkansas CoC 2024 Point-in-Time Count</vt:lpstr>
      <vt:lpstr>Background &amp; methods</vt:lpstr>
      <vt:lpstr>Methodological and contextual changes</vt:lpstr>
      <vt:lpstr>Overview and age groups</vt:lpstr>
      <vt:lpstr>Gender, race, &amp; sexual orientation</vt:lpstr>
      <vt:lpstr>PIT Data by Counties and Cities</vt:lpstr>
      <vt:lpstr>Populations and characteristics</vt:lpstr>
      <vt:lpstr>Populations and characteristics, continued</vt:lpstr>
      <vt:lpstr>Veteran homelessness</vt:lpstr>
      <vt:lpstr>Veteran homelessness, continued</vt:lpstr>
      <vt:lpstr>PIT data: Trends over time</vt:lpstr>
      <vt:lpstr>Last stably housed</vt:lpstr>
      <vt:lpstr>We asked: “Which single factor do you feel contributes most to your current homelessness?”</vt:lpstr>
      <vt:lpstr>PowerPoint Presentation</vt:lpstr>
      <vt:lpstr>Identity and access to services</vt:lpstr>
      <vt:lpstr>Key findings: Basic numbers</vt:lpstr>
      <vt:lpstr>Extreme weather: Data validation</vt:lpstr>
      <vt:lpstr>Key findings: Characteristics</vt:lpstr>
      <vt:lpstr>Strengths</vt:lpstr>
      <vt:lpstr>Limitations</vt:lpstr>
      <vt:lpstr>Discussion, summary, key points</vt:lpstr>
      <vt:lpstr>Questions, discussion, &amp; contact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M. Gallagher</dc:creator>
  <cp:lastModifiedBy>John M Gallagher</cp:lastModifiedBy>
  <cp:revision>54</cp:revision>
  <cp:lastPrinted>2022-05-31T21:32:01Z</cp:lastPrinted>
  <dcterms:created xsi:type="dcterms:W3CDTF">2022-05-30T17:23:48Z</dcterms:created>
  <dcterms:modified xsi:type="dcterms:W3CDTF">2025-07-03T18:22:57Z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0x010100E16350EA2D392349A10558AA3E1514DC</vt:lpwstr>
  </property>
</Properties>
</file>