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sldIdLst>
    <p:sldId id="256" r:id="rId5"/>
    <p:sldId id="258" r:id="rId6"/>
    <p:sldId id="301" r:id="rId7"/>
    <p:sldId id="292" r:id="rId8"/>
    <p:sldId id="275" r:id="rId9"/>
    <p:sldId id="260" r:id="rId10"/>
    <p:sldId id="257" r:id="rId11"/>
    <p:sldId id="269" r:id="rId12"/>
    <p:sldId id="261" r:id="rId13"/>
    <p:sldId id="276" r:id="rId14"/>
    <p:sldId id="288" r:id="rId15"/>
    <p:sldId id="289" r:id="rId16"/>
    <p:sldId id="263" r:id="rId17"/>
    <p:sldId id="303" r:id="rId18"/>
    <p:sldId id="267" r:id="rId19"/>
    <p:sldId id="291" r:id="rId20"/>
    <p:sldId id="285" r:id="rId21"/>
    <p:sldId id="268" r:id="rId22"/>
    <p:sldId id="266" r:id="rId23"/>
    <p:sldId id="270" r:id="rId24"/>
    <p:sldId id="271" r:id="rId25"/>
    <p:sldId id="272" r:id="rId26"/>
    <p:sldId id="281" r:id="rId27"/>
    <p:sldId id="300" r:id="rId28"/>
    <p:sldId id="293" r:id="rId29"/>
    <p:sldId id="295" r:id="rId30"/>
    <p:sldId id="296" r:id="rId31"/>
    <p:sldId id="297" r:id="rId32"/>
    <p:sldId id="273" r:id="rId3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E1E938-811C-B29C-1FF0-FE89FB6310CB}" name="John M. Gallagher" initials="JG" userId="S::jmgallag@uark.edu::6583cfda-785e-4238-8a5e-cb7dd2e09ec2" providerId="AD"/>
  <p188:author id="{74BA70A3-245F-E617-A80A-C31F37748D22}" name="Claire Tiffin" initials="CT" userId="6f37675b7200c2a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4" autoAdjust="0"/>
    <p:restoredTop sz="76021" autoAdjust="0"/>
  </p:normalViewPr>
  <p:slideViewPr>
    <p:cSldViewPr snapToGrid="0">
      <p:cViewPr varScale="1">
        <p:scale>
          <a:sx n="66" d="100"/>
          <a:sy n="66" d="100"/>
        </p:scale>
        <p:origin x="7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E2FC566-B96A-4C0C-82E1-0F4D4DCB30FD}" type="datetimeFigureOut">
              <a:rPr lang="en-US" smtClean="0"/>
              <a:t>7/8/2025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5F84E56-E268-4CE5-9082-C99FDABD38AC}" type="slidenum">
              <a:rPr lang="en-US" smtClean="0"/>
              <a:t>‹#›</a:t>
            </a:fld>
            <a:endParaRPr lang="en-US"/>
          </a:p>
        </p:txBody>
      </p:sp>
    </p:spTree>
    <p:extLst>
      <p:ext uri="{BB962C8B-B14F-4D97-AF65-F5344CB8AC3E}">
        <p14:creationId xmlns:p14="http://schemas.microsoft.com/office/powerpoint/2010/main" val="3527176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1</a:t>
            </a:fld>
            <a:endParaRPr lang="en-US"/>
          </a:p>
        </p:txBody>
      </p:sp>
    </p:spTree>
    <p:extLst>
      <p:ext uri="{BB962C8B-B14F-4D97-AF65-F5344CB8AC3E}">
        <p14:creationId xmlns:p14="http://schemas.microsoft.com/office/powerpoint/2010/main" val="4134848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pPr marL="171450" indent="-171450">
              <a:buFont typeface="Arial" panose="020B0604020202020204" pitchFamily="34" charset="0"/>
              <a:buChar char="•"/>
            </a:pPr>
            <a:r>
              <a:rPr lang="en-US" dirty="0"/>
              <a:t>All of these should be considered low-end estimates as observation forms and some agency provided data did not allow assessment.</a:t>
            </a:r>
          </a:p>
          <a:p>
            <a:pPr marL="171450" indent="-171450">
              <a:buFont typeface="Arial" panose="020B0604020202020204" pitchFamily="34" charset="0"/>
              <a:buChar char="•"/>
            </a:pPr>
            <a:r>
              <a:rPr lang="en-US" dirty="0"/>
              <a:t>Not all questions were intended to be asked of all individuals. Importantly, these were not asked of children within adult-headed households.</a:t>
            </a:r>
          </a:p>
          <a:p>
            <a:pPr marL="171450" indent="-171450">
              <a:buFont typeface="Arial" panose="020B0604020202020204" pitchFamily="34" charset="0"/>
              <a:buChar char="•"/>
            </a:pPr>
            <a:r>
              <a:rPr lang="en-US" dirty="0"/>
              <a:t>The percentages are of those who WERE ASKED AND ANSWERED the respective items.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Domestic violence refers to: 1) adult only and 2) reported DV led to current episode of homelessness (in contrast with those with a history of).</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number is less likely to be a smaller undercount as I was able to assume DV as factor with agency data from the DV shelters.</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10</a:t>
            </a:fld>
            <a:endParaRPr lang="en-US"/>
          </a:p>
        </p:txBody>
      </p:sp>
    </p:spTree>
    <p:extLst>
      <p:ext uri="{BB962C8B-B14F-4D97-AF65-F5344CB8AC3E}">
        <p14:creationId xmlns:p14="http://schemas.microsoft.com/office/powerpoint/2010/main" val="92898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Veterans include active duty and guard/reserve only</a:t>
            </a:r>
          </a:p>
        </p:txBody>
      </p:sp>
      <p:sp>
        <p:nvSpPr>
          <p:cNvPr id="4" name="Slide Number Placeholder 3"/>
          <p:cNvSpPr>
            <a:spLocks noGrp="1"/>
          </p:cNvSpPr>
          <p:nvPr>
            <p:ph type="sldNum" sz="quarter" idx="5"/>
          </p:nvPr>
        </p:nvSpPr>
        <p:spPr/>
        <p:txBody>
          <a:bodyPr/>
          <a:lstStyle/>
          <a:p>
            <a:fld id="{15F84E56-E268-4CE5-9082-C99FDABD38AC}" type="slidenum">
              <a:rPr lang="en-US" smtClean="0"/>
              <a:t>11</a:t>
            </a:fld>
            <a:endParaRPr lang="en-US"/>
          </a:p>
        </p:txBody>
      </p:sp>
    </p:spTree>
    <p:extLst>
      <p:ext uri="{BB962C8B-B14F-4D97-AF65-F5344CB8AC3E}">
        <p14:creationId xmlns:p14="http://schemas.microsoft.com/office/powerpoint/2010/main" val="1674531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Percentage is based on the 51 individuals who completed full interview and excludes 1 Veteran identified by agency data</a:t>
            </a:r>
          </a:p>
          <a:p>
            <a:pPr marL="171450" indent="-171450">
              <a:buFont typeface="Arial" panose="020B0604020202020204" pitchFamily="34" charset="0"/>
              <a:buChar char="•"/>
            </a:pPr>
            <a:r>
              <a:rPr lang="en-US" dirty="0"/>
              <a:t>As individuals who never served in active duty lack VA healthcare eligibility (generally), the % of  those eligible who used VAHC was 58%</a:t>
            </a:r>
          </a:p>
        </p:txBody>
      </p:sp>
      <p:sp>
        <p:nvSpPr>
          <p:cNvPr id="4" name="Slide Number Placeholder 3"/>
          <p:cNvSpPr>
            <a:spLocks noGrp="1"/>
          </p:cNvSpPr>
          <p:nvPr>
            <p:ph type="sldNum" sz="quarter" idx="5"/>
          </p:nvPr>
        </p:nvSpPr>
        <p:spPr/>
        <p:txBody>
          <a:bodyPr/>
          <a:lstStyle/>
          <a:p>
            <a:fld id="{15F84E56-E268-4CE5-9082-C99FDABD38AC}" type="slidenum">
              <a:rPr lang="en-US" smtClean="0"/>
              <a:t>12</a:t>
            </a:fld>
            <a:endParaRPr lang="en-US"/>
          </a:p>
        </p:txBody>
      </p:sp>
    </p:spTree>
    <p:extLst>
      <p:ext uri="{BB962C8B-B14F-4D97-AF65-F5344CB8AC3E}">
        <p14:creationId xmlns:p14="http://schemas.microsoft.com/office/powerpoint/2010/main" val="37725354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 Like many CoCs nationwide, the NWA CoC was granted permission by HUD to forgo the unsheltered count in 2021 due to the COVID-19 pandemic.</a:t>
            </a:r>
          </a:p>
          <a:p>
            <a:pPr marL="171450" indent="-171450">
              <a:buFont typeface="Arial" panose="020B0604020202020204" pitchFamily="34" charset="0"/>
              <a:buChar char="•"/>
            </a:pPr>
            <a:r>
              <a:rPr lang="en-US" dirty="0"/>
              <a:t>** Included those who served in guard/reserves only for first time; most of the increase is from this population.</a:t>
            </a:r>
          </a:p>
        </p:txBody>
      </p:sp>
      <p:sp>
        <p:nvSpPr>
          <p:cNvPr id="4" name="Slide Number Placeholder 3"/>
          <p:cNvSpPr>
            <a:spLocks noGrp="1"/>
          </p:cNvSpPr>
          <p:nvPr>
            <p:ph type="sldNum" sz="quarter" idx="5"/>
          </p:nvPr>
        </p:nvSpPr>
        <p:spPr/>
        <p:txBody>
          <a:bodyPr/>
          <a:lstStyle/>
          <a:p>
            <a:fld id="{15F84E56-E268-4CE5-9082-C99FDABD38AC}" type="slidenum">
              <a:rPr lang="en-US" smtClean="0"/>
              <a:t>13</a:t>
            </a:fld>
            <a:endParaRPr lang="en-US"/>
          </a:p>
        </p:txBody>
      </p:sp>
    </p:spTree>
    <p:extLst>
      <p:ext uri="{BB962C8B-B14F-4D97-AF65-F5344CB8AC3E}">
        <p14:creationId xmlns:p14="http://schemas.microsoft.com/office/powerpoint/2010/main" val="33063409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72483-8AAE-E85B-B6A0-8DFCDEEEF6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13E205-B969-3A48-19F0-CE1532E1B8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77D68F-79A7-B415-2E3F-413D79D18EF3}"/>
              </a:ext>
            </a:extLst>
          </p:cNvPr>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 Like many CoCs nationwide, the NWA CoC was granted permission by HUD to forgo the unsheltered count in 2021 due to the COVID-19 pandemic.</a:t>
            </a:r>
          </a:p>
          <a:p>
            <a:pPr marL="171450" indent="-171450">
              <a:buFont typeface="Arial" panose="020B0604020202020204" pitchFamily="34" charset="0"/>
              <a:buChar char="•"/>
            </a:pPr>
            <a:r>
              <a:rPr lang="en-US" dirty="0"/>
              <a:t>** Included those who served in guard/reserves only for first time; most of the increase is from this population.</a:t>
            </a:r>
          </a:p>
        </p:txBody>
      </p:sp>
      <p:sp>
        <p:nvSpPr>
          <p:cNvPr id="4" name="Slide Number Placeholder 3">
            <a:extLst>
              <a:ext uri="{FF2B5EF4-FFF2-40B4-BE49-F238E27FC236}">
                <a16:creationId xmlns:a16="http://schemas.microsoft.com/office/drawing/2014/main" id="{22E3DFF4-95D9-0A69-62AA-A663A55D5F6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5F84E56-E268-4CE5-9082-C99FDABD38A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0444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 This question was only posed to those completing the full interview and not answered by all. We received responses from 358 individuals (including 25 who did not know) and percentages are based on the 333 individuals who gave a full answer.</a:t>
            </a:r>
          </a:p>
          <a:p>
            <a:endParaRPr lang="en-US" dirty="0"/>
          </a:p>
          <a:p>
            <a:r>
              <a:rPr lang="en-US" dirty="0"/>
              <a:t>Briefly talk about limits of this:</a:t>
            </a:r>
          </a:p>
          <a:p>
            <a:r>
              <a:rPr lang="en-US" dirty="0"/>
              <a:t>No idea how defining, time period of reference, etc.</a:t>
            </a:r>
          </a:p>
        </p:txBody>
      </p:sp>
      <p:sp>
        <p:nvSpPr>
          <p:cNvPr id="4" name="Slide Number Placeholder 3"/>
          <p:cNvSpPr>
            <a:spLocks noGrp="1"/>
          </p:cNvSpPr>
          <p:nvPr>
            <p:ph type="sldNum" sz="quarter" idx="5"/>
          </p:nvPr>
        </p:nvSpPr>
        <p:spPr/>
        <p:txBody>
          <a:bodyPr/>
          <a:lstStyle/>
          <a:p>
            <a:fld id="{15F84E56-E268-4CE5-9082-C99FDABD38AC}" type="slidenum">
              <a:rPr lang="en-US" smtClean="0"/>
              <a:t>15</a:t>
            </a:fld>
            <a:endParaRPr lang="en-US"/>
          </a:p>
        </p:txBody>
      </p:sp>
    </p:spTree>
    <p:extLst>
      <p:ext uri="{BB962C8B-B14F-4D97-AF65-F5344CB8AC3E}">
        <p14:creationId xmlns:p14="http://schemas.microsoft.com/office/powerpoint/2010/main" val="17435266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Totals sum above 100% as some people listed two factors.</a:t>
            </a:r>
          </a:p>
        </p:txBody>
      </p:sp>
      <p:sp>
        <p:nvSpPr>
          <p:cNvPr id="4" name="Slide Number Placeholder 3"/>
          <p:cNvSpPr>
            <a:spLocks noGrp="1"/>
          </p:cNvSpPr>
          <p:nvPr>
            <p:ph type="sldNum" sz="quarter" idx="5"/>
          </p:nvPr>
        </p:nvSpPr>
        <p:spPr/>
        <p:txBody>
          <a:bodyPr/>
          <a:lstStyle/>
          <a:p>
            <a:fld id="{15F84E56-E268-4CE5-9082-C99FDABD38AC}" type="slidenum">
              <a:rPr lang="en-US" smtClean="0"/>
              <a:t>17</a:t>
            </a:fld>
            <a:endParaRPr lang="en-US"/>
          </a:p>
        </p:txBody>
      </p:sp>
    </p:spTree>
    <p:extLst>
      <p:ext uri="{BB962C8B-B14F-4D97-AF65-F5344CB8AC3E}">
        <p14:creationId xmlns:p14="http://schemas.microsoft.com/office/powerpoint/2010/main" val="3770073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question was only posed to those completing the full interview and not answered by all. We received responses from 319 individuals, with 49 indicating that there was an impact.</a:t>
            </a:r>
          </a:p>
          <a:p>
            <a:endParaRPr lang="en-US" dirty="0"/>
          </a:p>
          <a:p>
            <a:r>
              <a:rPr lang="en-US" dirty="0"/>
              <a:t>Individuals were able to specify more than one identity.</a:t>
            </a:r>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18</a:t>
            </a:fld>
            <a:endParaRPr lang="en-US"/>
          </a:p>
        </p:txBody>
      </p:sp>
    </p:spTree>
    <p:extLst>
      <p:ext uri="{BB962C8B-B14F-4D97-AF65-F5344CB8AC3E}">
        <p14:creationId xmlns:p14="http://schemas.microsoft.com/office/powerpoint/2010/main" val="3199276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19</a:t>
            </a:fld>
            <a:endParaRPr lang="en-US"/>
          </a:p>
        </p:txBody>
      </p:sp>
    </p:spTree>
    <p:extLst>
      <p:ext uri="{BB962C8B-B14F-4D97-AF65-F5344CB8AC3E}">
        <p14:creationId xmlns:p14="http://schemas.microsoft.com/office/powerpoint/2010/main" val="1349387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There were a moderate number of discrepancies between the data reported by some districts based on grade vs. race. </a:t>
            </a:r>
          </a:p>
        </p:txBody>
      </p:sp>
      <p:sp>
        <p:nvSpPr>
          <p:cNvPr id="4" name="Slide Number Placeholder 3"/>
          <p:cNvSpPr>
            <a:spLocks noGrp="1"/>
          </p:cNvSpPr>
          <p:nvPr>
            <p:ph type="sldNum" sz="quarter" idx="5"/>
          </p:nvPr>
        </p:nvSpPr>
        <p:spPr/>
        <p:txBody>
          <a:bodyPr/>
          <a:lstStyle/>
          <a:p>
            <a:fld id="{15F84E56-E268-4CE5-9082-C99FDABD38AC}" type="slidenum">
              <a:rPr lang="en-US" smtClean="0"/>
              <a:t>20</a:t>
            </a:fld>
            <a:endParaRPr lang="en-US"/>
          </a:p>
        </p:txBody>
      </p:sp>
    </p:spTree>
    <p:extLst>
      <p:ext uri="{BB962C8B-B14F-4D97-AF65-F5344CB8AC3E}">
        <p14:creationId xmlns:p14="http://schemas.microsoft.com/office/powerpoint/2010/main" val="411969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a:t>
            </a:fld>
            <a:endParaRPr lang="en-US"/>
          </a:p>
        </p:txBody>
      </p:sp>
    </p:spTree>
    <p:extLst>
      <p:ext uri="{BB962C8B-B14F-4D97-AF65-F5344CB8AC3E}">
        <p14:creationId xmlns:p14="http://schemas.microsoft.com/office/powerpoint/2010/main" val="15573310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Population estimates same source as noted in earlier slide.</a:t>
            </a:r>
          </a:p>
          <a:p>
            <a:pPr marL="171450" indent="-171450">
              <a:buFont typeface="Arial" panose="020B0604020202020204" pitchFamily="34" charset="0"/>
              <a:buChar char="•"/>
            </a:pPr>
            <a:r>
              <a:rPr lang="en-US" dirty="0"/>
              <a:t>Re: the racial disparities:</a:t>
            </a:r>
          </a:p>
          <a:p>
            <a:pPr marL="628650" lvl="1" indent="-171450">
              <a:buFont typeface="Arial" panose="020B0604020202020204" pitchFamily="34" charset="0"/>
              <a:buChar char="•"/>
            </a:pPr>
            <a:r>
              <a:rPr lang="en-US" dirty="0"/>
              <a:t>Pacific Islanders have, by far, the largest disparity</a:t>
            </a:r>
          </a:p>
          <a:p>
            <a:pPr marL="628650" lvl="1" indent="-171450">
              <a:buFont typeface="Arial" panose="020B0604020202020204" pitchFamily="34" charset="0"/>
              <a:buChar char="•"/>
            </a:pPr>
            <a:r>
              <a:rPr lang="en-US" dirty="0"/>
              <a:t>AI, Black, and Hispanic all have disparities as well</a:t>
            </a:r>
          </a:p>
        </p:txBody>
      </p:sp>
      <p:sp>
        <p:nvSpPr>
          <p:cNvPr id="4" name="Slide Number Placeholder 3"/>
          <p:cNvSpPr>
            <a:spLocks noGrp="1"/>
          </p:cNvSpPr>
          <p:nvPr>
            <p:ph type="sldNum" sz="quarter" idx="5"/>
          </p:nvPr>
        </p:nvSpPr>
        <p:spPr/>
        <p:txBody>
          <a:bodyPr/>
          <a:lstStyle/>
          <a:p>
            <a:fld id="{15F84E56-E268-4CE5-9082-C99FDABD38AC}" type="slidenum">
              <a:rPr lang="en-US" smtClean="0"/>
              <a:t>21</a:t>
            </a:fld>
            <a:endParaRPr lang="en-US"/>
          </a:p>
        </p:txBody>
      </p:sp>
    </p:spTree>
    <p:extLst>
      <p:ext uri="{BB962C8B-B14F-4D97-AF65-F5344CB8AC3E}">
        <p14:creationId xmlns:p14="http://schemas.microsoft.com/office/powerpoint/2010/main" val="12256642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r>
              <a:rPr lang="en-US" dirty="0"/>
              <a:t>In 2024 we were not able to collect and report these data from the schools/districts.</a:t>
            </a:r>
          </a:p>
          <a:p>
            <a:r>
              <a:rPr lang="en-US" dirty="0"/>
              <a:t>*These data were presumably affected by COVID-19</a:t>
            </a:r>
          </a:p>
        </p:txBody>
      </p:sp>
      <p:sp>
        <p:nvSpPr>
          <p:cNvPr id="4" name="Slide Number Placeholder 3"/>
          <p:cNvSpPr>
            <a:spLocks noGrp="1"/>
          </p:cNvSpPr>
          <p:nvPr>
            <p:ph type="sldNum" sz="quarter" idx="5"/>
          </p:nvPr>
        </p:nvSpPr>
        <p:spPr/>
        <p:txBody>
          <a:bodyPr/>
          <a:lstStyle/>
          <a:p>
            <a:fld id="{15F84E56-E268-4CE5-9082-C99FDABD38AC}" type="slidenum">
              <a:rPr lang="en-US" smtClean="0"/>
              <a:t>22</a:t>
            </a:fld>
            <a:endParaRPr lang="en-US"/>
          </a:p>
        </p:txBody>
      </p:sp>
    </p:spTree>
    <p:extLst>
      <p:ext uri="{BB962C8B-B14F-4D97-AF65-F5344CB8AC3E}">
        <p14:creationId xmlns:p14="http://schemas.microsoft.com/office/powerpoint/2010/main" val="2224564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 Increase among older adults</a:t>
            </a:r>
          </a:p>
          <a:p>
            <a:pPr marL="171450" indent="-171450">
              <a:buFont typeface="Arial" panose="020B0604020202020204" pitchFamily="34" charset="0"/>
              <a:buChar char="•"/>
            </a:pPr>
            <a:r>
              <a:rPr lang="en-US" dirty="0"/>
              <a:t>Similar trends nationally</a:t>
            </a:r>
          </a:p>
          <a:p>
            <a:pPr marL="171450" indent="-171450">
              <a:buFont typeface="Arial" panose="020B0604020202020204" pitchFamily="34" charset="0"/>
              <a:buChar char="•"/>
            </a:pPr>
            <a:r>
              <a:rPr lang="en-US" dirty="0"/>
              <a:t>Individuals on fixed incomes likely more impacted by housing and general inflation.</a:t>
            </a:r>
          </a:p>
        </p:txBody>
      </p:sp>
      <p:sp>
        <p:nvSpPr>
          <p:cNvPr id="4" name="Slide Number Placeholder 3"/>
          <p:cNvSpPr>
            <a:spLocks noGrp="1"/>
          </p:cNvSpPr>
          <p:nvPr>
            <p:ph type="sldNum" sz="quarter" idx="5"/>
          </p:nvPr>
        </p:nvSpPr>
        <p:spPr/>
        <p:txBody>
          <a:bodyPr/>
          <a:lstStyle/>
          <a:p>
            <a:fld id="{15F84E56-E268-4CE5-9082-C99FDABD38AC}" type="slidenum">
              <a:rPr lang="en-US" smtClean="0"/>
              <a:t>24</a:t>
            </a:fld>
            <a:endParaRPr lang="en-US"/>
          </a:p>
        </p:txBody>
      </p:sp>
    </p:spTree>
    <p:extLst>
      <p:ext uri="{BB962C8B-B14F-4D97-AF65-F5344CB8AC3E}">
        <p14:creationId xmlns:p14="http://schemas.microsoft.com/office/powerpoint/2010/main" val="28824889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25</a:t>
            </a:fld>
            <a:endParaRPr lang="en-US"/>
          </a:p>
        </p:txBody>
      </p:sp>
    </p:spTree>
    <p:extLst>
      <p:ext uri="{BB962C8B-B14F-4D97-AF65-F5344CB8AC3E}">
        <p14:creationId xmlns:p14="http://schemas.microsoft.com/office/powerpoint/2010/main" val="28824889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Disabling conditions, issues:</a:t>
            </a:r>
          </a:p>
          <a:p>
            <a:pPr marL="171450" indent="-171450">
              <a:buFont typeface="Arial" panose="020B0604020202020204" pitchFamily="34" charset="0"/>
              <a:buChar char="•"/>
            </a:pPr>
            <a:r>
              <a:rPr lang="en-US" dirty="0"/>
              <a:t>Interview uses self-report, introducing issues of social desirability, individuals in pre-contemplative stages, simple misunderstanding, and people with undetected conditions</a:t>
            </a:r>
          </a:p>
          <a:p>
            <a:pPr marL="171450" indent="-171450">
              <a:buFont typeface="Arial" panose="020B0604020202020204" pitchFamily="34" charset="0"/>
              <a:buChar char="•"/>
            </a:pPr>
            <a:r>
              <a:rPr lang="en-US" dirty="0"/>
              <a:t>Agency level data has some advantages, but mixing approach to assessment has its own downside</a:t>
            </a:r>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27</a:t>
            </a:fld>
            <a:endParaRPr lang="en-US"/>
          </a:p>
        </p:txBody>
      </p:sp>
    </p:spTree>
    <p:extLst>
      <p:ext uri="{BB962C8B-B14F-4D97-AF65-F5344CB8AC3E}">
        <p14:creationId xmlns:p14="http://schemas.microsoft.com/office/powerpoint/2010/main" val="12156364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29</a:t>
            </a:fld>
            <a:endParaRPr lang="en-US"/>
          </a:p>
        </p:txBody>
      </p:sp>
    </p:spTree>
    <p:extLst>
      <p:ext uri="{BB962C8B-B14F-4D97-AF65-F5344CB8AC3E}">
        <p14:creationId xmlns:p14="http://schemas.microsoft.com/office/powerpoint/2010/main" val="3260260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8911D-037E-E33B-9EB6-83F784C332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4298C0-18B9-4626-1DD8-10279D4D7C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8B6E5F-65CA-9265-622B-FA2F516AD11A}"/>
              </a:ext>
            </a:extLst>
          </p:cNvPr>
          <p:cNvSpPr>
            <a:spLocks noGrp="1"/>
          </p:cNvSpPr>
          <p:nvPr>
            <p:ph type="body" idx="1"/>
          </p:nvPr>
        </p:nvSpPr>
        <p:spPr/>
        <p:txBody>
          <a:bodyPr/>
          <a:lstStyle/>
          <a:p>
            <a:r>
              <a:rPr lang="en-US" dirty="0"/>
              <a:t>Briefly discuss the 4 data sources</a:t>
            </a:r>
          </a:p>
          <a:p>
            <a:pPr marL="176679" indent="-176679">
              <a:buFont typeface="Arial" panose="020B0604020202020204" pitchFamily="34" charset="0"/>
              <a:buChar char="•"/>
            </a:pPr>
            <a:r>
              <a:rPr lang="en-US" dirty="0"/>
              <a:t>Generally, interviews best</a:t>
            </a:r>
          </a:p>
          <a:p>
            <a:pPr marL="176679" indent="-176679">
              <a:buFont typeface="Arial" panose="020B0604020202020204" pitchFamily="34" charset="0"/>
              <a:buChar char="•"/>
            </a:pPr>
            <a:r>
              <a:rPr lang="en-US" dirty="0"/>
              <a:t>Although agency data has a few advantages</a:t>
            </a:r>
          </a:p>
          <a:p>
            <a:pPr marL="176679" indent="-176679">
              <a:buFont typeface="Arial" panose="020B0604020202020204" pitchFamily="34" charset="0"/>
              <a:buChar char="•"/>
            </a:pPr>
            <a:r>
              <a:rPr lang="en-US" dirty="0"/>
              <a:t>Observation forms always a challenge</a:t>
            </a:r>
          </a:p>
          <a:p>
            <a:pPr marL="176679" indent="-176679">
              <a:buFont typeface="Arial" panose="020B0604020202020204" pitchFamily="34" charset="0"/>
              <a:buChar char="•"/>
            </a:pPr>
            <a:r>
              <a:rPr lang="en-US" dirty="0"/>
              <a:t>Began using HMIS 2023</a:t>
            </a:r>
          </a:p>
          <a:p>
            <a:pPr marL="176679" indent="-176679">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616064E9-EE86-E5E9-0050-AE540A0627AA}"/>
              </a:ext>
            </a:extLst>
          </p:cNvPr>
          <p:cNvSpPr>
            <a:spLocks noGrp="1"/>
          </p:cNvSpPr>
          <p:nvPr>
            <p:ph type="sldNum" sz="quarter" idx="5"/>
          </p:nvPr>
        </p:nvSpPr>
        <p:spPr/>
        <p:txBody>
          <a:bodyPr/>
          <a:lstStyle/>
          <a:p>
            <a:fld id="{15F84E56-E268-4CE5-9082-C99FDABD38AC}" type="slidenum">
              <a:rPr lang="en-US" smtClean="0"/>
              <a:t>3</a:t>
            </a:fld>
            <a:endParaRPr lang="en-US"/>
          </a:p>
        </p:txBody>
      </p:sp>
    </p:spTree>
    <p:extLst>
      <p:ext uri="{BB962C8B-B14F-4D97-AF65-F5344CB8AC3E}">
        <p14:creationId xmlns:p14="http://schemas.microsoft.com/office/powerpoint/2010/main" val="3593379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4</a:t>
            </a:fld>
            <a:endParaRPr lang="en-US"/>
          </a:p>
        </p:txBody>
      </p:sp>
    </p:spTree>
    <p:extLst>
      <p:ext uri="{BB962C8B-B14F-4D97-AF65-F5344CB8AC3E}">
        <p14:creationId xmlns:p14="http://schemas.microsoft.com/office/powerpoint/2010/main" val="3086893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 Missing data: HUD requires imputation of missing age and race data. So, the data provided to HUD (which they will eventually report publicly) will have slightly different age values due to the imputation of 15 adults that are here reported as missing.</a:t>
            </a:r>
          </a:p>
        </p:txBody>
      </p:sp>
      <p:sp>
        <p:nvSpPr>
          <p:cNvPr id="4" name="Slide Number Placeholder 3"/>
          <p:cNvSpPr>
            <a:spLocks noGrp="1"/>
          </p:cNvSpPr>
          <p:nvPr>
            <p:ph type="sldNum" sz="quarter" idx="5"/>
          </p:nvPr>
        </p:nvSpPr>
        <p:spPr/>
        <p:txBody>
          <a:bodyPr/>
          <a:lstStyle/>
          <a:p>
            <a:fld id="{15F84E56-E268-4CE5-9082-C99FDABD38AC}" type="slidenum">
              <a:rPr lang="en-US" smtClean="0"/>
              <a:t>5</a:t>
            </a:fld>
            <a:endParaRPr lang="en-US"/>
          </a:p>
        </p:txBody>
      </p:sp>
    </p:spTree>
    <p:extLst>
      <p:ext uri="{BB962C8B-B14F-4D97-AF65-F5344CB8AC3E}">
        <p14:creationId xmlns:p14="http://schemas.microsoft.com/office/powerpoint/2010/main" val="644775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 Non-binary, 5 categories and an other were given beyond M &amp; F were given. They are combined here.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 Gay or bisexual: 4 categories and an other were given beyond heterosexual. They are combined here.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highlight>
                  <a:srgbClr val="FFFF00"/>
                </a:highlight>
              </a:rPr>
              <a:t>Regional population estimate: Source: U.S. Census Bureau, American Community Survey, 5-year estimates (2019-2023), Table B03002 for each of the 4 NWA Counties (summed and percentages calculated by Gallagher with assistance of ChatGPT 4.0 on 6/25/25).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Notes on missing data: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Displayed percentages are for those with available data on the metric. Rates of missing for each variable are reported below</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Gender: Total: 12 (2%) missing; Unsheltered: (11 (4%); Emergency shelter: 1 (0.5%); Transitional shelter: 0</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Race: Total: 19 (4%); Unsheltered: 17 (7%); Emergency shelter: 2 (1%); Transitional shelter: 0</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Gay or bisexual: Total: 13 (3%); Unsheltered: 10 (4%); Emergency shelter: 3 (1%); Transitional shelter: 0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Note: Question only asked of adults who completed the full interview (n = 358). The above missing refers to adults who were asked but did not answer.</a:t>
            </a:r>
          </a:p>
        </p:txBody>
      </p:sp>
      <p:sp>
        <p:nvSpPr>
          <p:cNvPr id="4" name="Slide Number Placeholder 3"/>
          <p:cNvSpPr>
            <a:spLocks noGrp="1"/>
          </p:cNvSpPr>
          <p:nvPr>
            <p:ph type="sldNum" sz="quarter" idx="5"/>
          </p:nvPr>
        </p:nvSpPr>
        <p:spPr/>
        <p:txBody>
          <a:bodyPr/>
          <a:lstStyle/>
          <a:p>
            <a:fld id="{15F84E56-E268-4CE5-9082-C99FDABD38AC}" type="slidenum">
              <a:rPr lang="en-US" smtClean="0"/>
              <a:t>6</a:t>
            </a:fld>
            <a:endParaRPr lang="en-US"/>
          </a:p>
        </p:txBody>
      </p:sp>
    </p:spTree>
    <p:extLst>
      <p:ext uri="{BB962C8B-B14F-4D97-AF65-F5344CB8AC3E}">
        <p14:creationId xmlns:p14="http://schemas.microsoft.com/office/powerpoint/2010/main" val="2916754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HH = Households</a:t>
            </a:r>
          </a:p>
          <a:p>
            <a:pPr marL="171450" indent="-171450">
              <a:buFont typeface="Arial" panose="020B0604020202020204" pitchFamily="34" charset="0"/>
              <a:buChar char="•"/>
            </a:pPr>
            <a:r>
              <a:rPr lang="en-US" dirty="0"/>
              <a:t>All = All adults and children</a:t>
            </a:r>
          </a:p>
          <a:p>
            <a:pPr marL="171450" indent="-171450">
              <a:buFont typeface="Arial" panose="020B0604020202020204" pitchFamily="34" charset="0"/>
              <a:buChar char="•"/>
            </a:pPr>
            <a:r>
              <a:rPr lang="en-US" dirty="0"/>
              <a:t>Child = All individuals under age 18</a:t>
            </a:r>
          </a:p>
          <a:p>
            <a:pPr marL="171450" indent="-171450">
              <a:buFont typeface="Arial" panose="020B0604020202020204" pitchFamily="34" charset="0"/>
              <a:buChar char="•"/>
            </a:pPr>
            <a:r>
              <a:rPr lang="en-US" dirty="0"/>
              <a:t>In 2022, there was one household (emergency shelter) with 1 youth on own. For all other years, all of these households contained at least one adult and one child.</a:t>
            </a:r>
          </a:p>
        </p:txBody>
      </p:sp>
      <p:sp>
        <p:nvSpPr>
          <p:cNvPr id="4" name="Slide Number Placeholder 3"/>
          <p:cNvSpPr>
            <a:spLocks noGrp="1"/>
          </p:cNvSpPr>
          <p:nvPr>
            <p:ph type="sldNum" sz="quarter" idx="5"/>
          </p:nvPr>
        </p:nvSpPr>
        <p:spPr/>
        <p:txBody>
          <a:bodyPr/>
          <a:lstStyle/>
          <a:p>
            <a:fld id="{8FF1F0FF-50E2-4C0D-9A0B-E9A8FF02DD11}" type="slidenum">
              <a:rPr lang="en-US" smtClean="0"/>
              <a:t>7</a:t>
            </a:fld>
            <a:endParaRPr lang="en-US"/>
          </a:p>
        </p:txBody>
      </p:sp>
    </p:spTree>
    <p:extLst>
      <p:ext uri="{BB962C8B-B14F-4D97-AF65-F5344CB8AC3E}">
        <p14:creationId xmlns:p14="http://schemas.microsoft.com/office/powerpoint/2010/main" val="31038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8</a:t>
            </a:fld>
            <a:endParaRPr lang="en-US"/>
          </a:p>
        </p:txBody>
      </p:sp>
    </p:spTree>
    <p:extLst>
      <p:ext uri="{BB962C8B-B14F-4D97-AF65-F5344CB8AC3E}">
        <p14:creationId xmlns:p14="http://schemas.microsoft.com/office/powerpoint/2010/main" val="13872587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pPr marL="171450" indent="-171450">
              <a:buFont typeface="Arial" panose="020B0604020202020204" pitchFamily="34" charset="0"/>
              <a:buChar char="•"/>
            </a:pPr>
            <a:r>
              <a:rPr lang="en-US" dirty="0"/>
              <a:t>Re: the disability items:</a:t>
            </a:r>
          </a:p>
          <a:p>
            <a:pPr marL="628650" lvl="1" indent="-171450">
              <a:buFont typeface="Arial" panose="020B0604020202020204" pitchFamily="34" charset="0"/>
              <a:buChar char="•"/>
            </a:pPr>
            <a:r>
              <a:rPr lang="en-US" dirty="0"/>
              <a:t>They were not asked/assessed of children in households, when observation forms were used, and for some of the agency/HMIS provided data cases. Thus, there may be more cases.</a:t>
            </a:r>
          </a:p>
          <a:p>
            <a:pPr marL="628650" lvl="1" indent="-171450">
              <a:buFont typeface="Arial" panose="020B0604020202020204" pitchFamily="34" charset="0"/>
              <a:buChar char="•"/>
            </a:pPr>
            <a:r>
              <a:rPr lang="en-US" dirty="0"/>
              <a:t>The questions focus on self-perception (not formal diagnosis). This likely results in both over- and under-identification.</a:t>
            </a:r>
          </a:p>
          <a:p>
            <a:pPr marL="171450" indent="-171450">
              <a:buFont typeface="Arial" panose="020B0604020202020204" pitchFamily="34" charset="0"/>
              <a:buChar char="•"/>
            </a:pPr>
            <a:r>
              <a:rPr lang="en-US" dirty="0"/>
              <a:t>All of these should be considered low-end estimates as observation forms and some agency provided data did not allow assessment.</a:t>
            </a:r>
          </a:p>
          <a:p>
            <a:pPr marL="171450" indent="-171450">
              <a:buFont typeface="Arial" panose="020B0604020202020204" pitchFamily="34" charset="0"/>
              <a:buChar char="•"/>
            </a:pPr>
            <a:r>
              <a:rPr lang="en-US" dirty="0"/>
              <a:t>Not all questions were intended to be asked of all individuals. Importantly, these were not asked of children within adult-headed households.</a:t>
            </a:r>
          </a:p>
          <a:p>
            <a:pPr marL="171450" indent="-171450">
              <a:buFont typeface="Arial" panose="020B0604020202020204" pitchFamily="34" charset="0"/>
              <a:buChar char="•"/>
            </a:pPr>
            <a:r>
              <a:rPr lang="en-US" dirty="0"/>
              <a:t>The percentages are of those who WERE ASKED AND ANSWERED the respective items, with the following exceptions</a:t>
            </a:r>
          </a:p>
          <a:p>
            <a:pPr marL="628650" lvl="1" indent="-171450">
              <a:buFont typeface="Arial" panose="020B0604020202020204" pitchFamily="34" charset="0"/>
              <a:buChar char="•"/>
            </a:pPr>
            <a:r>
              <a:rPr lang="en-US" dirty="0"/>
              <a:t>Chronic: % is based on adults in emergency shelter or unsheltered (as those in transitional and children in households cannot be.)</a:t>
            </a:r>
          </a:p>
          <a:p>
            <a:pPr marL="628650" lvl="1" indent="-171450">
              <a:buFont typeface="Arial" panose="020B0604020202020204" pitchFamily="34" charset="0"/>
              <a:buChar char="•"/>
            </a:pPr>
            <a:r>
              <a:rPr lang="en-US" dirty="0"/>
              <a:t>Any disability: % is of adults who completed the interview (n=359).</a:t>
            </a:r>
          </a:p>
          <a:p>
            <a:pPr marL="171450" indent="-171450">
              <a:buFont typeface="Arial" panose="020B0604020202020204" pitchFamily="34" charset="0"/>
              <a:buChar char="•"/>
            </a:pPr>
            <a:r>
              <a:rPr lang="en-US" dirty="0"/>
              <a:t>Disability items</a:t>
            </a:r>
          </a:p>
          <a:p>
            <a:pPr marL="633879" lvl="1" indent="-176679">
              <a:buFont typeface="Arial" panose="020B0604020202020204" pitchFamily="34" charset="0"/>
              <a:buChar char="•"/>
            </a:pPr>
            <a:r>
              <a:rPr lang="en-US" dirty="0"/>
              <a:t>Captured differently from interviews and agency data. Fully excluded from observation forms and often from agency data.</a:t>
            </a:r>
          </a:p>
          <a:p>
            <a:pPr marL="633879" lvl="1" indent="-176679">
              <a:buFont typeface="Arial" panose="020B0604020202020204" pitchFamily="34" charset="0"/>
              <a:buChar char="•"/>
            </a:pPr>
            <a:r>
              <a:rPr lang="en-US" dirty="0"/>
              <a:t>Challenges in effectively assessing (both self-report and agency-report have pros/cons)</a:t>
            </a:r>
          </a:p>
        </p:txBody>
      </p:sp>
      <p:sp>
        <p:nvSpPr>
          <p:cNvPr id="4" name="Slide Number Placeholder 3"/>
          <p:cNvSpPr>
            <a:spLocks noGrp="1"/>
          </p:cNvSpPr>
          <p:nvPr>
            <p:ph type="sldNum" sz="quarter" idx="5"/>
          </p:nvPr>
        </p:nvSpPr>
        <p:spPr/>
        <p:txBody>
          <a:bodyPr/>
          <a:lstStyle/>
          <a:p>
            <a:fld id="{15F84E56-E268-4CE5-9082-C99FDABD38AC}" type="slidenum">
              <a:rPr lang="en-US" smtClean="0"/>
              <a:t>9</a:t>
            </a:fld>
            <a:endParaRPr lang="en-US"/>
          </a:p>
        </p:txBody>
      </p:sp>
    </p:spTree>
    <p:extLst>
      <p:ext uri="{BB962C8B-B14F-4D97-AF65-F5344CB8AC3E}">
        <p14:creationId xmlns:p14="http://schemas.microsoft.com/office/powerpoint/2010/main" val="3760680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B80B4-D0B5-6514-A460-3A524D8F7A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48724E-63D0-E3DC-C415-B3A1834F21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CAD798-7E0E-C400-D931-D058D6D24AC3}"/>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5" name="Footer Placeholder 4">
            <a:extLst>
              <a:ext uri="{FF2B5EF4-FFF2-40B4-BE49-F238E27FC236}">
                <a16:creationId xmlns:a16="http://schemas.microsoft.com/office/drawing/2014/main" id="{BCE1DD41-F293-5B46-E2FF-2E01108AE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2596AC-8F49-D2CE-E517-21CFAE8B1CBF}"/>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35843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FA18F-01B6-2EC8-85A5-A21F6614B4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36A3DC-4B45-87F2-51B4-4E6CE7F28A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B649D0-CD43-69C9-24CD-9E15F65EED44}"/>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5" name="Footer Placeholder 4">
            <a:extLst>
              <a:ext uri="{FF2B5EF4-FFF2-40B4-BE49-F238E27FC236}">
                <a16:creationId xmlns:a16="http://schemas.microsoft.com/office/drawing/2014/main" id="{B6C03DE9-8659-68E4-53BE-FE6B7A2A38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3AD5E-C275-01F4-1585-F96E18066C0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32966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0DAB92-C23E-9AF6-1F32-FBF2D6A91F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019884-3E03-16F1-8259-4560C4675F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04C3-52D5-BE5F-AD94-4EBD8A919198}"/>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5" name="Footer Placeholder 4">
            <a:extLst>
              <a:ext uri="{FF2B5EF4-FFF2-40B4-BE49-F238E27FC236}">
                <a16:creationId xmlns:a16="http://schemas.microsoft.com/office/drawing/2014/main" id="{566BED69-0CEB-A3CD-68A2-6280EB0F02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FA5FD-27AC-BAC2-94C4-5F12A8697D79}"/>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9092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DE7C4-F1E8-141E-E2B3-1113C79566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FF9840-1CE3-6863-E887-AC0FC6F6EE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BF05E0-ED7E-65B4-880D-B1CB79AF551F}"/>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5" name="Footer Placeholder 4">
            <a:extLst>
              <a:ext uri="{FF2B5EF4-FFF2-40B4-BE49-F238E27FC236}">
                <a16:creationId xmlns:a16="http://schemas.microsoft.com/office/drawing/2014/main" id="{9B8E97E5-BE47-0C91-6F4F-0E8D2278E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45CB35-6A36-131D-91FC-CA047E776E1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426031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4AAD5-91FA-7E20-DB3A-51B2906D15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15E8A4-453B-8B04-9F57-CCE4940873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695226-265C-DDCB-B3FA-2A1AC4853304}"/>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5" name="Footer Placeholder 4">
            <a:extLst>
              <a:ext uri="{FF2B5EF4-FFF2-40B4-BE49-F238E27FC236}">
                <a16:creationId xmlns:a16="http://schemas.microsoft.com/office/drawing/2014/main" id="{3895196C-B118-4F8B-C532-04858E5F9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9F650-840D-1D87-BF62-C1A112F3579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73629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59C29-A6BD-A30B-2291-DA30000A7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E5E0AD-02C1-74CD-5009-3C0113E229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0BAE25-11D3-57E3-3DDB-97222FD4B7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E7A1EF-B6A1-FE96-4055-D54F7480140E}"/>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6" name="Footer Placeholder 5">
            <a:extLst>
              <a:ext uri="{FF2B5EF4-FFF2-40B4-BE49-F238E27FC236}">
                <a16:creationId xmlns:a16="http://schemas.microsoft.com/office/drawing/2014/main" id="{26D58421-7C6C-0B03-B6E6-8EC62E0A57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9BE260-4DB0-EF01-E263-139611909EB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67753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58232-9E05-E939-0A3F-B445D76F63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C20BF5-6664-6D93-925B-64E4008D26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CE3FD0-8FB3-38D6-0BEC-5F7CC06141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6634A0-A702-BCC7-8F06-A4818CE784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5B24EC-A94B-B304-F40F-34D739D1EE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4CB137-B33A-C9B8-9C3C-6B295216FA76}"/>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8" name="Footer Placeholder 7">
            <a:extLst>
              <a:ext uri="{FF2B5EF4-FFF2-40B4-BE49-F238E27FC236}">
                <a16:creationId xmlns:a16="http://schemas.microsoft.com/office/drawing/2014/main" id="{04DFD97D-3513-D75A-6951-1352EB7783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290ADB-0851-9761-C447-DF3622B3BD18}"/>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92607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BCBB2-087A-B0B5-7777-90ACF2EF8C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C395A1-7776-208F-0516-5C4E305CDFA5}"/>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4" name="Footer Placeholder 3">
            <a:extLst>
              <a:ext uri="{FF2B5EF4-FFF2-40B4-BE49-F238E27FC236}">
                <a16:creationId xmlns:a16="http://schemas.microsoft.com/office/drawing/2014/main" id="{192C9D7C-468F-37A4-5183-2EB3430A07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84C902-DB89-4161-B7BF-7E056C56997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16296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838CF-7F8E-2010-BD2D-E91946C16645}"/>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3" name="Footer Placeholder 2">
            <a:extLst>
              <a:ext uri="{FF2B5EF4-FFF2-40B4-BE49-F238E27FC236}">
                <a16:creationId xmlns:a16="http://schemas.microsoft.com/office/drawing/2014/main" id="{83AD1C77-E3BA-EF74-6174-77921F7043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374BA2-C03C-6A69-58CD-BF58B02AC350}"/>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091196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D04C9-8CF4-524B-0D10-4ABCC1DD8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37FECB-35BE-DE6A-E589-E53CA5B406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200F06-777F-986D-3959-604138E60A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57DDFE-4251-77B9-C950-59B73CC0D8A4}"/>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6" name="Footer Placeholder 5">
            <a:extLst>
              <a:ext uri="{FF2B5EF4-FFF2-40B4-BE49-F238E27FC236}">
                <a16:creationId xmlns:a16="http://schemas.microsoft.com/office/drawing/2014/main" id="{C550B41C-637F-E926-DBF3-FEF8FDFD58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60705F-74B3-299E-73BA-FED72B78F734}"/>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10716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EACA7-07FD-4B82-69CD-1C82D5BFB2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E9308B-98DE-5FA1-7155-24F09CFB53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2B9358-3847-47D9-6B23-90D6FEC585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D76767-B976-B564-09E1-7EB1FE8C2F05}"/>
              </a:ext>
            </a:extLst>
          </p:cNvPr>
          <p:cNvSpPr>
            <a:spLocks noGrp="1"/>
          </p:cNvSpPr>
          <p:nvPr>
            <p:ph type="dt" sz="half" idx="10"/>
          </p:nvPr>
        </p:nvSpPr>
        <p:spPr/>
        <p:txBody>
          <a:bodyPr/>
          <a:lstStyle/>
          <a:p>
            <a:fld id="{4394B070-5D44-447F-9247-3A33C012E820}" type="datetimeFigureOut">
              <a:rPr lang="en-US" smtClean="0"/>
              <a:t>7/8/2025</a:t>
            </a:fld>
            <a:endParaRPr lang="en-US"/>
          </a:p>
        </p:txBody>
      </p:sp>
      <p:sp>
        <p:nvSpPr>
          <p:cNvPr id="6" name="Footer Placeholder 5">
            <a:extLst>
              <a:ext uri="{FF2B5EF4-FFF2-40B4-BE49-F238E27FC236}">
                <a16:creationId xmlns:a16="http://schemas.microsoft.com/office/drawing/2014/main" id="{18D71909-DF6B-C1FE-787B-026CD48D2D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26B48C-B317-D435-D279-549D77CFDBA5}"/>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79309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E48066-1529-8356-9955-F1FE144E3A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86BBE-1012-6F01-1FD9-6BD803E12A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FF65F-F236-56EB-2A2C-83D42F28C6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4B070-5D44-447F-9247-3A33C012E820}" type="datetimeFigureOut">
              <a:rPr lang="en-US" smtClean="0"/>
              <a:t>7/8/2025</a:t>
            </a:fld>
            <a:endParaRPr lang="en-US"/>
          </a:p>
        </p:txBody>
      </p:sp>
      <p:sp>
        <p:nvSpPr>
          <p:cNvPr id="5" name="Footer Placeholder 4">
            <a:extLst>
              <a:ext uri="{FF2B5EF4-FFF2-40B4-BE49-F238E27FC236}">
                <a16:creationId xmlns:a16="http://schemas.microsoft.com/office/drawing/2014/main" id="{38DFC0C0-D3C4-B395-9845-DA705E0E19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3B15FF-FC2C-DDC5-461F-351CFB044F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CA22C-C7DE-4F4C-B509-80007B5B44FD}" type="slidenum">
              <a:rPr lang="en-US" smtClean="0"/>
              <a:t>‹#›</a:t>
            </a:fld>
            <a:endParaRPr lang="en-US"/>
          </a:p>
        </p:txBody>
      </p:sp>
    </p:spTree>
    <p:extLst>
      <p:ext uri="{BB962C8B-B14F-4D97-AF65-F5344CB8AC3E}">
        <p14:creationId xmlns:p14="http://schemas.microsoft.com/office/powerpoint/2010/main" val="2459121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jmgallag@uark.edu"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mailto:quinn.emett@nwacoc.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4CBDBB-4FBD-4B9E-BD01-054A81D431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B01A6F03-171F-40B2-8B2C-A061B89241F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14" name="Rectangle 13">
            <a:extLst>
              <a:ext uri="{FF2B5EF4-FFF2-40B4-BE49-F238E27FC236}">
                <a16:creationId xmlns:a16="http://schemas.microsoft.com/office/drawing/2014/main" id="{72C4834C-B602-4125-8264-BD0D55A588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172EE5-132F-4DD4-8855-4DBBD9C346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5844" y="1110000"/>
            <a:ext cx="10195740" cy="4629235"/>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le 1">
            <a:extLst>
              <a:ext uri="{FF2B5EF4-FFF2-40B4-BE49-F238E27FC236}">
                <a16:creationId xmlns:a16="http://schemas.microsoft.com/office/drawing/2014/main" id="{C9811431-EE3D-4122-847A-4AB935A21CA2}"/>
              </a:ext>
            </a:extLst>
          </p:cNvPr>
          <p:cNvSpPr>
            <a:spLocks noGrp="1"/>
          </p:cNvSpPr>
          <p:nvPr>
            <p:ph type="ctrTitle"/>
          </p:nvPr>
        </p:nvSpPr>
        <p:spPr>
          <a:xfrm>
            <a:off x="1998875" y="1302871"/>
            <a:ext cx="8188026" cy="2044650"/>
          </a:xfrm>
        </p:spPr>
        <p:txBody>
          <a:bodyPr vert="horz" lIns="91440" tIns="45720" rIns="91440" bIns="45720" rtlCol="0" anchor="b">
            <a:normAutofit/>
          </a:bodyPr>
          <a:lstStyle/>
          <a:p>
            <a:r>
              <a:rPr lang="en-US" sz="4800" kern="1200">
                <a:solidFill>
                  <a:schemeClr val="tx1"/>
                </a:solidFill>
                <a:latin typeface="+mj-lt"/>
                <a:ea typeface="+mj-ea"/>
                <a:cs typeface="+mj-cs"/>
              </a:rPr>
              <a:t>Northwest Arkansas CoC</a:t>
            </a:r>
            <a:br>
              <a:rPr lang="en-US" sz="4800" kern="1200">
                <a:solidFill>
                  <a:schemeClr val="tx1"/>
                </a:solidFill>
                <a:latin typeface="+mj-lt"/>
                <a:ea typeface="+mj-ea"/>
                <a:cs typeface="+mj-cs"/>
              </a:rPr>
            </a:br>
            <a:r>
              <a:rPr lang="en-US" sz="4800" kern="1200">
                <a:solidFill>
                  <a:schemeClr val="tx1"/>
                </a:solidFill>
                <a:latin typeface="+mj-lt"/>
                <a:ea typeface="+mj-ea"/>
                <a:cs typeface="+mj-cs"/>
              </a:rPr>
              <a:t>2025 Point-in-Time Count</a:t>
            </a:r>
          </a:p>
        </p:txBody>
      </p:sp>
      <p:sp>
        <p:nvSpPr>
          <p:cNvPr id="3" name="Subtitle 2">
            <a:extLst>
              <a:ext uri="{FF2B5EF4-FFF2-40B4-BE49-F238E27FC236}">
                <a16:creationId xmlns:a16="http://schemas.microsoft.com/office/drawing/2014/main" id="{5C90CF50-21ED-B871-BFD1-3DEA1FA3C625}"/>
              </a:ext>
            </a:extLst>
          </p:cNvPr>
          <p:cNvSpPr>
            <a:spLocks noGrp="1"/>
          </p:cNvSpPr>
          <p:nvPr>
            <p:ph type="subTitle" idx="1"/>
          </p:nvPr>
        </p:nvSpPr>
        <p:spPr>
          <a:xfrm>
            <a:off x="1993641" y="3519236"/>
            <a:ext cx="8192843" cy="2057046"/>
          </a:xfrm>
        </p:spPr>
        <p:txBody>
          <a:bodyPr vert="horz" lIns="91440" tIns="45720" rIns="91440" bIns="45720" rtlCol="0" anchor="t">
            <a:normAutofit/>
          </a:bodyPr>
          <a:lstStyle/>
          <a:p>
            <a:pPr indent="-228600">
              <a:buFont typeface="Arial" panose="020B0604020202020204" pitchFamily="34" charset="0"/>
              <a:buChar char="•"/>
            </a:pPr>
            <a:r>
              <a:rPr lang="en-US" sz="1800"/>
              <a:t>Prepared by John Gallagher, PhD, LMSW</a:t>
            </a:r>
          </a:p>
          <a:p>
            <a:pPr indent="-228600">
              <a:buFont typeface="Arial" panose="020B0604020202020204" pitchFamily="34" charset="0"/>
              <a:buChar char="•"/>
            </a:pPr>
            <a:r>
              <a:rPr lang="en-US" sz="1800"/>
              <a:t>University of Arkansas, School of Social Work</a:t>
            </a:r>
          </a:p>
          <a:p>
            <a:pPr indent="-228600">
              <a:buFont typeface="Arial" panose="020B0604020202020204" pitchFamily="34" charset="0"/>
              <a:buChar char="•"/>
            </a:pPr>
            <a:r>
              <a:rPr lang="en-US" sz="1800"/>
              <a:t>Assisted by Mikki Friend, Sam Statland, Alondra Lopez, and Debbie Martin</a:t>
            </a:r>
          </a:p>
          <a:p>
            <a:pPr indent="-228600">
              <a:buFont typeface="Arial" panose="020B0604020202020204" pitchFamily="34" charset="0"/>
              <a:buChar char="•"/>
            </a:pPr>
            <a:r>
              <a:rPr lang="en-US" sz="1800"/>
              <a:t>Presented to NWA CoC General Membership and community on 7/9/25</a:t>
            </a:r>
          </a:p>
        </p:txBody>
      </p:sp>
    </p:spTree>
    <p:extLst>
      <p:ext uri="{BB962C8B-B14F-4D97-AF65-F5344CB8AC3E}">
        <p14:creationId xmlns:p14="http://schemas.microsoft.com/office/powerpoint/2010/main" val="1261107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Populations and characteristics, continued</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27496964"/>
              </p:ext>
            </p:extLst>
          </p:nvPr>
        </p:nvGraphicFramePr>
        <p:xfrm>
          <a:off x="587022" y="2112579"/>
          <a:ext cx="10079447" cy="4192808"/>
        </p:xfrm>
        <a:graphic>
          <a:graphicData uri="http://schemas.openxmlformats.org/drawingml/2006/table">
            <a:tbl>
              <a:tblPr firstRow="1" bandRow="1">
                <a:tableStyleId>{5C22544A-7EE6-4342-B048-85BDC9FD1C3A}</a:tableStyleId>
              </a:tblPr>
              <a:tblGrid>
                <a:gridCol w="3021321">
                  <a:extLst>
                    <a:ext uri="{9D8B030D-6E8A-4147-A177-3AD203B41FA5}">
                      <a16:colId xmlns:a16="http://schemas.microsoft.com/office/drawing/2014/main" val="2974846967"/>
                    </a:ext>
                  </a:extLst>
                </a:gridCol>
                <a:gridCol w="1764095">
                  <a:extLst>
                    <a:ext uri="{9D8B030D-6E8A-4147-A177-3AD203B41FA5}">
                      <a16:colId xmlns:a16="http://schemas.microsoft.com/office/drawing/2014/main" val="3064287729"/>
                    </a:ext>
                  </a:extLst>
                </a:gridCol>
                <a:gridCol w="1797236">
                  <a:extLst>
                    <a:ext uri="{9D8B030D-6E8A-4147-A177-3AD203B41FA5}">
                      <a16:colId xmlns:a16="http://schemas.microsoft.com/office/drawing/2014/main" val="2360674262"/>
                    </a:ext>
                  </a:extLst>
                </a:gridCol>
                <a:gridCol w="1858283">
                  <a:extLst>
                    <a:ext uri="{9D8B030D-6E8A-4147-A177-3AD203B41FA5}">
                      <a16:colId xmlns:a16="http://schemas.microsoft.com/office/drawing/2014/main" val="3136327651"/>
                    </a:ext>
                  </a:extLst>
                </a:gridCol>
                <a:gridCol w="1638512">
                  <a:extLst>
                    <a:ext uri="{9D8B030D-6E8A-4147-A177-3AD203B41FA5}">
                      <a16:colId xmlns:a16="http://schemas.microsoft.com/office/drawing/2014/main" val="3474487861"/>
                    </a:ext>
                  </a:extLst>
                </a:gridCol>
              </a:tblGrid>
              <a:tr h="810431">
                <a:tc>
                  <a:txBody>
                    <a:bodyPr/>
                    <a:lstStyle/>
                    <a:p>
                      <a:endParaRPr lang="en-US" sz="2200"/>
                    </a:p>
                  </a:txBody>
                  <a:tcPr marL="100467" marR="100467" marT="50233" marB="50233"/>
                </a:tc>
                <a:tc>
                  <a:txBody>
                    <a:bodyPr/>
                    <a:lstStyle/>
                    <a:p>
                      <a:pPr algn="ctr"/>
                      <a:r>
                        <a:rPr lang="en-US" sz="2200"/>
                        <a:t>Emergency shelter</a:t>
                      </a:r>
                    </a:p>
                  </a:txBody>
                  <a:tcPr marL="100467" marR="100467" marT="50233" marB="50233"/>
                </a:tc>
                <a:tc>
                  <a:txBody>
                    <a:bodyPr/>
                    <a:lstStyle/>
                    <a:p>
                      <a:pPr algn="ctr"/>
                      <a:r>
                        <a:rPr lang="en-US" sz="2200"/>
                        <a:t>Transitional shelter</a:t>
                      </a:r>
                    </a:p>
                  </a:txBody>
                  <a:tcPr marL="100467" marR="100467" marT="50233" marB="50233"/>
                </a:tc>
                <a:tc>
                  <a:txBody>
                    <a:bodyPr/>
                    <a:lstStyle/>
                    <a:p>
                      <a:pPr algn="ctr"/>
                      <a:r>
                        <a:rPr lang="en-US" sz="2200"/>
                        <a:t>Unsheltered</a:t>
                      </a:r>
                    </a:p>
                  </a:txBody>
                  <a:tcPr marL="100467" marR="100467" marT="50233" marB="50233"/>
                </a:tc>
                <a:tc>
                  <a:txBody>
                    <a:bodyPr/>
                    <a:lstStyle/>
                    <a:p>
                      <a:pPr algn="ctr"/>
                      <a:r>
                        <a:rPr lang="en-US" sz="2200"/>
                        <a:t>Total</a:t>
                      </a:r>
                    </a:p>
                  </a:txBody>
                  <a:tcPr marL="100467" marR="100467" marT="50233" marB="50233"/>
                </a:tc>
                <a:extLst>
                  <a:ext uri="{0D108BD9-81ED-4DB2-BD59-A6C34878D82A}">
                    <a16:rowId xmlns:a16="http://schemas.microsoft.com/office/drawing/2014/main" val="810122074"/>
                  </a:ext>
                </a:extLst>
              </a:tr>
              <a:tr h="475542">
                <a:tc>
                  <a:txBody>
                    <a:bodyPr/>
                    <a:lstStyle/>
                    <a:p>
                      <a:r>
                        <a:rPr lang="en-US" sz="2200"/>
                        <a:t>Medicaid</a:t>
                      </a:r>
                    </a:p>
                  </a:txBody>
                  <a:tcPr marL="100467" marR="100467" marT="50233" marB="50233"/>
                </a:tc>
                <a:tc>
                  <a:txBody>
                    <a:bodyPr/>
                    <a:lstStyle/>
                    <a:p>
                      <a:pPr algn="ctr"/>
                      <a:r>
                        <a:rPr lang="en-US" sz="2200"/>
                        <a:t>72  (58%)</a:t>
                      </a:r>
                    </a:p>
                  </a:txBody>
                  <a:tcPr marL="100467" marR="100467" marT="50233" marB="50233"/>
                </a:tc>
                <a:tc>
                  <a:txBody>
                    <a:bodyPr/>
                    <a:lstStyle/>
                    <a:p>
                      <a:pPr algn="ctr"/>
                      <a:r>
                        <a:rPr lang="en-US" sz="2200"/>
                        <a:t>12 (80%)</a:t>
                      </a:r>
                    </a:p>
                  </a:txBody>
                  <a:tcPr marL="100467" marR="100467" marT="50233" marB="50233"/>
                </a:tc>
                <a:tc>
                  <a:txBody>
                    <a:bodyPr/>
                    <a:lstStyle/>
                    <a:p>
                      <a:pPr algn="ctr"/>
                      <a:r>
                        <a:rPr lang="en-US" sz="2200"/>
                        <a:t>100 (51%) </a:t>
                      </a:r>
                    </a:p>
                  </a:txBody>
                  <a:tcPr marL="100467" marR="100467" marT="50233" marB="50233"/>
                </a:tc>
                <a:tc>
                  <a:txBody>
                    <a:bodyPr/>
                    <a:lstStyle/>
                    <a:p>
                      <a:pPr algn="ctr"/>
                      <a:r>
                        <a:rPr lang="en-US" sz="2200"/>
                        <a:t>184 (55%)</a:t>
                      </a:r>
                    </a:p>
                  </a:txBody>
                  <a:tcPr marL="100467" marR="100467" marT="50233" marB="50233"/>
                </a:tc>
                <a:extLst>
                  <a:ext uri="{0D108BD9-81ED-4DB2-BD59-A6C34878D82A}">
                    <a16:rowId xmlns:a16="http://schemas.microsoft.com/office/drawing/2014/main" val="2253790055"/>
                  </a:ext>
                </a:extLst>
              </a:tr>
              <a:tr h="810431">
                <a:tc>
                  <a:txBody>
                    <a:bodyPr/>
                    <a:lstStyle/>
                    <a:p>
                      <a:r>
                        <a:rPr lang="en-US" sz="2200"/>
                        <a:t>Domestic violence</a:t>
                      </a:r>
                    </a:p>
                  </a:txBody>
                  <a:tcPr marL="100467" marR="100467" marT="50233" marB="50233"/>
                </a:tc>
                <a:tc>
                  <a:txBody>
                    <a:bodyPr/>
                    <a:lstStyle/>
                    <a:p>
                      <a:pPr algn="ctr"/>
                      <a:r>
                        <a:rPr lang="en-US" sz="2200"/>
                        <a:t>30 (22%)</a:t>
                      </a:r>
                    </a:p>
                  </a:txBody>
                  <a:tcPr marL="100467" marR="100467" marT="50233" marB="50233"/>
                </a:tc>
                <a:tc>
                  <a:txBody>
                    <a:bodyPr/>
                    <a:lstStyle/>
                    <a:p>
                      <a:pPr algn="ctr"/>
                      <a:r>
                        <a:rPr lang="en-US" sz="2200"/>
                        <a:t>9 (43%)</a:t>
                      </a:r>
                    </a:p>
                  </a:txBody>
                  <a:tcPr marL="100467" marR="100467" marT="50233" marB="50233"/>
                </a:tc>
                <a:tc>
                  <a:txBody>
                    <a:bodyPr/>
                    <a:lstStyle/>
                    <a:p>
                      <a:pPr algn="ctr"/>
                      <a:r>
                        <a:rPr lang="en-US" sz="2200"/>
                        <a:t>27 (14%)</a:t>
                      </a:r>
                    </a:p>
                  </a:txBody>
                  <a:tcPr marL="100467" marR="100467" marT="50233" marB="50233"/>
                </a:tc>
                <a:tc>
                  <a:txBody>
                    <a:bodyPr/>
                    <a:lstStyle/>
                    <a:p>
                      <a:pPr algn="ctr"/>
                      <a:r>
                        <a:rPr lang="en-US" sz="2200"/>
                        <a:t>66 (19%)</a:t>
                      </a:r>
                    </a:p>
                  </a:txBody>
                  <a:tcPr marL="100467" marR="100467" marT="50233" marB="50233"/>
                </a:tc>
                <a:extLst>
                  <a:ext uri="{0D108BD9-81ED-4DB2-BD59-A6C34878D82A}">
                    <a16:rowId xmlns:a16="http://schemas.microsoft.com/office/drawing/2014/main" val="731509114"/>
                  </a:ext>
                </a:extLst>
              </a:tr>
              <a:tr h="810431">
                <a:tc>
                  <a:txBody>
                    <a:bodyPr/>
                    <a:lstStyle/>
                    <a:p>
                      <a:r>
                        <a:rPr lang="en-US" sz="2200"/>
                        <a:t>Foster care history</a:t>
                      </a:r>
                    </a:p>
                  </a:txBody>
                  <a:tcPr marL="100467" marR="100467" marT="50233" marB="50233"/>
                </a:tc>
                <a:tc>
                  <a:txBody>
                    <a:bodyPr/>
                    <a:lstStyle/>
                    <a:p>
                      <a:pPr algn="ctr"/>
                      <a:r>
                        <a:rPr lang="en-US" sz="2200"/>
                        <a:t>15 (12%)</a:t>
                      </a:r>
                    </a:p>
                  </a:txBody>
                  <a:tcPr marL="100467" marR="100467" marT="50233" marB="50233"/>
                </a:tc>
                <a:tc>
                  <a:txBody>
                    <a:bodyPr/>
                    <a:lstStyle/>
                    <a:p>
                      <a:pPr algn="ctr"/>
                      <a:r>
                        <a:rPr lang="en-US" sz="2200"/>
                        <a:t>0</a:t>
                      </a:r>
                    </a:p>
                  </a:txBody>
                  <a:tcPr marL="100467" marR="100467" marT="50233" marB="50233"/>
                </a:tc>
                <a:tc>
                  <a:txBody>
                    <a:bodyPr/>
                    <a:lstStyle/>
                    <a:p>
                      <a:pPr algn="ctr"/>
                      <a:r>
                        <a:rPr lang="en-US" sz="2200"/>
                        <a:t>41 (21%)</a:t>
                      </a:r>
                    </a:p>
                  </a:txBody>
                  <a:tcPr marL="100467" marR="100467" marT="50233" marB="50233"/>
                </a:tc>
                <a:tc>
                  <a:txBody>
                    <a:bodyPr/>
                    <a:lstStyle/>
                    <a:p>
                      <a:pPr algn="ctr"/>
                      <a:r>
                        <a:rPr lang="en-US" sz="2200"/>
                        <a:t>56 (17%)</a:t>
                      </a:r>
                    </a:p>
                  </a:txBody>
                  <a:tcPr marL="100467" marR="100467" marT="50233" marB="50233"/>
                </a:tc>
                <a:extLst>
                  <a:ext uri="{0D108BD9-81ED-4DB2-BD59-A6C34878D82A}">
                    <a16:rowId xmlns:a16="http://schemas.microsoft.com/office/drawing/2014/main" val="2045318907"/>
                  </a:ext>
                </a:extLst>
              </a:tr>
              <a:tr h="475542">
                <a:tc>
                  <a:txBody>
                    <a:bodyPr/>
                    <a:lstStyle/>
                    <a:p>
                      <a:r>
                        <a:rPr lang="en-US" sz="2200"/>
                        <a:t>Felony record</a:t>
                      </a:r>
                    </a:p>
                  </a:txBody>
                  <a:tcPr marL="100467" marR="100467" marT="50233" marB="50233"/>
                </a:tc>
                <a:tc>
                  <a:txBody>
                    <a:bodyPr/>
                    <a:lstStyle/>
                    <a:p>
                      <a:pPr algn="ctr"/>
                      <a:r>
                        <a:rPr lang="en-US" sz="2200"/>
                        <a:t>42 (34%)</a:t>
                      </a:r>
                    </a:p>
                  </a:txBody>
                  <a:tcPr marL="100467" marR="100467" marT="50233" marB="50233"/>
                </a:tc>
                <a:tc>
                  <a:txBody>
                    <a:bodyPr/>
                    <a:lstStyle/>
                    <a:p>
                      <a:pPr algn="ctr"/>
                      <a:r>
                        <a:rPr lang="en-US" sz="2200"/>
                        <a:t>5 (33%)</a:t>
                      </a:r>
                    </a:p>
                  </a:txBody>
                  <a:tcPr marL="100467" marR="100467" marT="50233" marB="50233"/>
                </a:tc>
                <a:tc>
                  <a:txBody>
                    <a:bodyPr/>
                    <a:lstStyle/>
                    <a:p>
                      <a:pPr algn="ctr"/>
                      <a:r>
                        <a:rPr lang="en-US" sz="2200"/>
                        <a:t>94 (50%)</a:t>
                      </a:r>
                    </a:p>
                  </a:txBody>
                  <a:tcPr marL="100467" marR="100467" marT="50233" marB="50233"/>
                </a:tc>
                <a:tc>
                  <a:txBody>
                    <a:bodyPr/>
                    <a:lstStyle/>
                    <a:p>
                      <a:pPr algn="ctr"/>
                      <a:r>
                        <a:rPr lang="en-US" sz="2200"/>
                        <a:t>141 (43%)</a:t>
                      </a:r>
                    </a:p>
                  </a:txBody>
                  <a:tcPr marL="100467" marR="100467" marT="50233" marB="50233"/>
                </a:tc>
                <a:extLst>
                  <a:ext uri="{0D108BD9-81ED-4DB2-BD59-A6C34878D82A}">
                    <a16:rowId xmlns:a16="http://schemas.microsoft.com/office/drawing/2014/main" val="2479477066"/>
                  </a:ext>
                </a:extLst>
              </a:tr>
              <a:tr h="810431">
                <a:tc>
                  <a:txBody>
                    <a:bodyPr/>
                    <a:lstStyle/>
                    <a:p>
                      <a:r>
                        <a:rPr lang="en-US" sz="2200"/>
                        <a:t>Eviction on record</a:t>
                      </a:r>
                    </a:p>
                  </a:txBody>
                  <a:tcPr marL="100467" marR="100467" marT="50233" marB="50233"/>
                </a:tc>
                <a:tc>
                  <a:txBody>
                    <a:bodyPr/>
                    <a:lstStyle/>
                    <a:p>
                      <a:pPr algn="ctr"/>
                      <a:r>
                        <a:rPr lang="en-US" sz="2200"/>
                        <a:t>30 (29%)</a:t>
                      </a:r>
                    </a:p>
                  </a:txBody>
                  <a:tcPr marL="100467" marR="100467" marT="50233" marB="50233"/>
                </a:tc>
                <a:tc>
                  <a:txBody>
                    <a:bodyPr/>
                    <a:lstStyle/>
                    <a:p>
                      <a:pPr algn="ctr"/>
                      <a:r>
                        <a:rPr lang="en-US" sz="2200"/>
                        <a:t>8 (53%)</a:t>
                      </a:r>
                    </a:p>
                  </a:txBody>
                  <a:tcPr marL="100467" marR="100467" marT="50233" marB="50233"/>
                </a:tc>
                <a:tc>
                  <a:txBody>
                    <a:bodyPr/>
                    <a:lstStyle/>
                    <a:p>
                      <a:pPr algn="ctr"/>
                      <a:r>
                        <a:rPr lang="en-US" sz="2200"/>
                        <a:t>57 (30%)</a:t>
                      </a:r>
                    </a:p>
                  </a:txBody>
                  <a:tcPr marL="100467" marR="100467" marT="50233" marB="50233"/>
                </a:tc>
                <a:tc>
                  <a:txBody>
                    <a:bodyPr/>
                    <a:lstStyle/>
                    <a:p>
                      <a:pPr algn="ctr"/>
                      <a:r>
                        <a:rPr lang="en-US" sz="2200" dirty="0"/>
                        <a:t>95 (31%)</a:t>
                      </a:r>
                    </a:p>
                  </a:txBody>
                  <a:tcPr marL="100467" marR="100467" marT="50233" marB="50233"/>
                </a:tc>
                <a:extLst>
                  <a:ext uri="{0D108BD9-81ED-4DB2-BD59-A6C34878D82A}">
                    <a16:rowId xmlns:a16="http://schemas.microsoft.com/office/drawing/2014/main" val="4198307645"/>
                  </a:ext>
                </a:extLst>
              </a:tr>
            </a:tbl>
          </a:graphicData>
        </a:graphic>
      </p:graphicFrame>
    </p:spTree>
    <p:extLst>
      <p:ext uri="{BB962C8B-B14F-4D97-AF65-F5344CB8AC3E}">
        <p14:creationId xmlns:p14="http://schemas.microsoft.com/office/powerpoint/2010/main" val="1412975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B5791F56-9602-150E-2092-E72DA8874E36}"/>
              </a:ext>
            </a:extLst>
          </p:cNvPr>
          <p:cNvSpPr>
            <a:spLocks noGrp="1"/>
          </p:cNvSpPr>
          <p:nvPr>
            <p:ph type="title"/>
          </p:nvPr>
        </p:nvSpPr>
        <p:spPr>
          <a:xfrm>
            <a:off x="804672" y="457200"/>
            <a:ext cx="10579608" cy="1188720"/>
          </a:xfrm>
        </p:spPr>
        <p:txBody>
          <a:bodyPr>
            <a:normAutofit/>
          </a:bodyPr>
          <a:lstStyle/>
          <a:p>
            <a:r>
              <a:rPr lang="en-US" sz="4000">
                <a:solidFill>
                  <a:schemeClr val="tx2"/>
                </a:solidFill>
              </a:rPr>
              <a:t>Veteran homelessness</a:t>
            </a:r>
            <a:endParaRPr lang="en-US" sz="4000">
              <a:solidFill>
                <a:schemeClr val="tx2"/>
              </a:solidFill>
              <a:highlight>
                <a:srgbClr val="FFFF00"/>
              </a:highlight>
            </a:endParaRPr>
          </a:p>
        </p:txBody>
      </p:sp>
      <p:grpSp>
        <p:nvGrpSpPr>
          <p:cNvPr id="13" name="Group 12">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14" name="Freeform: Shape 13">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20" name="Freeform: Shape 19">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Content Placeholder 3">
            <a:extLst>
              <a:ext uri="{FF2B5EF4-FFF2-40B4-BE49-F238E27FC236}">
                <a16:creationId xmlns:a16="http://schemas.microsoft.com/office/drawing/2014/main" id="{22E78149-7786-011C-A0B5-8B19D3215F7A}"/>
              </a:ext>
            </a:extLst>
          </p:cNvPr>
          <p:cNvGraphicFramePr>
            <a:graphicFrameLocks noGrp="1"/>
          </p:cNvGraphicFramePr>
          <p:nvPr>
            <p:ph idx="1"/>
            <p:extLst>
              <p:ext uri="{D42A27DB-BD31-4B8C-83A1-F6EECF244321}">
                <p14:modId xmlns:p14="http://schemas.microsoft.com/office/powerpoint/2010/main" val="2915055325"/>
              </p:ext>
            </p:extLst>
          </p:nvPr>
        </p:nvGraphicFramePr>
        <p:xfrm>
          <a:off x="1036320" y="2936988"/>
          <a:ext cx="10119362" cy="2779454"/>
        </p:xfrm>
        <a:graphic>
          <a:graphicData uri="http://schemas.openxmlformats.org/drawingml/2006/table">
            <a:tbl>
              <a:tblPr firstRow="1" bandRow="1">
                <a:tableStyleId>{5C22544A-7EE6-4342-B048-85BDC9FD1C3A}</a:tableStyleId>
              </a:tblPr>
              <a:tblGrid>
                <a:gridCol w="2244999">
                  <a:extLst>
                    <a:ext uri="{9D8B030D-6E8A-4147-A177-3AD203B41FA5}">
                      <a16:colId xmlns:a16="http://schemas.microsoft.com/office/drawing/2014/main" val="2142061991"/>
                    </a:ext>
                  </a:extLst>
                </a:gridCol>
                <a:gridCol w="2170041">
                  <a:extLst>
                    <a:ext uri="{9D8B030D-6E8A-4147-A177-3AD203B41FA5}">
                      <a16:colId xmlns:a16="http://schemas.microsoft.com/office/drawing/2014/main" val="2047826971"/>
                    </a:ext>
                  </a:extLst>
                </a:gridCol>
                <a:gridCol w="2207520">
                  <a:extLst>
                    <a:ext uri="{9D8B030D-6E8A-4147-A177-3AD203B41FA5}">
                      <a16:colId xmlns:a16="http://schemas.microsoft.com/office/drawing/2014/main" val="2013715292"/>
                    </a:ext>
                  </a:extLst>
                </a:gridCol>
                <a:gridCol w="2282478">
                  <a:extLst>
                    <a:ext uri="{9D8B030D-6E8A-4147-A177-3AD203B41FA5}">
                      <a16:colId xmlns:a16="http://schemas.microsoft.com/office/drawing/2014/main" val="363473353"/>
                    </a:ext>
                  </a:extLst>
                </a:gridCol>
                <a:gridCol w="1214324">
                  <a:extLst>
                    <a:ext uri="{9D8B030D-6E8A-4147-A177-3AD203B41FA5}">
                      <a16:colId xmlns:a16="http://schemas.microsoft.com/office/drawing/2014/main" val="1902957774"/>
                    </a:ext>
                  </a:extLst>
                </a:gridCol>
              </a:tblGrid>
              <a:tr h="998444">
                <a:tc>
                  <a:txBody>
                    <a:bodyPr/>
                    <a:lstStyle/>
                    <a:p>
                      <a:endParaRPr lang="en-US" sz="2700"/>
                    </a:p>
                  </a:txBody>
                  <a:tcPr marL="134925" marR="134925" marT="67462" marB="67462"/>
                </a:tc>
                <a:tc>
                  <a:txBody>
                    <a:bodyPr/>
                    <a:lstStyle/>
                    <a:p>
                      <a:pPr algn="ctr"/>
                      <a:r>
                        <a:rPr lang="en-US" sz="2700"/>
                        <a:t>Emergency shelter</a:t>
                      </a:r>
                    </a:p>
                  </a:txBody>
                  <a:tcPr marL="134925" marR="134925" marT="67462" marB="67462"/>
                </a:tc>
                <a:tc>
                  <a:txBody>
                    <a:bodyPr/>
                    <a:lstStyle/>
                    <a:p>
                      <a:pPr algn="ctr"/>
                      <a:r>
                        <a:rPr lang="en-US" sz="2700"/>
                        <a:t>Transitional shelter</a:t>
                      </a:r>
                    </a:p>
                  </a:txBody>
                  <a:tcPr marL="134925" marR="134925" marT="67462" marB="67462"/>
                </a:tc>
                <a:tc>
                  <a:txBody>
                    <a:bodyPr/>
                    <a:lstStyle/>
                    <a:p>
                      <a:pPr algn="ctr"/>
                      <a:r>
                        <a:rPr lang="en-US" sz="2700"/>
                        <a:t>Unsheltered</a:t>
                      </a:r>
                    </a:p>
                  </a:txBody>
                  <a:tcPr marL="134925" marR="134925" marT="67462" marB="67462"/>
                </a:tc>
                <a:tc>
                  <a:txBody>
                    <a:bodyPr/>
                    <a:lstStyle/>
                    <a:p>
                      <a:pPr algn="ctr"/>
                      <a:r>
                        <a:rPr lang="en-US" sz="2700"/>
                        <a:t>Total</a:t>
                      </a:r>
                    </a:p>
                  </a:txBody>
                  <a:tcPr marL="134925" marR="134925" marT="67462" marB="67462"/>
                </a:tc>
                <a:extLst>
                  <a:ext uri="{0D108BD9-81ED-4DB2-BD59-A6C34878D82A}">
                    <a16:rowId xmlns:a16="http://schemas.microsoft.com/office/drawing/2014/main" val="2855535444"/>
                  </a:ext>
                </a:extLst>
              </a:tr>
              <a:tr h="593670">
                <a:tc>
                  <a:txBody>
                    <a:bodyPr/>
                    <a:lstStyle/>
                    <a:p>
                      <a:r>
                        <a:rPr lang="en-US" sz="2700"/>
                        <a:t>Households</a:t>
                      </a:r>
                    </a:p>
                  </a:txBody>
                  <a:tcPr marL="134925" marR="134925" marT="67462" marB="67462"/>
                </a:tc>
                <a:tc>
                  <a:txBody>
                    <a:bodyPr/>
                    <a:lstStyle/>
                    <a:p>
                      <a:pPr algn="ctr"/>
                      <a:r>
                        <a:rPr lang="en-US" sz="2700"/>
                        <a:t>22</a:t>
                      </a:r>
                    </a:p>
                  </a:txBody>
                  <a:tcPr marL="134925" marR="134925" marT="67462" marB="67462"/>
                </a:tc>
                <a:tc>
                  <a:txBody>
                    <a:bodyPr/>
                    <a:lstStyle/>
                    <a:p>
                      <a:pPr algn="ctr"/>
                      <a:r>
                        <a:rPr lang="en-US" sz="2700"/>
                        <a:t>1</a:t>
                      </a:r>
                    </a:p>
                  </a:txBody>
                  <a:tcPr marL="134925" marR="134925" marT="67462" marB="67462"/>
                </a:tc>
                <a:tc>
                  <a:txBody>
                    <a:bodyPr/>
                    <a:lstStyle/>
                    <a:p>
                      <a:pPr algn="ctr"/>
                      <a:r>
                        <a:rPr lang="en-US" sz="2700"/>
                        <a:t>29</a:t>
                      </a:r>
                    </a:p>
                  </a:txBody>
                  <a:tcPr marL="134925" marR="134925" marT="67462" marB="67462"/>
                </a:tc>
                <a:tc>
                  <a:txBody>
                    <a:bodyPr/>
                    <a:lstStyle/>
                    <a:p>
                      <a:pPr algn="ctr"/>
                      <a:r>
                        <a:rPr lang="en-US" sz="2700"/>
                        <a:t>52</a:t>
                      </a:r>
                    </a:p>
                  </a:txBody>
                  <a:tcPr marL="134925" marR="134925" marT="67462" marB="67462"/>
                </a:tc>
                <a:extLst>
                  <a:ext uri="{0D108BD9-81ED-4DB2-BD59-A6C34878D82A}">
                    <a16:rowId xmlns:a16="http://schemas.microsoft.com/office/drawing/2014/main" val="1591262372"/>
                  </a:ext>
                </a:extLst>
              </a:tr>
              <a:tr h="593670">
                <a:tc>
                  <a:txBody>
                    <a:bodyPr/>
                    <a:lstStyle/>
                    <a:p>
                      <a:r>
                        <a:rPr lang="en-US" sz="2700"/>
                        <a:t>Persons</a:t>
                      </a:r>
                    </a:p>
                  </a:txBody>
                  <a:tcPr marL="134925" marR="134925" marT="67462" marB="67462"/>
                </a:tc>
                <a:tc>
                  <a:txBody>
                    <a:bodyPr/>
                    <a:lstStyle/>
                    <a:p>
                      <a:pPr algn="ctr"/>
                      <a:r>
                        <a:rPr lang="en-US" sz="2700"/>
                        <a:t>24</a:t>
                      </a:r>
                    </a:p>
                  </a:txBody>
                  <a:tcPr marL="134925" marR="134925" marT="67462" marB="67462"/>
                </a:tc>
                <a:tc>
                  <a:txBody>
                    <a:bodyPr/>
                    <a:lstStyle/>
                    <a:p>
                      <a:pPr algn="ctr"/>
                      <a:r>
                        <a:rPr lang="en-US" sz="2700"/>
                        <a:t>1</a:t>
                      </a:r>
                    </a:p>
                  </a:txBody>
                  <a:tcPr marL="134925" marR="134925" marT="67462" marB="67462"/>
                </a:tc>
                <a:tc>
                  <a:txBody>
                    <a:bodyPr/>
                    <a:lstStyle/>
                    <a:p>
                      <a:pPr algn="ctr"/>
                      <a:r>
                        <a:rPr lang="en-US" sz="2700"/>
                        <a:t>33</a:t>
                      </a:r>
                    </a:p>
                  </a:txBody>
                  <a:tcPr marL="134925" marR="134925" marT="67462" marB="67462"/>
                </a:tc>
                <a:tc>
                  <a:txBody>
                    <a:bodyPr/>
                    <a:lstStyle/>
                    <a:p>
                      <a:pPr algn="ctr"/>
                      <a:r>
                        <a:rPr lang="en-US" sz="2700"/>
                        <a:t>58</a:t>
                      </a:r>
                    </a:p>
                  </a:txBody>
                  <a:tcPr marL="134925" marR="134925" marT="67462" marB="67462"/>
                </a:tc>
                <a:extLst>
                  <a:ext uri="{0D108BD9-81ED-4DB2-BD59-A6C34878D82A}">
                    <a16:rowId xmlns:a16="http://schemas.microsoft.com/office/drawing/2014/main" val="947183746"/>
                  </a:ext>
                </a:extLst>
              </a:tr>
              <a:tr h="593670">
                <a:tc>
                  <a:txBody>
                    <a:bodyPr/>
                    <a:lstStyle/>
                    <a:p>
                      <a:r>
                        <a:rPr lang="en-US" sz="2700"/>
                        <a:t>Veterans</a:t>
                      </a:r>
                    </a:p>
                  </a:txBody>
                  <a:tcPr marL="134925" marR="134925" marT="67462" marB="67462"/>
                </a:tc>
                <a:tc>
                  <a:txBody>
                    <a:bodyPr/>
                    <a:lstStyle/>
                    <a:p>
                      <a:pPr algn="ctr"/>
                      <a:r>
                        <a:rPr lang="en-US" sz="2700"/>
                        <a:t>22</a:t>
                      </a:r>
                    </a:p>
                  </a:txBody>
                  <a:tcPr marL="134925" marR="134925" marT="67462" marB="67462"/>
                </a:tc>
                <a:tc>
                  <a:txBody>
                    <a:bodyPr/>
                    <a:lstStyle/>
                    <a:p>
                      <a:pPr algn="ctr"/>
                      <a:r>
                        <a:rPr lang="en-US" sz="2700"/>
                        <a:t>1</a:t>
                      </a:r>
                    </a:p>
                  </a:txBody>
                  <a:tcPr marL="134925" marR="134925" marT="67462" marB="67462"/>
                </a:tc>
                <a:tc>
                  <a:txBody>
                    <a:bodyPr/>
                    <a:lstStyle/>
                    <a:p>
                      <a:pPr algn="ctr"/>
                      <a:r>
                        <a:rPr lang="en-US" sz="2700"/>
                        <a:t>29</a:t>
                      </a:r>
                    </a:p>
                  </a:txBody>
                  <a:tcPr marL="134925" marR="134925" marT="67462" marB="67462"/>
                </a:tc>
                <a:tc>
                  <a:txBody>
                    <a:bodyPr/>
                    <a:lstStyle/>
                    <a:p>
                      <a:pPr algn="ctr"/>
                      <a:r>
                        <a:rPr lang="en-US" sz="2700"/>
                        <a:t>52</a:t>
                      </a:r>
                    </a:p>
                  </a:txBody>
                  <a:tcPr marL="134925" marR="134925" marT="67462" marB="67462"/>
                </a:tc>
                <a:extLst>
                  <a:ext uri="{0D108BD9-81ED-4DB2-BD59-A6C34878D82A}">
                    <a16:rowId xmlns:a16="http://schemas.microsoft.com/office/drawing/2014/main" val="977538825"/>
                  </a:ext>
                </a:extLst>
              </a:tr>
            </a:tbl>
          </a:graphicData>
        </a:graphic>
      </p:graphicFrame>
    </p:spTree>
    <p:extLst>
      <p:ext uri="{BB962C8B-B14F-4D97-AF65-F5344CB8AC3E}">
        <p14:creationId xmlns:p14="http://schemas.microsoft.com/office/powerpoint/2010/main" val="1894211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7363FBE6-3984-6FBC-B3F6-565C4D5E291A}"/>
              </a:ext>
            </a:extLst>
          </p:cNvPr>
          <p:cNvSpPr>
            <a:spLocks noGrp="1"/>
          </p:cNvSpPr>
          <p:nvPr>
            <p:ph type="title"/>
          </p:nvPr>
        </p:nvSpPr>
        <p:spPr>
          <a:xfrm>
            <a:off x="804672" y="457200"/>
            <a:ext cx="10579608" cy="1188720"/>
          </a:xfrm>
        </p:spPr>
        <p:txBody>
          <a:bodyPr>
            <a:normAutofit/>
          </a:bodyPr>
          <a:lstStyle/>
          <a:p>
            <a:r>
              <a:rPr lang="en-US" sz="4000">
                <a:solidFill>
                  <a:schemeClr val="tx2"/>
                </a:solidFill>
              </a:rPr>
              <a:t>Veteran homelessness, continued</a:t>
            </a:r>
            <a:endParaRPr lang="en-US" sz="4000">
              <a:solidFill>
                <a:schemeClr val="tx2"/>
              </a:solidFill>
              <a:highlight>
                <a:srgbClr val="FFFF00"/>
              </a:highlight>
            </a:endParaRPr>
          </a:p>
        </p:txBody>
      </p:sp>
      <p:grpSp>
        <p:nvGrpSpPr>
          <p:cNvPr id="13" name="Group 12">
            <a:extLst>
              <a:ext uri="{FF2B5EF4-FFF2-40B4-BE49-F238E27FC236}">
                <a16:creationId xmlns:a16="http://schemas.microsoft.com/office/drawing/2014/main" id="{B441F8D5-EBCE-4FB9-91A9-3425971C1F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262397" y="134260"/>
            <a:ext cx="3142400" cy="2716805"/>
            <a:chOff x="-305" y="-4155"/>
            <a:chExt cx="2514948" cy="2174333"/>
          </a:xfrm>
        </p:grpSpPr>
        <p:sp>
          <p:nvSpPr>
            <p:cNvPr id="14" name="Freeform: Shape 13">
              <a:extLst>
                <a:ext uri="{FF2B5EF4-FFF2-40B4-BE49-F238E27FC236}">
                  <a16:creationId xmlns:a16="http://schemas.microsoft.com/office/drawing/2014/main" id="{9A5E80E2-35F9-41F3-A2B8-A2F17D956F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88BDEEE-0C30-49F3-8D05-B062EF890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1E0C27-19E6-45DC-B154-493480207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7" name="Freeform: Shape 16">
              <a:extLst>
                <a:ext uri="{FF2B5EF4-FFF2-40B4-BE49-F238E27FC236}">
                  <a16:creationId xmlns:a16="http://schemas.microsoft.com/office/drawing/2014/main" id="{A3A55340-18E0-4A23-B406-BD1221643D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08701F99-7E4C-4B92-A4B5-307CDFB7A4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5047906"/>
            <a:ext cx="2412221" cy="1810094"/>
            <a:chOff x="-305" y="-1"/>
            <a:chExt cx="3832880" cy="2876136"/>
          </a:xfrm>
        </p:grpSpPr>
        <p:sp>
          <p:nvSpPr>
            <p:cNvPr id="20" name="Freeform: Shape 19">
              <a:extLst>
                <a:ext uri="{FF2B5EF4-FFF2-40B4-BE49-F238E27FC236}">
                  <a16:creationId xmlns:a16="http://schemas.microsoft.com/office/drawing/2014/main" id="{441E616B-C319-43C1-9A9C-A2074B2E8A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C86BD2B-CA73-48DF-9CC8-0152EA6B1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9C1AA9D-3FCF-4B84-94D1-51F0E1517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D7CE92F-1DE7-4252-A62C-77ACF8CF26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Content Placeholder 3">
            <a:extLst>
              <a:ext uri="{FF2B5EF4-FFF2-40B4-BE49-F238E27FC236}">
                <a16:creationId xmlns:a16="http://schemas.microsoft.com/office/drawing/2014/main" id="{07D2A07C-4F46-200E-D868-925FD42026D6}"/>
              </a:ext>
            </a:extLst>
          </p:cNvPr>
          <p:cNvGraphicFramePr>
            <a:graphicFrameLocks noGrp="1"/>
          </p:cNvGraphicFramePr>
          <p:nvPr>
            <p:ph idx="1"/>
            <p:extLst>
              <p:ext uri="{D42A27DB-BD31-4B8C-83A1-F6EECF244321}">
                <p14:modId xmlns:p14="http://schemas.microsoft.com/office/powerpoint/2010/main" val="1398683161"/>
              </p:ext>
            </p:extLst>
          </p:nvPr>
        </p:nvGraphicFramePr>
        <p:xfrm>
          <a:off x="963168" y="1771915"/>
          <a:ext cx="9636934" cy="4337884"/>
        </p:xfrm>
        <a:graphic>
          <a:graphicData uri="http://schemas.openxmlformats.org/drawingml/2006/table">
            <a:tbl>
              <a:tblPr firstRow="1" bandRow="1">
                <a:tableStyleId>{5C22544A-7EE6-4342-B048-85BDC9FD1C3A}</a:tableStyleId>
              </a:tblPr>
              <a:tblGrid>
                <a:gridCol w="2020420">
                  <a:extLst>
                    <a:ext uri="{9D8B030D-6E8A-4147-A177-3AD203B41FA5}">
                      <a16:colId xmlns:a16="http://schemas.microsoft.com/office/drawing/2014/main" val="3891658033"/>
                    </a:ext>
                  </a:extLst>
                </a:gridCol>
                <a:gridCol w="1924264">
                  <a:extLst>
                    <a:ext uri="{9D8B030D-6E8A-4147-A177-3AD203B41FA5}">
                      <a16:colId xmlns:a16="http://schemas.microsoft.com/office/drawing/2014/main" val="3501811142"/>
                    </a:ext>
                  </a:extLst>
                </a:gridCol>
                <a:gridCol w="1936290">
                  <a:extLst>
                    <a:ext uri="{9D8B030D-6E8A-4147-A177-3AD203B41FA5}">
                      <a16:colId xmlns:a16="http://schemas.microsoft.com/office/drawing/2014/main" val="4077830468"/>
                    </a:ext>
                  </a:extLst>
                </a:gridCol>
                <a:gridCol w="1924264">
                  <a:extLst>
                    <a:ext uri="{9D8B030D-6E8A-4147-A177-3AD203B41FA5}">
                      <a16:colId xmlns:a16="http://schemas.microsoft.com/office/drawing/2014/main" val="2528818211"/>
                    </a:ext>
                  </a:extLst>
                </a:gridCol>
                <a:gridCol w="1831696">
                  <a:extLst>
                    <a:ext uri="{9D8B030D-6E8A-4147-A177-3AD203B41FA5}">
                      <a16:colId xmlns:a16="http://schemas.microsoft.com/office/drawing/2014/main" val="3730106133"/>
                    </a:ext>
                  </a:extLst>
                </a:gridCol>
              </a:tblGrid>
              <a:tr h="703954">
                <a:tc>
                  <a:txBody>
                    <a:bodyPr/>
                    <a:lstStyle/>
                    <a:p>
                      <a:endParaRPr lang="en-US" sz="1500"/>
                    </a:p>
                  </a:txBody>
                  <a:tcPr marL="78205" marR="78205" marT="39103" marB="39103"/>
                </a:tc>
                <a:tc>
                  <a:txBody>
                    <a:bodyPr/>
                    <a:lstStyle/>
                    <a:p>
                      <a:pPr algn="ctr"/>
                      <a:r>
                        <a:rPr lang="en-US" sz="1500"/>
                        <a:t>Emergency shelter</a:t>
                      </a:r>
                    </a:p>
                    <a:p>
                      <a:pPr algn="ctr"/>
                      <a:r>
                        <a:rPr lang="en-US" sz="1500"/>
                        <a:t>(n=22)</a:t>
                      </a:r>
                    </a:p>
                  </a:txBody>
                  <a:tcPr marL="78205" marR="78205" marT="39103" marB="39103"/>
                </a:tc>
                <a:tc>
                  <a:txBody>
                    <a:bodyPr/>
                    <a:lstStyle/>
                    <a:p>
                      <a:pPr algn="ctr"/>
                      <a:r>
                        <a:rPr lang="en-US" sz="1500"/>
                        <a:t>Transitional shelter</a:t>
                      </a:r>
                    </a:p>
                    <a:p>
                      <a:pPr algn="ctr"/>
                      <a:r>
                        <a:rPr lang="en-US" sz="1500"/>
                        <a:t>(n=1)</a:t>
                      </a:r>
                    </a:p>
                  </a:txBody>
                  <a:tcPr marL="78205" marR="78205" marT="39103" marB="39103"/>
                </a:tc>
                <a:tc>
                  <a:txBody>
                    <a:bodyPr/>
                    <a:lstStyle/>
                    <a:p>
                      <a:pPr algn="ctr"/>
                      <a:r>
                        <a:rPr lang="en-US" sz="1500"/>
                        <a:t>Unsheltered</a:t>
                      </a:r>
                    </a:p>
                    <a:p>
                      <a:pPr algn="ctr"/>
                      <a:r>
                        <a:rPr lang="en-US" sz="1500"/>
                        <a:t>(n=29)</a:t>
                      </a:r>
                    </a:p>
                  </a:txBody>
                  <a:tcPr marL="78205" marR="78205" marT="39103" marB="39103"/>
                </a:tc>
                <a:tc>
                  <a:txBody>
                    <a:bodyPr/>
                    <a:lstStyle/>
                    <a:p>
                      <a:pPr algn="ctr"/>
                      <a:r>
                        <a:rPr lang="en-US" sz="1500"/>
                        <a:t>Total</a:t>
                      </a:r>
                    </a:p>
                    <a:p>
                      <a:pPr algn="ctr"/>
                      <a:r>
                        <a:rPr lang="en-US" sz="1500"/>
                        <a:t>(n=52)</a:t>
                      </a:r>
                    </a:p>
                  </a:txBody>
                  <a:tcPr marL="78205" marR="78205" marT="39103" marB="39103"/>
                </a:tc>
                <a:extLst>
                  <a:ext uri="{0D108BD9-81ED-4DB2-BD59-A6C34878D82A}">
                    <a16:rowId xmlns:a16="http://schemas.microsoft.com/office/drawing/2014/main" val="2157283155"/>
                  </a:ext>
                </a:extLst>
              </a:tr>
              <a:tr h="418568">
                <a:tc>
                  <a:txBody>
                    <a:bodyPr/>
                    <a:lstStyle/>
                    <a:p>
                      <a:r>
                        <a:rPr lang="en-US" sz="1800" dirty="0"/>
                        <a:t>Active duty veteran</a:t>
                      </a:r>
                    </a:p>
                  </a:txBody>
                  <a:tcPr marL="78205" marR="78205" marT="39103" marB="39103"/>
                </a:tc>
                <a:tc>
                  <a:txBody>
                    <a:bodyPr/>
                    <a:lstStyle/>
                    <a:p>
                      <a:pPr algn="ctr"/>
                      <a:r>
                        <a:rPr lang="en-US" sz="1800"/>
                        <a:t>20</a:t>
                      </a:r>
                    </a:p>
                  </a:txBody>
                  <a:tcPr marL="78205" marR="78205" marT="39103" marB="39103"/>
                </a:tc>
                <a:tc>
                  <a:txBody>
                    <a:bodyPr/>
                    <a:lstStyle/>
                    <a:p>
                      <a:pPr algn="ctr"/>
                      <a:endParaRPr lang="en-US" sz="1800"/>
                    </a:p>
                  </a:txBody>
                  <a:tcPr marL="78205" marR="78205" marT="39103" marB="39103"/>
                </a:tc>
                <a:tc>
                  <a:txBody>
                    <a:bodyPr/>
                    <a:lstStyle/>
                    <a:p>
                      <a:pPr algn="ctr"/>
                      <a:r>
                        <a:rPr lang="en-US" sz="1800"/>
                        <a:t>25</a:t>
                      </a:r>
                    </a:p>
                  </a:txBody>
                  <a:tcPr marL="78205" marR="78205" marT="39103" marB="39103"/>
                </a:tc>
                <a:tc>
                  <a:txBody>
                    <a:bodyPr/>
                    <a:lstStyle/>
                    <a:p>
                      <a:pPr algn="ctr"/>
                      <a:r>
                        <a:rPr lang="en-US" sz="1800"/>
                        <a:t>46 (89%)</a:t>
                      </a:r>
                    </a:p>
                  </a:txBody>
                  <a:tcPr marL="78205" marR="78205" marT="39103" marB="39103"/>
                </a:tc>
                <a:extLst>
                  <a:ext uri="{0D108BD9-81ED-4DB2-BD59-A6C34878D82A}">
                    <a16:rowId xmlns:a16="http://schemas.microsoft.com/office/drawing/2014/main" val="1755846303"/>
                  </a:ext>
                </a:extLst>
              </a:tr>
              <a:tr h="418568">
                <a:tc>
                  <a:txBody>
                    <a:bodyPr/>
                    <a:lstStyle/>
                    <a:p>
                      <a:r>
                        <a:rPr lang="en-US" sz="1800" dirty="0"/>
                        <a:t>Guard/reserve only</a:t>
                      </a:r>
                    </a:p>
                  </a:txBody>
                  <a:tcPr marL="78205" marR="78205" marT="39103" marB="39103"/>
                </a:tc>
                <a:tc>
                  <a:txBody>
                    <a:bodyPr/>
                    <a:lstStyle/>
                    <a:p>
                      <a:pPr algn="ctr"/>
                      <a:r>
                        <a:rPr lang="en-US" sz="1800"/>
                        <a:t>1</a:t>
                      </a:r>
                    </a:p>
                  </a:txBody>
                  <a:tcPr marL="78205" marR="78205" marT="39103" marB="39103"/>
                </a:tc>
                <a:tc>
                  <a:txBody>
                    <a:bodyPr/>
                    <a:lstStyle/>
                    <a:p>
                      <a:pPr algn="ctr"/>
                      <a:endParaRPr lang="en-US" sz="1800"/>
                    </a:p>
                  </a:txBody>
                  <a:tcPr marL="78205" marR="78205" marT="39103" marB="39103"/>
                </a:tc>
                <a:tc>
                  <a:txBody>
                    <a:bodyPr/>
                    <a:lstStyle/>
                    <a:p>
                      <a:pPr algn="ctr"/>
                      <a:r>
                        <a:rPr lang="en-US" sz="1800"/>
                        <a:t>4</a:t>
                      </a:r>
                    </a:p>
                  </a:txBody>
                  <a:tcPr marL="78205" marR="78205" marT="39103" marB="39103"/>
                </a:tc>
                <a:tc>
                  <a:txBody>
                    <a:bodyPr/>
                    <a:lstStyle/>
                    <a:p>
                      <a:pPr algn="ctr"/>
                      <a:r>
                        <a:rPr lang="en-US" sz="1800"/>
                        <a:t>5 (10%)</a:t>
                      </a:r>
                    </a:p>
                  </a:txBody>
                  <a:tcPr marL="78205" marR="78205" marT="39103" marB="39103"/>
                </a:tc>
                <a:extLst>
                  <a:ext uri="{0D108BD9-81ED-4DB2-BD59-A6C34878D82A}">
                    <a16:rowId xmlns:a16="http://schemas.microsoft.com/office/drawing/2014/main" val="325650746"/>
                  </a:ext>
                </a:extLst>
              </a:tr>
              <a:tr h="418568">
                <a:tc>
                  <a:txBody>
                    <a:bodyPr/>
                    <a:lstStyle/>
                    <a:p>
                      <a:r>
                        <a:rPr lang="en-US" sz="1800"/>
                        <a:t>Unspecified</a:t>
                      </a:r>
                    </a:p>
                  </a:txBody>
                  <a:tcPr marL="78205" marR="78205" marT="39103" marB="39103"/>
                </a:tc>
                <a:tc>
                  <a:txBody>
                    <a:bodyPr/>
                    <a:lstStyle/>
                    <a:p>
                      <a:pPr algn="ctr"/>
                      <a:r>
                        <a:rPr lang="en-US" sz="1800" dirty="0"/>
                        <a:t>1</a:t>
                      </a:r>
                    </a:p>
                  </a:txBody>
                  <a:tcPr marL="78205" marR="78205" marT="39103" marB="39103"/>
                </a:tc>
                <a:tc>
                  <a:txBody>
                    <a:bodyPr/>
                    <a:lstStyle/>
                    <a:p>
                      <a:pPr algn="ctr"/>
                      <a:r>
                        <a:rPr lang="en-US" sz="1800" dirty="0"/>
                        <a:t>Suppressed </a:t>
                      </a:r>
                    </a:p>
                  </a:txBody>
                  <a:tcPr marL="78205" marR="78205" marT="39103" marB="39103"/>
                </a:tc>
                <a:tc>
                  <a:txBody>
                    <a:bodyPr/>
                    <a:lstStyle/>
                    <a:p>
                      <a:pPr algn="ctr"/>
                      <a:r>
                        <a:rPr lang="en-US" sz="1800"/>
                        <a:t>0</a:t>
                      </a:r>
                    </a:p>
                  </a:txBody>
                  <a:tcPr marL="78205" marR="78205" marT="39103" marB="39103"/>
                </a:tc>
                <a:tc>
                  <a:txBody>
                    <a:bodyPr/>
                    <a:lstStyle/>
                    <a:p>
                      <a:pPr algn="ctr"/>
                      <a:r>
                        <a:rPr lang="en-US" sz="1800"/>
                        <a:t>1 (2%)</a:t>
                      </a:r>
                    </a:p>
                  </a:txBody>
                  <a:tcPr marL="78205" marR="78205" marT="39103" marB="39103"/>
                </a:tc>
                <a:extLst>
                  <a:ext uri="{0D108BD9-81ED-4DB2-BD59-A6C34878D82A}">
                    <a16:rowId xmlns:a16="http://schemas.microsoft.com/office/drawing/2014/main" val="1917334702"/>
                  </a:ext>
                </a:extLst>
              </a:tr>
              <a:tr h="418568">
                <a:tc>
                  <a:txBody>
                    <a:bodyPr/>
                    <a:lstStyle/>
                    <a:p>
                      <a:r>
                        <a:rPr lang="en-US" sz="1800"/>
                        <a:t>VA healthcare ever</a:t>
                      </a:r>
                    </a:p>
                  </a:txBody>
                  <a:tcPr marL="78205" marR="78205" marT="39103" marB="39103"/>
                </a:tc>
                <a:tc>
                  <a:txBody>
                    <a:bodyPr/>
                    <a:lstStyle/>
                    <a:p>
                      <a:pPr algn="ctr"/>
                      <a:r>
                        <a:rPr lang="en-US" sz="1800"/>
                        <a:t>14</a:t>
                      </a:r>
                    </a:p>
                  </a:txBody>
                  <a:tcPr marL="78205" marR="78205" marT="39103" marB="39103"/>
                </a:tc>
                <a:tc>
                  <a:txBody>
                    <a:bodyPr/>
                    <a:lstStyle/>
                    <a:p>
                      <a:pPr algn="ctr"/>
                      <a:r>
                        <a:rPr lang="en-US" sz="1800" dirty="0"/>
                        <a:t>to</a:t>
                      </a:r>
                    </a:p>
                  </a:txBody>
                  <a:tcPr marL="78205" marR="78205" marT="39103" marB="39103"/>
                </a:tc>
                <a:tc>
                  <a:txBody>
                    <a:bodyPr/>
                    <a:lstStyle/>
                    <a:p>
                      <a:pPr algn="ctr"/>
                      <a:r>
                        <a:rPr lang="en-US" sz="1800"/>
                        <a:t>12</a:t>
                      </a:r>
                    </a:p>
                  </a:txBody>
                  <a:tcPr marL="78205" marR="78205" marT="39103" marB="39103"/>
                </a:tc>
                <a:tc>
                  <a:txBody>
                    <a:bodyPr/>
                    <a:lstStyle/>
                    <a:p>
                      <a:pPr algn="ctr"/>
                      <a:r>
                        <a:rPr lang="en-US" sz="1800"/>
                        <a:t>27 (53%)*</a:t>
                      </a:r>
                    </a:p>
                  </a:txBody>
                  <a:tcPr marL="78205" marR="78205" marT="39103" marB="39103"/>
                </a:tc>
                <a:extLst>
                  <a:ext uri="{0D108BD9-81ED-4DB2-BD59-A6C34878D82A}">
                    <a16:rowId xmlns:a16="http://schemas.microsoft.com/office/drawing/2014/main" val="3057437738"/>
                  </a:ext>
                </a:extLst>
              </a:tr>
              <a:tr h="703954">
                <a:tc>
                  <a:txBody>
                    <a:bodyPr/>
                    <a:lstStyle/>
                    <a:p>
                      <a:r>
                        <a:rPr lang="en-US" sz="1800"/>
                        <a:t>Combat deployment</a:t>
                      </a:r>
                    </a:p>
                  </a:txBody>
                  <a:tcPr marL="78205" marR="78205" marT="39103" marB="39103"/>
                </a:tc>
                <a:tc>
                  <a:txBody>
                    <a:bodyPr/>
                    <a:lstStyle/>
                    <a:p>
                      <a:pPr algn="ctr"/>
                      <a:r>
                        <a:rPr lang="en-US" sz="1800"/>
                        <a:t>10</a:t>
                      </a:r>
                    </a:p>
                  </a:txBody>
                  <a:tcPr marL="78205" marR="78205" marT="39103" marB="39103"/>
                </a:tc>
                <a:tc>
                  <a:txBody>
                    <a:bodyPr/>
                    <a:lstStyle/>
                    <a:p>
                      <a:pPr algn="ctr"/>
                      <a:r>
                        <a:rPr lang="en-US" sz="1800"/>
                        <a:t>prevent</a:t>
                      </a:r>
                    </a:p>
                  </a:txBody>
                  <a:tcPr marL="78205" marR="78205" marT="39103" marB="39103"/>
                </a:tc>
                <a:tc>
                  <a:txBody>
                    <a:bodyPr/>
                    <a:lstStyle/>
                    <a:p>
                      <a:pPr algn="ctr"/>
                      <a:r>
                        <a:rPr lang="en-US" sz="1800" dirty="0"/>
                        <a:t>13</a:t>
                      </a:r>
                    </a:p>
                  </a:txBody>
                  <a:tcPr marL="78205" marR="78205" marT="39103" marB="39103"/>
                </a:tc>
                <a:tc>
                  <a:txBody>
                    <a:bodyPr/>
                    <a:lstStyle/>
                    <a:p>
                      <a:pPr algn="ctr"/>
                      <a:r>
                        <a:rPr lang="en-US" sz="1800"/>
                        <a:t>23 (44%)*</a:t>
                      </a:r>
                    </a:p>
                  </a:txBody>
                  <a:tcPr marL="78205" marR="78205" marT="39103" marB="39103"/>
                </a:tc>
                <a:extLst>
                  <a:ext uri="{0D108BD9-81ED-4DB2-BD59-A6C34878D82A}">
                    <a16:rowId xmlns:a16="http://schemas.microsoft.com/office/drawing/2014/main" val="1269923215"/>
                  </a:ext>
                </a:extLst>
              </a:tr>
              <a:tr h="418568">
                <a:tc>
                  <a:txBody>
                    <a:bodyPr/>
                    <a:lstStyle/>
                    <a:p>
                      <a:r>
                        <a:rPr lang="en-US" sz="1800"/>
                        <a:t>Chronic</a:t>
                      </a:r>
                    </a:p>
                  </a:txBody>
                  <a:tcPr marL="78205" marR="78205" marT="39103" marB="39103"/>
                </a:tc>
                <a:tc>
                  <a:txBody>
                    <a:bodyPr/>
                    <a:lstStyle/>
                    <a:p>
                      <a:pPr algn="ctr"/>
                      <a:r>
                        <a:rPr lang="en-US" sz="1800"/>
                        <a:t>7</a:t>
                      </a:r>
                    </a:p>
                  </a:txBody>
                  <a:tcPr marL="78205" marR="78205" marT="39103" marB="39103"/>
                </a:tc>
                <a:tc>
                  <a:txBody>
                    <a:bodyPr/>
                    <a:lstStyle/>
                    <a:p>
                      <a:pPr algn="ctr"/>
                      <a:r>
                        <a:rPr lang="en-US" sz="1800"/>
                        <a:t>identification</a:t>
                      </a:r>
                    </a:p>
                  </a:txBody>
                  <a:tcPr marL="78205" marR="78205" marT="39103" marB="39103"/>
                </a:tc>
                <a:tc>
                  <a:txBody>
                    <a:bodyPr/>
                    <a:lstStyle/>
                    <a:p>
                      <a:pPr algn="ctr"/>
                      <a:r>
                        <a:rPr lang="en-US" sz="1800" dirty="0"/>
                        <a:t>15</a:t>
                      </a:r>
                    </a:p>
                  </a:txBody>
                  <a:tcPr marL="78205" marR="78205" marT="39103" marB="39103"/>
                </a:tc>
                <a:tc>
                  <a:txBody>
                    <a:bodyPr/>
                    <a:lstStyle/>
                    <a:p>
                      <a:pPr algn="ctr"/>
                      <a:r>
                        <a:rPr lang="en-US" sz="1800" dirty="0"/>
                        <a:t>22 (42%)</a:t>
                      </a:r>
                    </a:p>
                  </a:txBody>
                  <a:tcPr marL="78205" marR="78205" marT="39103" marB="39103"/>
                </a:tc>
                <a:extLst>
                  <a:ext uri="{0D108BD9-81ED-4DB2-BD59-A6C34878D82A}">
                    <a16:rowId xmlns:a16="http://schemas.microsoft.com/office/drawing/2014/main" val="1899750039"/>
                  </a:ext>
                </a:extLst>
              </a:tr>
              <a:tr h="418568">
                <a:tc>
                  <a:txBody>
                    <a:bodyPr/>
                    <a:lstStyle/>
                    <a:p>
                      <a:r>
                        <a:rPr lang="en-US" sz="1800"/>
                        <a:t>First time homeless</a:t>
                      </a:r>
                    </a:p>
                  </a:txBody>
                  <a:tcPr marL="78205" marR="78205" marT="39103" marB="39103"/>
                </a:tc>
                <a:tc>
                  <a:txBody>
                    <a:bodyPr/>
                    <a:lstStyle/>
                    <a:p>
                      <a:pPr algn="ctr"/>
                      <a:r>
                        <a:rPr lang="en-US" sz="1800"/>
                        <a:t>6</a:t>
                      </a:r>
                    </a:p>
                  </a:txBody>
                  <a:tcPr marL="78205" marR="78205" marT="39103" marB="39103"/>
                </a:tc>
                <a:tc>
                  <a:txBody>
                    <a:bodyPr/>
                    <a:lstStyle/>
                    <a:p>
                      <a:pPr algn="ctr"/>
                      <a:endParaRPr lang="en-US" sz="1800"/>
                    </a:p>
                  </a:txBody>
                  <a:tcPr marL="78205" marR="78205" marT="39103" marB="39103"/>
                </a:tc>
                <a:tc>
                  <a:txBody>
                    <a:bodyPr/>
                    <a:lstStyle/>
                    <a:p>
                      <a:pPr algn="ctr"/>
                      <a:r>
                        <a:rPr lang="en-US" sz="1800"/>
                        <a:t>7</a:t>
                      </a:r>
                    </a:p>
                  </a:txBody>
                  <a:tcPr marL="78205" marR="78205" marT="39103" marB="39103"/>
                </a:tc>
                <a:tc>
                  <a:txBody>
                    <a:bodyPr/>
                    <a:lstStyle/>
                    <a:p>
                      <a:pPr algn="ctr"/>
                      <a:r>
                        <a:rPr lang="en-US" sz="1800" dirty="0"/>
                        <a:t>13 (26%)</a:t>
                      </a:r>
                    </a:p>
                  </a:txBody>
                  <a:tcPr marL="78205" marR="78205" marT="39103" marB="39103"/>
                </a:tc>
                <a:extLst>
                  <a:ext uri="{0D108BD9-81ED-4DB2-BD59-A6C34878D82A}">
                    <a16:rowId xmlns:a16="http://schemas.microsoft.com/office/drawing/2014/main" val="3318801080"/>
                  </a:ext>
                </a:extLst>
              </a:tr>
              <a:tr h="418568">
                <a:tc>
                  <a:txBody>
                    <a:bodyPr/>
                    <a:lstStyle/>
                    <a:p>
                      <a:r>
                        <a:rPr lang="en-US" sz="1800"/>
                        <a:t>Any disability</a:t>
                      </a:r>
                    </a:p>
                  </a:txBody>
                  <a:tcPr marL="78205" marR="78205" marT="39103" marB="39103"/>
                </a:tc>
                <a:tc>
                  <a:txBody>
                    <a:bodyPr/>
                    <a:lstStyle/>
                    <a:p>
                      <a:pPr algn="ctr"/>
                      <a:r>
                        <a:rPr lang="en-US" sz="1800"/>
                        <a:t>19</a:t>
                      </a:r>
                    </a:p>
                  </a:txBody>
                  <a:tcPr marL="78205" marR="78205" marT="39103" marB="39103"/>
                </a:tc>
                <a:tc>
                  <a:txBody>
                    <a:bodyPr/>
                    <a:lstStyle/>
                    <a:p>
                      <a:pPr algn="ctr"/>
                      <a:endParaRPr lang="en-US" sz="1800"/>
                    </a:p>
                  </a:txBody>
                  <a:tcPr marL="78205" marR="78205" marT="39103" marB="39103"/>
                </a:tc>
                <a:tc>
                  <a:txBody>
                    <a:bodyPr/>
                    <a:lstStyle/>
                    <a:p>
                      <a:pPr algn="ctr"/>
                      <a:r>
                        <a:rPr lang="en-US" sz="1800"/>
                        <a:t>26</a:t>
                      </a:r>
                    </a:p>
                  </a:txBody>
                  <a:tcPr marL="78205" marR="78205" marT="39103" marB="39103"/>
                </a:tc>
                <a:tc>
                  <a:txBody>
                    <a:bodyPr/>
                    <a:lstStyle/>
                    <a:p>
                      <a:pPr algn="ctr"/>
                      <a:r>
                        <a:rPr lang="en-US" sz="1800" dirty="0"/>
                        <a:t>46 (89%)</a:t>
                      </a:r>
                    </a:p>
                  </a:txBody>
                  <a:tcPr marL="78205" marR="78205" marT="39103" marB="39103"/>
                </a:tc>
                <a:extLst>
                  <a:ext uri="{0D108BD9-81ED-4DB2-BD59-A6C34878D82A}">
                    <a16:rowId xmlns:a16="http://schemas.microsoft.com/office/drawing/2014/main" val="1237677321"/>
                  </a:ext>
                </a:extLst>
              </a:tr>
            </a:tbl>
          </a:graphicData>
        </a:graphic>
      </p:graphicFrame>
    </p:spTree>
    <p:extLst>
      <p:ext uri="{BB962C8B-B14F-4D97-AF65-F5344CB8AC3E}">
        <p14:creationId xmlns:p14="http://schemas.microsoft.com/office/powerpoint/2010/main" val="3371388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E5539EC-8CB8-002F-68C6-678840282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10" name="Rectangle 9">
              <a:extLst>
                <a:ext uri="{FF2B5EF4-FFF2-40B4-BE49-F238E27FC236}">
                  <a16:creationId xmlns:a16="http://schemas.microsoft.com/office/drawing/2014/main" id="{6C5D55A6-9EFD-CDA3-20CC-A99812CE1A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B6E73B-6DFD-AE6C-1628-DF8DC30085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E00FC4-DDBC-F424-CF71-73AF7A284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4D9194E5-A2E2-4DE4-B144-3FC38AE495A9}"/>
              </a:ext>
            </a:extLst>
          </p:cNvPr>
          <p:cNvSpPr>
            <a:spLocks noGrp="1"/>
          </p:cNvSpPr>
          <p:nvPr>
            <p:ph type="title"/>
          </p:nvPr>
        </p:nvSpPr>
        <p:spPr>
          <a:xfrm>
            <a:off x="876691" y="301843"/>
            <a:ext cx="10477109" cy="1003532"/>
          </a:xfrm>
        </p:spPr>
        <p:txBody>
          <a:bodyPr anchor="ctr">
            <a:normAutofit/>
          </a:bodyPr>
          <a:lstStyle/>
          <a:p>
            <a:r>
              <a:rPr lang="en-US" sz="3200">
                <a:solidFill>
                  <a:srgbClr val="FFFFFF"/>
                </a:solidFill>
              </a:rPr>
              <a:t>PIT data: Trends over time</a:t>
            </a:r>
            <a:endParaRPr lang="en-US" sz="32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0583538D-097B-6C7F-7CD3-D0A8000D0410}"/>
              </a:ext>
            </a:extLst>
          </p:cNvPr>
          <p:cNvGraphicFramePr>
            <a:graphicFrameLocks noGrp="1"/>
          </p:cNvGraphicFramePr>
          <p:nvPr>
            <p:ph idx="1"/>
            <p:extLst>
              <p:ext uri="{D42A27DB-BD31-4B8C-83A1-F6EECF244321}">
                <p14:modId xmlns:p14="http://schemas.microsoft.com/office/powerpoint/2010/main" val="1185668024"/>
              </p:ext>
            </p:extLst>
          </p:nvPr>
        </p:nvGraphicFramePr>
        <p:xfrm>
          <a:off x="876690" y="2201240"/>
          <a:ext cx="10439011" cy="3764079"/>
        </p:xfrm>
        <a:graphic>
          <a:graphicData uri="http://schemas.openxmlformats.org/drawingml/2006/table">
            <a:tbl>
              <a:tblPr firstRow="1" bandRow="1">
                <a:tableStyleId>{5C22544A-7EE6-4342-B048-85BDC9FD1C3A}</a:tableStyleId>
              </a:tblPr>
              <a:tblGrid>
                <a:gridCol w="3383410">
                  <a:extLst>
                    <a:ext uri="{9D8B030D-6E8A-4147-A177-3AD203B41FA5}">
                      <a16:colId xmlns:a16="http://schemas.microsoft.com/office/drawing/2014/main" val="2796650167"/>
                    </a:ext>
                  </a:extLst>
                </a:gridCol>
                <a:gridCol w="875084">
                  <a:extLst>
                    <a:ext uri="{9D8B030D-6E8A-4147-A177-3AD203B41FA5}">
                      <a16:colId xmlns:a16="http://schemas.microsoft.com/office/drawing/2014/main" val="245301330"/>
                    </a:ext>
                  </a:extLst>
                </a:gridCol>
                <a:gridCol w="1071224">
                  <a:extLst>
                    <a:ext uri="{9D8B030D-6E8A-4147-A177-3AD203B41FA5}">
                      <a16:colId xmlns:a16="http://schemas.microsoft.com/office/drawing/2014/main" val="2653263667"/>
                    </a:ext>
                  </a:extLst>
                </a:gridCol>
                <a:gridCol w="1290701">
                  <a:extLst>
                    <a:ext uri="{9D8B030D-6E8A-4147-A177-3AD203B41FA5}">
                      <a16:colId xmlns:a16="http://schemas.microsoft.com/office/drawing/2014/main" val="1166669009"/>
                    </a:ext>
                  </a:extLst>
                </a:gridCol>
                <a:gridCol w="1237190">
                  <a:extLst>
                    <a:ext uri="{9D8B030D-6E8A-4147-A177-3AD203B41FA5}">
                      <a16:colId xmlns:a16="http://schemas.microsoft.com/office/drawing/2014/main" val="2416852136"/>
                    </a:ext>
                  </a:extLst>
                </a:gridCol>
                <a:gridCol w="1290701">
                  <a:extLst>
                    <a:ext uri="{9D8B030D-6E8A-4147-A177-3AD203B41FA5}">
                      <a16:colId xmlns:a16="http://schemas.microsoft.com/office/drawing/2014/main" val="904059253"/>
                    </a:ext>
                  </a:extLst>
                </a:gridCol>
                <a:gridCol w="1290701">
                  <a:extLst>
                    <a:ext uri="{9D8B030D-6E8A-4147-A177-3AD203B41FA5}">
                      <a16:colId xmlns:a16="http://schemas.microsoft.com/office/drawing/2014/main" val="2517498773"/>
                    </a:ext>
                  </a:extLst>
                </a:gridCol>
              </a:tblGrid>
              <a:tr h="418231">
                <a:tc>
                  <a:txBody>
                    <a:bodyPr/>
                    <a:lstStyle/>
                    <a:p>
                      <a:endParaRPr lang="en-US" sz="1900"/>
                    </a:p>
                  </a:txBody>
                  <a:tcPr marL="95052" marR="95052" marT="47526" marB="47526"/>
                </a:tc>
                <a:tc>
                  <a:txBody>
                    <a:bodyPr/>
                    <a:lstStyle/>
                    <a:p>
                      <a:pPr algn="ctr"/>
                      <a:r>
                        <a:rPr lang="en-US" sz="1900"/>
                        <a:t>2020</a:t>
                      </a:r>
                    </a:p>
                  </a:txBody>
                  <a:tcPr marL="95052" marR="95052" marT="47526" marB="47526"/>
                </a:tc>
                <a:tc>
                  <a:txBody>
                    <a:bodyPr/>
                    <a:lstStyle/>
                    <a:p>
                      <a:pPr algn="ctr"/>
                      <a:r>
                        <a:rPr lang="en-US" sz="1900"/>
                        <a:t>2021*</a:t>
                      </a:r>
                    </a:p>
                  </a:txBody>
                  <a:tcPr marL="95052" marR="95052" marT="47526" marB="47526"/>
                </a:tc>
                <a:tc>
                  <a:txBody>
                    <a:bodyPr/>
                    <a:lstStyle/>
                    <a:p>
                      <a:pPr algn="ctr"/>
                      <a:r>
                        <a:rPr lang="en-US" sz="1900"/>
                        <a:t>2022</a:t>
                      </a:r>
                    </a:p>
                  </a:txBody>
                  <a:tcPr marL="95052" marR="95052" marT="47526" marB="47526"/>
                </a:tc>
                <a:tc>
                  <a:txBody>
                    <a:bodyPr/>
                    <a:lstStyle/>
                    <a:p>
                      <a:pPr algn="ctr"/>
                      <a:r>
                        <a:rPr lang="en-US" sz="1900"/>
                        <a:t>2023</a:t>
                      </a:r>
                    </a:p>
                  </a:txBody>
                  <a:tcPr marL="95052" marR="95052" marT="47526" marB="47526"/>
                </a:tc>
                <a:tc>
                  <a:txBody>
                    <a:bodyPr/>
                    <a:lstStyle/>
                    <a:p>
                      <a:pPr algn="ctr"/>
                      <a:r>
                        <a:rPr lang="en-US" sz="1900"/>
                        <a:t>2024</a:t>
                      </a:r>
                    </a:p>
                  </a:txBody>
                  <a:tcPr marL="95052" marR="95052" marT="47526" marB="47526"/>
                </a:tc>
                <a:tc>
                  <a:txBody>
                    <a:bodyPr/>
                    <a:lstStyle/>
                    <a:p>
                      <a:pPr algn="ctr"/>
                      <a:r>
                        <a:rPr lang="en-US" sz="1900"/>
                        <a:t>2025</a:t>
                      </a:r>
                    </a:p>
                  </a:txBody>
                  <a:tcPr marL="95052" marR="95052" marT="47526" marB="47526"/>
                </a:tc>
                <a:extLst>
                  <a:ext uri="{0D108BD9-81ED-4DB2-BD59-A6C34878D82A}">
                    <a16:rowId xmlns:a16="http://schemas.microsoft.com/office/drawing/2014/main" val="2872141934"/>
                  </a:ext>
                </a:extLst>
              </a:tr>
              <a:tr h="418231">
                <a:tc>
                  <a:txBody>
                    <a:bodyPr/>
                    <a:lstStyle/>
                    <a:p>
                      <a:r>
                        <a:rPr lang="en-US" sz="1900"/>
                        <a:t>Households</a:t>
                      </a:r>
                    </a:p>
                  </a:txBody>
                  <a:tcPr marL="95052" marR="95052" marT="47526" marB="47526"/>
                </a:tc>
                <a:tc>
                  <a:txBody>
                    <a:bodyPr/>
                    <a:lstStyle/>
                    <a:p>
                      <a:pPr algn="ctr"/>
                      <a:r>
                        <a:rPr lang="en-US" sz="1900"/>
                        <a:t>296</a:t>
                      </a:r>
                    </a:p>
                  </a:txBody>
                  <a:tcPr marL="95052" marR="95052" marT="47526" marB="47526"/>
                </a:tc>
                <a:tc>
                  <a:txBody>
                    <a:bodyPr/>
                    <a:lstStyle/>
                    <a:p>
                      <a:pPr algn="ctr"/>
                      <a:r>
                        <a:rPr lang="en-US" sz="1900"/>
                        <a:t>97</a:t>
                      </a:r>
                    </a:p>
                  </a:txBody>
                  <a:tcPr marL="95052" marR="95052" marT="47526" marB="47526"/>
                </a:tc>
                <a:tc>
                  <a:txBody>
                    <a:bodyPr/>
                    <a:lstStyle/>
                    <a:p>
                      <a:pPr algn="ctr"/>
                      <a:r>
                        <a:rPr lang="en-US" sz="1900"/>
                        <a:t>251</a:t>
                      </a:r>
                    </a:p>
                  </a:txBody>
                  <a:tcPr marL="95052" marR="95052" marT="47526" marB="47526"/>
                </a:tc>
                <a:tc>
                  <a:txBody>
                    <a:bodyPr/>
                    <a:lstStyle/>
                    <a:p>
                      <a:pPr algn="ctr"/>
                      <a:r>
                        <a:rPr lang="en-US" sz="1900"/>
                        <a:t>333</a:t>
                      </a:r>
                    </a:p>
                  </a:txBody>
                  <a:tcPr marL="95052" marR="95052" marT="47526" marB="47526"/>
                </a:tc>
                <a:tc>
                  <a:txBody>
                    <a:bodyPr/>
                    <a:lstStyle/>
                    <a:p>
                      <a:pPr algn="ctr"/>
                      <a:r>
                        <a:rPr lang="en-US" sz="1900"/>
                        <a:t>312</a:t>
                      </a:r>
                    </a:p>
                  </a:txBody>
                  <a:tcPr marL="95052" marR="95052" marT="47526" marB="47526"/>
                </a:tc>
                <a:tc>
                  <a:txBody>
                    <a:bodyPr/>
                    <a:lstStyle/>
                    <a:p>
                      <a:pPr algn="ctr"/>
                      <a:r>
                        <a:rPr lang="en-US" sz="1900"/>
                        <a:t>399</a:t>
                      </a:r>
                    </a:p>
                  </a:txBody>
                  <a:tcPr marL="95052" marR="95052" marT="47526" marB="47526"/>
                </a:tc>
                <a:extLst>
                  <a:ext uri="{0D108BD9-81ED-4DB2-BD59-A6C34878D82A}">
                    <a16:rowId xmlns:a16="http://schemas.microsoft.com/office/drawing/2014/main" val="505486056"/>
                  </a:ext>
                </a:extLst>
              </a:tr>
              <a:tr h="418231">
                <a:tc>
                  <a:txBody>
                    <a:bodyPr/>
                    <a:lstStyle/>
                    <a:p>
                      <a:r>
                        <a:rPr lang="en-US" sz="1900"/>
                        <a:t>Persons</a:t>
                      </a:r>
                    </a:p>
                  </a:txBody>
                  <a:tcPr marL="95052" marR="95052" marT="47526" marB="47526"/>
                </a:tc>
                <a:tc>
                  <a:txBody>
                    <a:bodyPr/>
                    <a:lstStyle/>
                    <a:p>
                      <a:pPr algn="ctr"/>
                      <a:r>
                        <a:rPr lang="en-US" sz="1900"/>
                        <a:t>352</a:t>
                      </a:r>
                    </a:p>
                  </a:txBody>
                  <a:tcPr marL="95052" marR="95052" marT="47526" marB="47526"/>
                </a:tc>
                <a:tc>
                  <a:txBody>
                    <a:bodyPr/>
                    <a:lstStyle/>
                    <a:p>
                      <a:pPr algn="ctr"/>
                      <a:r>
                        <a:rPr lang="en-US" sz="1900"/>
                        <a:t>157</a:t>
                      </a:r>
                    </a:p>
                  </a:txBody>
                  <a:tcPr marL="95052" marR="95052" marT="47526" marB="47526"/>
                </a:tc>
                <a:tc>
                  <a:txBody>
                    <a:bodyPr/>
                    <a:lstStyle/>
                    <a:p>
                      <a:pPr algn="ctr"/>
                      <a:r>
                        <a:rPr lang="en-US" sz="1900"/>
                        <a:t>343</a:t>
                      </a:r>
                    </a:p>
                  </a:txBody>
                  <a:tcPr marL="95052" marR="95052" marT="47526" marB="47526"/>
                </a:tc>
                <a:tc>
                  <a:txBody>
                    <a:bodyPr/>
                    <a:lstStyle/>
                    <a:p>
                      <a:pPr algn="ctr"/>
                      <a:r>
                        <a:rPr lang="en-US" sz="1900"/>
                        <a:t>436</a:t>
                      </a:r>
                    </a:p>
                  </a:txBody>
                  <a:tcPr marL="95052" marR="95052" marT="47526" marB="47526"/>
                </a:tc>
                <a:tc>
                  <a:txBody>
                    <a:bodyPr/>
                    <a:lstStyle/>
                    <a:p>
                      <a:pPr algn="ctr"/>
                      <a:r>
                        <a:rPr lang="en-US" sz="1900"/>
                        <a:t>412</a:t>
                      </a:r>
                    </a:p>
                  </a:txBody>
                  <a:tcPr marL="95052" marR="95052" marT="47526" marB="47526"/>
                </a:tc>
                <a:tc>
                  <a:txBody>
                    <a:bodyPr/>
                    <a:lstStyle/>
                    <a:p>
                      <a:pPr algn="ctr"/>
                      <a:r>
                        <a:rPr lang="en-US" sz="1900"/>
                        <a:t>507</a:t>
                      </a:r>
                    </a:p>
                  </a:txBody>
                  <a:tcPr marL="95052" marR="95052" marT="47526" marB="47526"/>
                </a:tc>
                <a:extLst>
                  <a:ext uri="{0D108BD9-81ED-4DB2-BD59-A6C34878D82A}">
                    <a16:rowId xmlns:a16="http://schemas.microsoft.com/office/drawing/2014/main" val="461517891"/>
                  </a:ext>
                </a:extLst>
              </a:tr>
              <a:tr h="418231">
                <a:tc>
                  <a:txBody>
                    <a:bodyPr/>
                    <a:lstStyle/>
                    <a:p>
                      <a:r>
                        <a:rPr lang="en-US" sz="1900"/>
                        <a:t>Emergency shelter</a:t>
                      </a:r>
                    </a:p>
                  </a:txBody>
                  <a:tcPr marL="95052" marR="95052" marT="47526" marB="47526"/>
                </a:tc>
                <a:tc>
                  <a:txBody>
                    <a:bodyPr/>
                    <a:lstStyle/>
                    <a:p>
                      <a:pPr algn="ctr"/>
                      <a:r>
                        <a:rPr lang="en-US" sz="1900"/>
                        <a:t>172</a:t>
                      </a:r>
                    </a:p>
                  </a:txBody>
                  <a:tcPr marL="95052" marR="95052" marT="47526" marB="47526"/>
                </a:tc>
                <a:tc>
                  <a:txBody>
                    <a:bodyPr/>
                    <a:lstStyle/>
                    <a:p>
                      <a:pPr algn="ctr"/>
                      <a:r>
                        <a:rPr lang="en-US" sz="1900"/>
                        <a:t>90</a:t>
                      </a:r>
                    </a:p>
                  </a:txBody>
                  <a:tcPr marL="95052" marR="95052" marT="47526" marB="47526"/>
                </a:tc>
                <a:tc>
                  <a:txBody>
                    <a:bodyPr/>
                    <a:lstStyle/>
                    <a:p>
                      <a:pPr algn="ctr"/>
                      <a:r>
                        <a:rPr lang="en-US" sz="1900"/>
                        <a:t>165</a:t>
                      </a:r>
                    </a:p>
                  </a:txBody>
                  <a:tcPr marL="95052" marR="95052" marT="47526" marB="47526"/>
                </a:tc>
                <a:tc>
                  <a:txBody>
                    <a:bodyPr/>
                    <a:lstStyle/>
                    <a:p>
                      <a:pPr algn="ctr"/>
                      <a:r>
                        <a:rPr lang="en-US" sz="1900"/>
                        <a:t>200</a:t>
                      </a:r>
                    </a:p>
                  </a:txBody>
                  <a:tcPr marL="95052" marR="95052" marT="47526" marB="47526"/>
                </a:tc>
                <a:tc>
                  <a:txBody>
                    <a:bodyPr/>
                    <a:lstStyle/>
                    <a:p>
                      <a:pPr algn="ctr"/>
                      <a:r>
                        <a:rPr lang="en-US" sz="1900"/>
                        <a:t>176</a:t>
                      </a:r>
                    </a:p>
                  </a:txBody>
                  <a:tcPr marL="95052" marR="95052" marT="47526" marB="47526"/>
                </a:tc>
                <a:tc>
                  <a:txBody>
                    <a:bodyPr/>
                    <a:lstStyle/>
                    <a:p>
                      <a:pPr algn="ctr"/>
                      <a:r>
                        <a:rPr lang="en-US" sz="1900"/>
                        <a:t>213</a:t>
                      </a:r>
                    </a:p>
                  </a:txBody>
                  <a:tcPr marL="95052" marR="95052" marT="47526" marB="47526"/>
                </a:tc>
                <a:extLst>
                  <a:ext uri="{0D108BD9-81ED-4DB2-BD59-A6C34878D82A}">
                    <a16:rowId xmlns:a16="http://schemas.microsoft.com/office/drawing/2014/main" val="3017737192"/>
                  </a:ext>
                </a:extLst>
              </a:tr>
              <a:tr h="418231">
                <a:tc>
                  <a:txBody>
                    <a:bodyPr/>
                    <a:lstStyle/>
                    <a:p>
                      <a:r>
                        <a:rPr lang="en-US" sz="1900"/>
                        <a:t>Transitional shelter</a:t>
                      </a:r>
                    </a:p>
                  </a:txBody>
                  <a:tcPr marL="95052" marR="95052" marT="47526" marB="47526"/>
                </a:tc>
                <a:tc>
                  <a:txBody>
                    <a:bodyPr/>
                    <a:lstStyle/>
                    <a:p>
                      <a:pPr algn="ctr"/>
                      <a:r>
                        <a:rPr lang="en-US" sz="1900"/>
                        <a:t>25</a:t>
                      </a:r>
                    </a:p>
                  </a:txBody>
                  <a:tcPr marL="95052" marR="95052" marT="47526" marB="47526"/>
                </a:tc>
                <a:tc>
                  <a:txBody>
                    <a:bodyPr/>
                    <a:lstStyle/>
                    <a:p>
                      <a:pPr algn="ctr"/>
                      <a:r>
                        <a:rPr lang="en-US" sz="1900"/>
                        <a:t>67</a:t>
                      </a:r>
                    </a:p>
                  </a:txBody>
                  <a:tcPr marL="95052" marR="95052" marT="47526" marB="47526"/>
                </a:tc>
                <a:tc>
                  <a:txBody>
                    <a:bodyPr/>
                    <a:lstStyle/>
                    <a:p>
                      <a:pPr algn="ctr"/>
                      <a:r>
                        <a:rPr lang="en-US" sz="1900"/>
                        <a:t>78</a:t>
                      </a:r>
                    </a:p>
                  </a:txBody>
                  <a:tcPr marL="95052" marR="95052" marT="47526" marB="47526"/>
                </a:tc>
                <a:tc>
                  <a:txBody>
                    <a:bodyPr/>
                    <a:lstStyle/>
                    <a:p>
                      <a:pPr algn="ctr"/>
                      <a:r>
                        <a:rPr lang="en-US" sz="1900"/>
                        <a:t>45</a:t>
                      </a:r>
                    </a:p>
                  </a:txBody>
                  <a:tcPr marL="95052" marR="95052" marT="47526" marB="47526"/>
                </a:tc>
                <a:tc>
                  <a:txBody>
                    <a:bodyPr/>
                    <a:lstStyle/>
                    <a:p>
                      <a:pPr algn="ctr"/>
                      <a:r>
                        <a:rPr lang="en-US" sz="1900"/>
                        <a:t>43</a:t>
                      </a:r>
                    </a:p>
                  </a:txBody>
                  <a:tcPr marL="95052" marR="95052" marT="47526" marB="47526"/>
                </a:tc>
                <a:tc>
                  <a:txBody>
                    <a:bodyPr/>
                    <a:lstStyle/>
                    <a:p>
                      <a:pPr algn="ctr"/>
                      <a:r>
                        <a:rPr lang="en-US" sz="1900"/>
                        <a:t>35</a:t>
                      </a:r>
                    </a:p>
                  </a:txBody>
                  <a:tcPr marL="95052" marR="95052" marT="47526" marB="47526"/>
                </a:tc>
                <a:extLst>
                  <a:ext uri="{0D108BD9-81ED-4DB2-BD59-A6C34878D82A}">
                    <a16:rowId xmlns:a16="http://schemas.microsoft.com/office/drawing/2014/main" val="2451659975"/>
                  </a:ext>
                </a:extLst>
              </a:tr>
              <a:tr h="418231">
                <a:tc>
                  <a:txBody>
                    <a:bodyPr/>
                    <a:lstStyle/>
                    <a:p>
                      <a:r>
                        <a:rPr lang="en-US" sz="1900"/>
                        <a:t>Unsheltered</a:t>
                      </a:r>
                    </a:p>
                  </a:txBody>
                  <a:tcPr marL="95052" marR="95052" marT="47526" marB="47526"/>
                </a:tc>
                <a:tc>
                  <a:txBody>
                    <a:bodyPr/>
                    <a:lstStyle/>
                    <a:p>
                      <a:pPr algn="ctr"/>
                      <a:r>
                        <a:rPr lang="en-US" sz="1900"/>
                        <a:t>155</a:t>
                      </a:r>
                    </a:p>
                  </a:txBody>
                  <a:tcPr marL="95052" marR="95052" marT="47526" marB="47526"/>
                </a:tc>
                <a:tc>
                  <a:txBody>
                    <a:bodyPr/>
                    <a:lstStyle/>
                    <a:p>
                      <a:pPr algn="ctr"/>
                      <a:r>
                        <a:rPr lang="en-US" sz="1900"/>
                        <a:t>N/A</a:t>
                      </a:r>
                    </a:p>
                  </a:txBody>
                  <a:tcPr marL="95052" marR="95052" marT="47526" marB="47526"/>
                </a:tc>
                <a:tc>
                  <a:txBody>
                    <a:bodyPr/>
                    <a:lstStyle/>
                    <a:p>
                      <a:pPr algn="ctr"/>
                      <a:r>
                        <a:rPr lang="en-US" sz="1900"/>
                        <a:t>100</a:t>
                      </a:r>
                    </a:p>
                  </a:txBody>
                  <a:tcPr marL="95052" marR="95052" marT="47526" marB="47526"/>
                </a:tc>
                <a:tc>
                  <a:txBody>
                    <a:bodyPr/>
                    <a:lstStyle/>
                    <a:p>
                      <a:pPr algn="ctr"/>
                      <a:r>
                        <a:rPr lang="en-US" sz="1900"/>
                        <a:t>191</a:t>
                      </a:r>
                    </a:p>
                  </a:txBody>
                  <a:tcPr marL="95052" marR="95052" marT="47526" marB="47526"/>
                </a:tc>
                <a:tc>
                  <a:txBody>
                    <a:bodyPr/>
                    <a:lstStyle/>
                    <a:p>
                      <a:pPr algn="ctr"/>
                      <a:r>
                        <a:rPr lang="en-US" sz="1900"/>
                        <a:t>193</a:t>
                      </a:r>
                    </a:p>
                  </a:txBody>
                  <a:tcPr marL="95052" marR="95052" marT="47526" marB="47526"/>
                </a:tc>
                <a:tc>
                  <a:txBody>
                    <a:bodyPr/>
                    <a:lstStyle/>
                    <a:p>
                      <a:pPr algn="ctr"/>
                      <a:r>
                        <a:rPr lang="en-US" sz="1900"/>
                        <a:t>259</a:t>
                      </a:r>
                    </a:p>
                  </a:txBody>
                  <a:tcPr marL="95052" marR="95052" marT="47526" marB="47526"/>
                </a:tc>
                <a:extLst>
                  <a:ext uri="{0D108BD9-81ED-4DB2-BD59-A6C34878D82A}">
                    <a16:rowId xmlns:a16="http://schemas.microsoft.com/office/drawing/2014/main" val="2511316299"/>
                  </a:ext>
                </a:extLst>
              </a:tr>
              <a:tr h="418231">
                <a:tc>
                  <a:txBody>
                    <a:bodyPr/>
                    <a:lstStyle/>
                    <a:p>
                      <a:r>
                        <a:rPr lang="en-US" sz="1900"/>
                        <a:t>First-time homeless</a:t>
                      </a:r>
                    </a:p>
                  </a:txBody>
                  <a:tcPr marL="95052" marR="95052" marT="47526" marB="47526"/>
                </a:tc>
                <a:tc>
                  <a:txBody>
                    <a:bodyPr/>
                    <a:lstStyle/>
                    <a:p>
                      <a:pPr algn="ctr"/>
                      <a:endParaRPr lang="en-US" sz="1900"/>
                    </a:p>
                  </a:txBody>
                  <a:tcPr marL="95052" marR="95052" marT="47526" marB="47526"/>
                </a:tc>
                <a:tc>
                  <a:txBody>
                    <a:bodyPr/>
                    <a:lstStyle/>
                    <a:p>
                      <a:pPr algn="ctr"/>
                      <a:endParaRPr lang="en-US" sz="1900"/>
                    </a:p>
                  </a:txBody>
                  <a:tcPr marL="95052" marR="95052" marT="47526" marB="47526"/>
                </a:tc>
                <a:tc>
                  <a:txBody>
                    <a:bodyPr/>
                    <a:lstStyle/>
                    <a:p>
                      <a:pPr algn="ctr"/>
                      <a:endParaRPr lang="en-US" sz="1900"/>
                    </a:p>
                  </a:txBody>
                  <a:tcPr marL="95052" marR="95052" marT="47526" marB="47526"/>
                </a:tc>
                <a:tc>
                  <a:txBody>
                    <a:bodyPr/>
                    <a:lstStyle/>
                    <a:p>
                      <a:pPr algn="ctr"/>
                      <a:r>
                        <a:rPr lang="en-US" sz="1900"/>
                        <a:t>128</a:t>
                      </a:r>
                    </a:p>
                  </a:txBody>
                  <a:tcPr marL="95052" marR="95052" marT="47526" marB="47526"/>
                </a:tc>
                <a:tc>
                  <a:txBody>
                    <a:bodyPr/>
                    <a:lstStyle/>
                    <a:p>
                      <a:pPr algn="ctr"/>
                      <a:r>
                        <a:rPr lang="en-US" sz="1900"/>
                        <a:t>125</a:t>
                      </a:r>
                    </a:p>
                  </a:txBody>
                  <a:tcPr marL="95052" marR="95052" marT="47526" marB="47526"/>
                </a:tc>
                <a:tc>
                  <a:txBody>
                    <a:bodyPr/>
                    <a:lstStyle/>
                    <a:p>
                      <a:pPr algn="ctr"/>
                      <a:r>
                        <a:rPr lang="en-US" sz="1900"/>
                        <a:t>132</a:t>
                      </a:r>
                    </a:p>
                  </a:txBody>
                  <a:tcPr marL="95052" marR="95052" marT="47526" marB="47526"/>
                </a:tc>
                <a:extLst>
                  <a:ext uri="{0D108BD9-81ED-4DB2-BD59-A6C34878D82A}">
                    <a16:rowId xmlns:a16="http://schemas.microsoft.com/office/drawing/2014/main" val="1311412301"/>
                  </a:ext>
                </a:extLst>
              </a:tr>
              <a:tr h="418231">
                <a:tc>
                  <a:txBody>
                    <a:bodyPr/>
                    <a:lstStyle/>
                    <a:p>
                      <a:r>
                        <a:rPr lang="en-US" sz="1900"/>
                        <a:t>Chronic</a:t>
                      </a:r>
                    </a:p>
                  </a:txBody>
                  <a:tcPr marL="95052" marR="95052" marT="47526" marB="47526"/>
                </a:tc>
                <a:tc>
                  <a:txBody>
                    <a:bodyPr/>
                    <a:lstStyle/>
                    <a:p>
                      <a:pPr algn="ctr"/>
                      <a:r>
                        <a:rPr lang="en-US" sz="1900"/>
                        <a:t>98</a:t>
                      </a:r>
                    </a:p>
                  </a:txBody>
                  <a:tcPr marL="95052" marR="95052" marT="47526" marB="47526"/>
                </a:tc>
                <a:tc>
                  <a:txBody>
                    <a:bodyPr/>
                    <a:lstStyle/>
                    <a:p>
                      <a:pPr algn="ctr"/>
                      <a:r>
                        <a:rPr lang="en-US" sz="1900"/>
                        <a:t>19</a:t>
                      </a:r>
                    </a:p>
                  </a:txBody>
                  <a:tcPr marL="95052" marR="95052" marT="47526" marB="47526"/>
                </a:tc>
                <a:tc>
                  <a:txBody>
                    <a:bodyPr/>
                    <a:lstStyle/>
                    <a:p>
                      <a:pPr algn="ctr"/>
                      <a:r>
                        <a:rPr lang="en-US" sz="1900"/>
                        <a:t>49</a:t>
                      </a:r>
                    </a:p>
                  </a:txBody>
                  <a:tcPr marL="95052" marR="95052" marT="47526" marB="47526"/>
                </a:tc>
                <a:tc>
                  <a:txBody>
                    <a:bodyPr/>
                    <a:lstStyle/>
                    <a:p>
                      <a:pPr algn="ctr"/>
                      <a:r>
                        <a:rPr lang="en-US" sz="1900"/>
                        <a:t>116</a:t>
                      </a:r>
                    </a:p>
                  </a:txBody>
                  <a:tcPr marL="95052" marR="95052" marT="47526" marB="47526"/>
                </a:tc>
                <a:tc>
                  <a:txBody>
                    <a:bodyPr/>
                    <a:lstStyle/>
                    <a:p>
                      <a:pPr algn="ctr"/>
                      <a:r>
                        <a:rPr lang="en-US" sz="1900"/>
                        <a:t>139</a:t>
                      </a:r>
                    </a:p>
                  </a:txBody>
                  <a:tcPr marL="95052" marR="95052" marT="47526" marB="47526"/>
                </a:tc>
                <a:tc>
                  <a:txBody>
                    <a:bodyPr/>
                    <a:lstStyle/>
                    <a:p>
                      <a:pPr algn="ctr"/>
                      <a:r>
                        <a:rPr lang="en-US" sz="1900"/>
                        <a:t>177</a:t>
                      </a:r>
                    </a:p>
                  </a:txBody>
                  <a:tcPr marL="95052" marR="95052" marT="47526" marB="47526"/>
                </a:tc>
                <a:extLst>
                  <a:ext uri="{0D108BD9-81ED-4DB2-BD59-A6C34878D82A}">
                    <a16:rowId xmlns:a16="http://schemas.microsoft.com/office/drawing/2014/main" val="2077317167"/>
                  </a:ext>
                </a:extLst>
              </a:tr>
              <a:tr h="418231">
                <a:tc>
                  <a:txBody>
                    <a:bodyPr/>
                    <a:lstStyle/>
                    <a:p>
                      <a:r>
                        <a:rPr lang="en-US" sz="1900"/>
                        <a:t>Veteran</a:t>
                      </a:r>
                    </a:p>
                  </a:txBody>
                  <a:tcPr marL="95052" marR="95052" marT="47526" marB="47526"/>
                </a:tc>
                <a:tc>
                  <a:txBody>
                    <a:bodyPr/>
                    <a:lstStyle/>
                    <a:p>
                      <a:pPr algn="ctr"/>
                      <a:r>
                        <a:rPr lang="en-US" sz="1900"/>
                        <a:t>33</a:t>
                      </a:r>
                    </a:p>
                  </a:txBody>
                  <a:tcPr marL="95052" marR="95052" marT="47526" marB="47526"/>
                </a:tc>
                <a:tc>
                  <a:txBody>
                    <a:bodyPr/>
                    <a:lstStyle/>
                    <a:p>
                      <a:pPr algn="ctr"/>
                      <a:r>
                        <a:rPr lang="en-US" sz="1900"/>
                        <a:t>14</a:t>
                      </a:r>
                    </a:p>
                  </a:txBody>
                  <a:tcPr marL="95052" marR="95052" marT="47526" marB="47526"/>
                </a:tc>
                <a:tc>
                  <a:txBody>
                    <a:bodyPr/>
                    <a:lstStyle/>
                    <a:p>
                      <a:pPr algn="ctr"/>
                      <a:r>
                        <a:rPr lang="en-US" sz="1900"/>
                        <a:t>30</a:t>
                      </a:r>
                    </a:p>
                  </a:txBody>
                  <a:tcPr marL="95052" marR="95052" marT="47526" marB="47526"/>
                </a:tc>
                <a:tc>
                  <a:txBody>
                    <a:bodyPr/>
                    <a:lstStyle/>
                    <a:p>
                      <a:pPr algn="ctr"/>
                      <a:r>
                        <a:rPr lang="en-US" sz="1900"/>
                        <a:t>38</a:t>
                      </a:r>
                    </a:p>
                  </a:txBody>
                  <a:tcPr marL="95052" marR="95052" marT="47526" marB="47526"/>
                </a:tc>
                <a:tc>
                  <a:txBody>
                    <a:bodyPr/>
                    <a:lstStyle/>
                    <a:p>
                      <a:pPr algn="ctr"/>
                      <a:r>
                        <a:rPr lang="en-US" sz="1900"/>
                        <a:t>48**</a:t>
                      </a:r>
                    </a:p>
                  </a:txBody>
                  <a:tcPr marL="95052" marR="95052" marT="47526" marB="47526"/>
                </a:tc>
                <a:tc>
                  <a:txBody>
                    <a:bodyPr/>
                    <a:lstStyle/>
                    <a:p>
                      <a:pPr algn="ctr"/>
                      <a:r>
                        <a:rPr lang="en-US" sz="1900"/>
                        <a:t>52</a:t>
                      </a:r>
                    </a:p>
                  </a:txBody>
                  <a:tcPr marL="95052" marR="95052" marT="47526" marB="47526"/>
                </a:tc>
                <a:extLst>
                  <a:ext uri="{0D108BD9-81ED-4DB2-BD59-A6C34878D82A}">
                    <a16:rowId xmlns:a16="http://schemas.microsoft.com/office/drawing/2014/main" val="3849863652"/>
                  </a:ext>
                </a:extLst>
              </a:tr>
            </a:tbl>
          </a:graphicData>
        </a:graphic>
      </p:graphicFrame>
    </p:spTree>
    <p:extLst>
      <p:ext uri="{BB962C8B-B14F-4D97-AF65-F5344CB8AC3E}">
        <p14:creationId xmlns:p14="http://schemas.microsoft.com/office/powerpoint/2010/main" val="1394150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7B9738-2CD3-992D-D671-0BD211935C0F}"/>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D24F0295-0AEA-C656-7BC4-869E503513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9768"/>
            <a:ext cx="12202175" cy="1519356"/>
            <a:chOff x="-1" y="-29768"/>
            <a:chExt cx="12202175" cy="1519356"/>
          </a:xfrm>
        </p:grpSpPr>
        <p:sp>
          <p:nvSpPr>
            <p:cNvPr id="10" name="Rectangle 9">
              <a:extLst>
                <a:ext uri="{FF2B5EF4-FFF2-40B4-BE49-F238E27FC236}">
                  <a16:creationId xmlns:a16="http://schemas.microsoft.com/office/drawing/2014/main" id="{A04B72B5-7757-DA26-159A-8EBF6221B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5341412" y="-5371175"/>
              <a:ext cx="1519350" cy="12202174"/>
            </a:xfrm>
            <a:prstGeom prst="rect">
              <a:avLst/>
            </a:prstGeom>
            <a:gradFill>
              <a:gsLst>
                <a:gs pos="0">
                  <a:schemeClr val="accent5"/>
                </a:gs>
                <a:gs pos="100000">
                  <a:schemeClr val="accent2"/>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4CA67DF7-251A-20DE-DBCC-78B5EAD73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8917093" y="-1801610"/>
              <a:ext cx="1507122" cy="5063040"/>
            </a:xfrm>
            <a:prstGeom prst="rect">
              <a:avLst/>
            </a:prstGeom>
            <a:gradFill>
              <a:gsLst>
                <a:gs pos="59000">
                  <a:schemeClr val="accent5">
                    <a:lumMod val="60000"/>
                    <a:lumOff val="40000"/>
                    <a:alpha val="0"/>
                  </a:schemeClr>
                </a:gs>
                <a:gs pos="100000">
                  <a:schemeClr val="accent5">
                    <a:lumMod val="60000"/>
                    <a:lumOff val="40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AB363C3E-7E2C-9667-1615-FB0241798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3100712" y="-3130481"/>
              <a:ext cx="1519356" cy="7720782"/>
            </a:xfrm>
            <a:prstGeom prst="rect">
              <a:avLst/>
            </a:prstGeom>
            <a:gradFill>
              <a:gsLst>
                <a:gs pos="29000">
                  <a:schemeClr val="accent5">
                    <a:lumMod val="60000"/>
                    <a:lumOff val="40000"/>
                    <a:alpha val="0"/>
                  </a:schemeClr>
                </a:gs>
                <a:gs pos="100000">
                  <a:schemeClr val="accent5">
                    <a:lumMod val="7500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3DFF71CC-30AD-D093-2BBE-FF69C09FB1C7}"/>
              </a:ext>
            </a:extLst>
          </p:cNvPr>
          <p:cNvSpPr>
            <a:spLocks noGrp="1"/>
          </p:cNvSpPr>
          <p:nvPr>
            <p:ph type="title"/>
          </p:nvPr>
        </p:nvSpPr>
        <p:spPr>
          <a:xfrm>
            <a:off x="876691" y="301843"/>
            <a:ext cx="10477109" cy="1003532"/>
          </a:xfrm>
        </p:spPr>
        <p:txBody>
          <a:bodyPr anchor="ctr">
            <a:normAutofit/>
          </a:bodyPr>
          <a:lstStyle/>
          <a:p>
            <a:r>
              <a:rPr lang="en-US" sz="3200">
                <a:solidFill>
                  <a:srgbClr val="FFFFFF"/>
                </a:solidFill>
              </a:rPr>
              <a:t>PIT data: Trends over time</a:t>
            </a:r>
            <a:endParaRPr lang="en-US" sz="3200">
              <a:solidFill>
                <a:srgbClr val="FFFFFF"/>
              </a:solidFill>
              <a:highlight>
                <a:srgbClr val="FFFF00"/>
              </a:highlight>
            </a:endParaRPr>
          </a:p>
        </p:txBody>
      </p:sp>
      <p:graphicFrame>
        <p:nvGraphicFramePr>
          <p:cNvPr id="6" name="Table 4">
            <a:extLst>
              <a:ext uri="{FF2B5EF4-FFF2-40B4-BE49-F238E27FC236}">
                <a16:creationId xmlns:a16="http://schemas.microsoft.com/office/drawing/2014/main" id="{3ADAB81D-BF12-B8C6-5A7E-D099DAEDF15C}"/>
              </a:ext>
            </a:extLst>
          </p:cNvPr>
          <p:cNvGraphicFramePr>
            <a:graphicFrameLocks/>
          </p:cNvGraphicFramePr>
          <p:nvPr>
            <p:extLst>
              <p:ext uri="{D42A27DB-BD31-4B8C-83A1-F6EECF244321}">
                <p14:modId xmlns:p14="http://schemas.microsoft.com/office/powerpoint/2010/main" val="943337038"/>
              </p:ext>
            </p:extLst>
          </p:nvPr>
        </p:nvGraphicFramePr>
        <p:xfrm>
          <a:off x="876691" y="1821195"/>
          <a:ext cx="7115629" cy="4074160"/>
        </p:xfrm>
        <a:graphic>
          <a:graphicData uri="http://schemas.openxmlformats.org/drawingml/2006/table">
            <a:tbl>
              <a:tblPr firstRow="1" bandRow="1">
                <a:tableStyleId>{5C22544A-7EE6-4342-B048-85BDC9FD1C3A}</a:tableStyleId>
              </a:tblPr>
              <a:tblGrid>
                <a:gridCol w="3254829">
                  <a:extLst>
                    <a:ext uri="{9D8B030D-6E8A-4147-A177-3AD203B41FA5}">
                      <a16:colId xmlns:a16="http://schemas.microsoft.com/office/drawing/2014/main" val="2796650167"/>
                    </a:ext>
                  </a:extLst>
                </a:gridCol>
                <a:gridCol w="1190172">
                  <a:extLst>
                    <a:ext uri="{9D8B030D-6E8A-4147-A177-3AD203B41FA5}">
                      <a16:colId xmlns:a16="http://schemas.microsoft.com/office/drawing/2014/main" val="2416852136"/>
                    </a:ext>
                  </a:extLst>
                </a:gridCol>
                <a:gridCol w="1335314">
                  <a:extLst>
                    <a:ext uri="{9D8B030D-6E8A-4147-A177-3AD203B41FA5}">
                      <a16:colId xmlns:a16="http://schemas.microsoft.com/office/drawing/2014/main" val="904059253"/>
                    </a:ext>
                  </a:extLst>
                </a:gridCol>
                <a:gridCol w="1335314">
                  <a:extLst>
                    <a:ext uri="{9D8B030D-6E8A-4147-A177-3AD203B41FA5}">
                      <a16:colId xmlns:a16="http://schemas.microsoft.com/office/drawing/2014/main" val="2517498773"/>
                    </a:ext>
                  </a:extLst>
                </a:gridCol>
              </a:tblGrid>
              <a:tr h="0">
                <a:tc>
                  <a:txBody>
                    <a:bodyPr/>
                    <a:lstStyle/>
                    <a:p>
                      <a:endParaRPr lang="en-US" dirty="0"/>
                    </a:p>
                  </a:txBody>
                  <a:tcPr/>
                </a:tc>
                <a:tc>
                  <a:txBody>
                    <a:bodyPr/>
                    <a:lstStyle/>
                    <a:p>
                      <a:pPr algn="ctr"/>
                      <a:r>
                        <a:rPr lang="en-US" dirty="0"/>
                        <a:t>2023</a:t>
                      </a:r>
                    </a:p>
                  </a:txBody>
                  <a:tcPr/>
                </a:tc>
                <a:tc>
                  <a:txBody>
                    <a:bodyPr/>
                    <a:lstStyle/>
                    <a:p>
                      <a:pPr algn="ctr"/>
                      <a:r>
                        <a:rPr lang="en-US" dirty="0"/>
                        <a:t>2024</a:t>
                      </a:r>
                    </a:p>
                  </a:txBody>
                  <a:tcPr/>
                </a:tc>
                <a:tc>
                  <a:txBody>
                    <a:bodyPr/>
                    <a:lstStyle/>
                    <a:p>
                      <a:pPr algn="ctr"/>
                      <a:r>
                        <a:rPr lang="en-US" dirty="0"/>
                        <a:t>2025</a:t>
                      </a:r>
                    </a:p>
                  </a:txBody>
                  <a:tcPr/>
                </a:tc>
                <a:extLst>
                  <a:ext uri="{0D108BD9-81ED-4DB2-BD59-A6C34878D82A}">
                    <a16:rowId xmlns:a16="http://schemas.microsoft.com/office/drawing/2014/main" val="2872141934"/>
                  </a:ext>
                </a:extLst>
              </a:tr>
              <a:tr h="370840">
                <a:tc>
                  <a:txBody>
                    <a:bodyPr/>
                    <a:lstStyle/>
                    <a:p>
                      <a:r>
                        <a:rPr lang="en-US" dirty="0"/>
                        <a:t>Children</a:t>
                      </a:r>
                    </a:p>
                  </a:txBody>
                  <a:tcPr/>
                </a:tc>
                <a:tc>
                  <a:txBody>
                    <a:bodyPr/>
                    <a:lstStyle/>
                    <a:p>
                      <a:pPr algn="ctr"/>
                      <a:r>
                        <a:rPr lang="en-US" dirty="0"/>
                        <a:t>63</a:t>
                      </a:r>
                    </a:p>
                  </a:txBody>
                  <a:tcPr/>
                </a:tc>
                <a:tc>
                  <a:txBody>
                    <a:bodyPr/>
                    <a:lstStyle/>
                    <a:p>
                      <a:pPr algn="ctr"/>
                      <a:r>
                        <a:rPr lang="en-US" dirty="0"/>
                        <a:t>55</a:t>
                      </a:r>
                    </a:p>
                  </a:txBody>
                  <a:tcPr/>
                </a:tc>
                <a:tc>
                  <a:txBody>
                    <a:bodyPr/>
                    <a:lstStyle/>
                    <a:p>
                      <a:pPr algn="ctr"/>
                      <a:r>
                        <a:rPr lang="en-US" dirty="0"/>
                        <a:t>65</a:t>
                      </a:r>
                    </a:p>
                  </a:txBody>
                  <a:tcPr/>
                </a:tc>
                <a:extLst>
                  <a:ext uri="{0D108BD9-81ED-4DB2-BD59-A6C34878D82A}">
                    <a16:rowId xmlns:a16="http://schemas.microsoft.com/office/drawing/2014/main" val="505486056"/>
                  </a:ext>
                </a:extLst>
              </a:tr>
              <a:tr h="370840">
                <a:tc>
                  <a:txBody>
                    <a:bodyPr/>
                    <a:lstStyle/>
                    <a:p>
                      <a:r>
                        <a:rPr lang="en-US" dirty="0"/>
                        <a:t>Adults 55 and older</a:t>
                      </a:r>
                    </a:p>
                  </a:txBody>
                  <a:tcPr/>
                </a:tc>
                <a:tc>
                  <a:txBody>
                    <a:bodyPr/>
                    <a:lstStyle/>
                    <a:p>
                      <a:pPr algn="ctr"/>
                      <a:r>
                        <a:rPr lang="en-US" dirty="0"/>
                        <a:t>67</a:t>
                      </a:r>
                    </a:p>
                  </a:txBody>
                  <a:tcPr/>
                </a:tc>
                <a:tc>
                  <a:txBody>
                    <a:bodyPr/>
                    <a:lstStyle/>
                    <a:p>
                      <a:pPr algn="ctr"/>
                      <a:r>
                        <a:rPr lang="en-US" dirty="0"/>
                        <a:t>108</a:t>
                      </a:r>
                    </a:p>
                  </a:txBody>
                  <a:tcPr/>
                </a:tc>
                <a:tc>
                  <a:txBody>
                    <a:bodyPr/>
                    <a:lstStyle/>
                    <a:p>
                      <a:pPr algn="ctr"/>
                      <a:r>
                        <a:rPr lang="en-US" dirty="0"/>
                        <a:t>111</a:t>
                      </a:r>
                    </a:p>
                  </a:txBody>
                  <a:tcPr/>
                </a:tc>
                <a:extLst>
                  <a:ext uri="{0D108BD9-81ED-4DB2-BD59-A6C34878D82A}">
                    <a16:rowId xmlns:a16="http://schemas.microsoft.com/office/drawing/2014/main" val="461517891"/>
                  </a:ext>
                </a:extLst>
              </a:tr>
              <a:tr h="370840">
                <a:tc>
                  <a:txBody>
                    <a:bodyPr/>
                    <a:lstStyle/>
                    <a:p>
                      <a:r>
                        <a:rPr lang="en-US" dirty="0"/>
                        <a:t>Males</a:t>
                      </a:r>
                    </a:p>
                  </a:txBody>
                  <a:tcPr/>
                </a:tc>
                <a:tc>
                  <a:txBody>
                    <a:bodyPr/>
                    <a:lstStyle/>
                    <a:p>
                      <a:pPr algn="ctr"/>
                      <a:r>
                        <a:rPr lang="en-US" dirty="0"/>
                        <a:t>257</a:t>
                      </a:r>
                    </a:p>
                  </a:txBody>
                  <a:tcPr/>
                </a:tc>
                <a:tc>
                  <a:txBody>
                    <a:bodyPr/>
                    <a:lstStyle/>
                    <a:p>
                      <a:pPr algn="ctr"/>
                      <a:r>
                        <a:rPr lang="en-US" dirty="0"/>
                        <a:t>237</a:t>
                      </a:r>
                    </a:p>
                  </a:txBody>
                  <a:tcPr/>
                </a:tc>
                <a:tc>
                  <a:txBody>
                    <a:bodyPr/>
                    <a:lstStyle/>
                    <a:p>
                      <a:pPr algn="ctr"/>
                      <a:r>
                        <a:rPr lang="en-US" dirty="0"/>
                        <a:t>293</a:t>
                      </a:r>
                    </a:p>
                  </a:txBody>
                  <a:tcPr/>
                </a:tc>
                <a:extLst>
                  <a:ext uri="{0D108BD9-81ED-4DB2-BD59-A6C34878D82A}">
                    <a16:rowId xmlns:a16="http://schemas.microsoft.com/office/drawing/2014/main" val="3017737192"/>
                  </a:ext>
                </a:extLst>
              </a:tr>
              <a:tr h="370840">
                <a:tc>
                  <a:txBody>
                    <a:bodyPr/>
                    <a:lstStyle/>
                    <a:p>
                      <a:r>
                        <a:rPr lang="en-US" dirty="0"/>
                        <a:t>Females</a:t>
                      </a:r>
                    </a:p>
                  </a:txBody>
                  <a:tcPr/>
                </a:tc>
                <a:tc>
                  <a:txBody>
                    <a:bodyPr/>
                    <a:lstStyle/>
                    <a:p>
                      <a:pPr algn="ctr"/>
                      <a:r>
                        <a:rPr lang="en-US" dirty="0"/>
                        <a:t>171</a:t>
                      </a:r>
                    </a:p>
                  </a:txBody>
                  <a:tcPr/>
                </a:tc>
                <a:tc>
                  <a:txBody>
                    <a:bodyPr/>
                    <a:lstStyle/>
                    <a:p>
                      <a:pPr algn="ctr"/>
                      <a:r>
                        <a:rPr lang="en-US" dirty="0"/>
                        <a:t>173</a:t>
                      </a:r>
                    </a:p>
                  </a:txBody>
                  <a:tcPr/>
                </a:tc>
                <a:tc>
                  <a:txBody>
                    <a:bodyPr/>
                    <a:lstStyle/>
                    <a:p>
                      <a:pPr algn="ctr"/>
                      <a:r>
                        <a:rPr lang="en-US" dirty="0"/>
                        <a:t>193</a:t>
                      </a:r>
                    </a:p>
                  </a:txBody>
                  <a:tcPr/>
                </a:tc>
                <a:extLst>
                  <a:ext uri="{0D108BD9-81ED-4DB2-BD59-A6C34878D82A}">
                    <a16:rowId xmlns:a16="http://schemas.microsoft.com/office/drawing/2014/main" val="2451659975"/>
                  </a:ext>
                </a:extLst>
              </a:tr>
              <a:tr h="370840">
                <a:tc>
                  <a:txBody>
                    <a:bodyPr/>
                    <a:lstStyle/>
                    <a:p>
                      <a:r>
                        <a:rPr lang="en-US" sz="1800" dirty="0"/>
                        <a:t>Non-binary**</a:t>
                      </a:r>
                    </a:p>
                  </a:txBody>
                  <a:tcPr/>
                </a:tc>
                <a:tc>
                  <a:txBody>
                    <a:bodyPr/>
                    <a:lstStyle/>
                    <a:p>
                      <a:pPr algn="ctr"/>
                      <a:r>
                        <a:rPr lang="en-US" dirty="0"/>
                        <a:t>8</a:t>
                      </a:r>
                    </a:p>
                  </a:txBody>
                  <a:tcPr/>
                </a:tc>
                <a:tc>
                  <a:txBody>
                    <a:bodyPr/>
                    <a:lstStyle/>
                    <a:p>
                      <a:pPr algn="ctr"/>
                      <a:r>
                        <a:rPr lang="en-US" dirty="0"/>
                        <a:t>2</a:t>
                      </a:r>
                    </a:p>
                  </a:txBody>
                  <a:tcPr/>
                </a:tc>
                <a:tc>
                  <a:txBody>
                    <a:bodyPr/>
                    <a:lstStyle/>
                    <a:p>
                      <a:pPr algn="ctr"/>
                      <a:r>
                        <a:rPr lang="en-US" dirty="0"/>
                        <a:t>9</a:t>
                      </a:r>
                    </a:p>
                  </a:txBody>
                  <a:tcPr/>
                </a:tc>
                <a:extLst>
                  <a:ext uri="{0D108BD9-81ED-4DB2-BD59-A6C34878D82A}">
                    <a16:rowId xmlns:a16="http://schemas.microsoft.com/office/drawing/2014/main" val="2511316299"/>
                  </a:ext>
                </a:extLst>
              </a:tr>
              <a:tr h="370840">
                <a:tc>
                  <a:txBody>
                    <a:bodyPr/>
                    <a:lstStyle/>
                    <a:p>
                      <a:r>
                        <a:rPr lang="en-US" sz="1800" dirty="0"/>
                        <a:t>Gay or bisexual***</a:t>
                      </a:r>
                    </a:p>
                  </a:txBody>
                  <a:tcPr/>
                </a:tc>
                <a:tc>
                  <a:txBody>
                    <a:bodyPr/>
                    <a:lstStyle/>
                    <a:p>
                      <a:pPr algn="ctr"/>
                      <a:r>
                        <a:rPr lang="en-US" dirty="0"/>
                        <a:t>15</a:t>
                      </a:r>
                    </a:p>
                  </a:txBody>
                  <a:tcPr/>
                </a:tc>
                <a:tc>
                  <a:txBody>
                    <a:bodyPr/>
                    <a:lstStyle/>
                    <a:p>
                      <a:pPr algn="ctr"/>
                      <a:r>
                        <a:rPr lang="en-US" dirty="0"/>
                        <a:t>13</a:t>
                      </a:r>
                    </a:p>
                  </a:txBody>
                  <a:tcPr/>
                </a:tc>
                <a:tc>
                  <a:txBody>
                    <a:bodyPr/>
                    <a:lstStyle/>
                    <a:p>
                      <a:pPr algn="ctr"/>
                      <a:r>
                        <a:rPr lang="en-US" dirty="0"/>
                        <a:t>21</a:t>
                      </a:r>
                    </a:p>
                  </a:txBody>
                  <a:tcPr/>
                </a:tc>
                <a:extLst>
                  <a:ext uri="{0D108BD9-81ED-4DB2-BD59-A6C34878D82A}">
                    <a16:rowId xmlns:a16="http://schemas.microsoft.com/office/drawing/2014/main" val="1311412301"/>
                  </a:ext>
                </a:extLst>
              </a:tr>
              <a:tr h="370840">
                <a:tc>
                  <a:txBody>
                    <a:bodyPr/>
                    <a:lstStyle/>
                    <a:p>
                      <a:r>
                        <a:rPr lang="en-US" dirty="0"/>
                        <a:t>Racial minority****</a:t>
                      </a:r>
                    </a:p>
                  </a:txBody>
                  <a:tcPr/>
                </a:tc>
                <a:tc>
                  <a:txBody>
                    <a:bodyPr/>
                    <a:lstStyle/>
                    <a:p>
                      <a:pPr algn="ctr"/>
                      <a:r>
                        <a:rPr lang="en-US" dirty="0"/>
                        <a:t>122</a:t>
                      </a:r>
                    </a:p>
                  </a:txBody>
                  <a:tcPr/>
                </a:tc>
                <a:tc>
                  <a:txBody>
                    <a:bodyPr/>
                    <a:lstStyle/>
                    <a:p>
                      <a:pPr algn="ctr"/>
                      <a:r>
                        <a:rPr lang="en-US" dirty="0"/>
                        <a:t>128</a:t>
                      </a:r>
                    </a:p>
                  </a:txBody>
                  <a:tcPr/>
                </a:tc>
                <a:tc>
                  <a:txBody>
                    <a:bodyPr/>
                    <a:lstStyle/>
                    <a:p>
                      <a:pPr algn="ctr"/>
                      <a:r>
                        <a:rPr lang="en-US" dirty="0"/>
                        <a:t>163</a:t>
                      </a:r>
                    </a:p>
                  </a:txBody>
                  <a:tcPr/>
                </a:tc>
                <a:extLst>
                  <a:ext uri="{0D108BD9-81ED-4DB2-BD59-A6C34878D82A}">
                    <a16:rowId xmlns:a16="http://schemas.microsoft.com/office/drawing/2014/main" val="2077317167"/>
                  </a:ext>
                </a:extLst>
              </a:tr>
              <a:tr h="370840">
                <a:tc>
                  <a:txBody>
                    <a:bodyPr/>
                    <a:lstStyle/>
                    <a:p>
                      <a:r>
                        <a:rPr lang="en-US" dirty="0"/>
                        <a:t>One or more disability</a:t>
                      </a:r>
                    </a:p>
                  </a:txBody>
                  <a:tcPr/>
                </a:tc>
                <a:tc>
                  <a:txBody>
                    <a:bodyPr/>
                    <a:lstStyle/>
                    <a:p>
                      <a:pPr algn="ctr"/>
                      <a:r>
                        <a:rPr lang="en-US" dirty="0"/>
                        <a:t>203</a:t>
                      </a:r>
                    </a:p>
                  </a:txBody>
                  <a:tcPr/>
                </a:tc>
                <a:tc>
                  <a:txBody>
                    <a:bodyPr/>
                    <a:lstStyle/>
                    <a:p>
                      <a:pPr algn="ctr"/>
                      <a:r>
                        <a:rPr lang="en-US" dirty="0"/>
                        <a:t>221</a:t>
                      </a:r>
                    </a:p>
                  </a:txBody>
                  <a:tcPr/>
                </a:tc>
                <a:tc>
                  <a:txBody>
                    <a:bodyPr/>
                    <a:lstStyle/>
                    <a:p>
                      <a:pPr algn="ctr"/>
                      <a:r>
                        <a:rPr lang="en-US" dirty="0"/>
                        <a:t>282</a:t>
                      </a:r>
                    </a:p>
                  </a:txBody>
                  <a:tcPr/>
                </a:tc>
                <a:extLst>
                  <a:ext uri="{0D108BD9-81ED-4DB2-BD59-A6C34878D82A}">
                    <a16:rowId xmlns:a16="http://schemas.microsoft.com/office/drawing/2014/main" val="4139318432"/>
                  </a:ext>
                </a:extLst>
              </a:tr>
              <a:tr h="370840">
                <a:tc>
                  <a:txBody>
                    <a:bodyPr/>
                    <a:lstStyle/>
                    <a:p>
                      <a:r>
                        <a:rPr lang="en-US" dirty="0"/>
                        <a:t>Domestic violence</a:t>
                      </a:r>
                    </a:p>
                  </a:txBody>
                  <a:tcPr/>
                </a:tc>
                <a:tc>
                  <a:txBody>
                    <a:bodyPr/>
                    <a:lstStyle/>
                    <a:p>
                      <a:pPr algn="ctr"/>
                      <a:r>
                        <a:rPr lang="en-US" dirty="0"/>
                        <a:t>91</a:t>
                      </a:r>
                    </a:p>
                  </a:txBody>
                  <a:tcPr/>
                </a:tc>
                <a:tc>
                  <a:txBody>
                    <a:bodyPr/>
                    <a:lstStyle/>
                    <a:p>
                      <a:pPr algn="ctr"/>
                      <a:r>
                        <a:rPr lang="en-US" dirty="0"/>
                        <a:t>103</a:t>
                      </a:r>
                    </a:p>
                  </a:txBody>
                  <a:tcPr/>
                </a:tc>
                <a:tc>
                  <a:txBody>
                    <a:bodyPr/>
                    <a:lstStyle/>
                    <a:p>
                      <a:pPr algn="ctr"/>
                      <a:r>
                        <a:rPr lang="en-US" dirty="0"/>
                        <a:t>66</a:t>
                      </a:r>
                    </a:p>
                  </a:txBody>
                  <a:tcPr/>
                </a:tc>
                <a:extLst>
                  <a:ext uri="{0D108BD9-81ED-4DB2-BD59-A6C34878D82A}">
                    <a16:rowId xmlns:a16="http://schemas.microsoft.com/office/drawing/2014/main" val="1367862390"/>
                  </a:ext>
                </a:extLst>
              </a:tr>
              <a:tr h="370840">
                <a:tc>
                  <a:txBody>
                    <a:bodyPr/>
                    <a:lstStyle/>
                    <a:p>
                      <a:r>
                        <a:rPr lang="en-US" dirty="0"/>
                        <a:t>Foster care history</a:t>
                      </a:r>
                    </a:p>
                  </a:txBody>
                  <a:tcPr/>
                </a:tc>
                <a:tc>
                  <a:txBody>
                    <a:bodyPr/>
                    <a:lstStyle/>
                    <a:p>
                      <a:pPr algn="ctr"/>
                      <a:r>
                        <a:rPr lang="en-US" dirty="0"/>
                        <a:t>46</a:t>
                      </a:r>
                    </a:p>
                  </a:txBody>
                  <a:tcPr/>
                </a:tc>
                <a:tc>
                  <a:txBody>
                    <a:bodyPr/>
                    <a:lstStyle/>
                    <a:p>
                      <a:pPr algn="ctr"/>
                      <a:r>
                        <a:rPr lang="en-US" dirty="0"/>
                        <a:t>52</a:t>
                      </a:r>
                    </a:p>
                  </a:txBody>
                  <a:tcPr/>
                </a:tc>
                <a:tc>
                  <a:txBody>
                    <a:bodyPr/>
                    <a:lstStyle/>
                    <a:p>
                      <a:pPr algn="ctr"/>
                      <a:r>
                        <a:rPr lang="en-US" dirty="0"/>
                        <a:t>56</a:t>
                      </a:r>
                    </a:p>
                  </a:txBody>
                  <a:tcPr/>
                </a:tc>
                <a:extLst>
                  <a:ext uri="{0D108BD9-81ED-4DB2-BD59-A6C34878D82A}">
                    <a16:rowId xmlns:a16="http://schemas.microsoft.com/office/drawing/2014/main" val="3139391868"/>
                  </a:ext>
                </a:extLst>
              </a:tr>
            </a:tbl>
          </a:graphicData>
        </a:graphic>
      </p:graphicFrame>
    </p:spTree>
    <p:extLst>
      <p:ext uri="{BB962C8B-B14F-4D97-AF65-F5344CB8AC3E}">
        <p14:creationId xmlns:p14="http://schemas.microsoft.com/office/powerpoint/2010/main" val="1758870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1B848E4-1284-3EDC-E580-E59F5DC18F8D}"/>
              </a:ext>
            </a:extLst>
          </p:cNvPr>
          <p:cNvSpPr>
            <a:spLocks noGrp="1"/>
          </p:cNvSpPr>
          <p:nvPr>
            <p:ph type="title"/>
          </p:nvPr>
        </p:nvSpPr>
        <p:spPr>
          <a:xfrm>
            <a:off x="838201" y="643467"/>
            <a:ext cx="3888526" cy="1800526"/>
          </a:xfrm>
        </p:spPr>
        <p:txBody>
          <a:bodyPr>
            <a:normAutofit/>
          </a:bodyPr>
          <a:lstStyle/>
          <a:p>
            <a:r>
              <a:rPr lang="en-US"/>
              <a:t>Last stably housed</a:t>
            </a:r>
            <a:endParaRPr lang="en-US">
              <a:highlight>
                <a:srgbClr val="FFFF00"/>
              </a:highlight>
            </a:endParaRPr>
          </a:p>
        </p:txBody>
      </p:sp>
      <p:sp>
        <p:nvSpPr>
          <p:cNvPr id="3" name="Content Placeholder 2">
            <a:extLst>
              <a:ext uri="{FF2B5EF4-FFF2-40B4-BE49-F238E27FC236}">
                <a16:creationId xmlns:a16="http://schemas.microsoft.com/office/drawing/2014/main" id="{2613507B-FBD6-4858-6BBB-79E9C261B143}"/>
              </a:ext>
            </a:extLst>
          </p:cNvPr>
          <p:cNvSpPr>
            <a:spLocks noGrp="1"/>
          </p:cNvSpPr>
          <p:nvPr>
            <p:ph idx="1"/>
          </p:nvPr>
        </p:nvSpPr>
        <p:spPr>
          <a:xfrm>
            <a:off x="838201" y="2623381"/>
            <a:ext cx="3888528" cy="3553581"/>
          </a:xfrm>
        </p:spPr>
        <p:txBody>
          <a:bodyPr>
            <a:normAutofit/>
          </a:bodyPr>
          <a:lstStyle/>
          <a:p>
            <a:r>
              <a:rPr lang="en-US" sz="2000"/>
              <a:t>We asked individuals* where they lived when they last considered themselves to be stably housed.</a:t>
            </a:r>
          </a:p>
          <a:p>
            <a:endParaRPr lang="en-US" sz="2000"/>
          </a:p>
          <a:p>
            <a:endParaRPr lang="en-US" sz="2000"/>
          </a:p>
        </p:txBody>
      </p:sp>
      <p:graphicFrame>
        <p:nvGraphicFramePr>
          <p:cNvPr id="4" name="Table 4">
            <a:extLst>
              <a:ext uri="{FF2B5EF4-FFF2-40B4-BE49-F238E27FC236}">
                <a16:creationId xmlns:a16="http://schemas.microsoft.com/office/drawing/2014/main" id="{CDA7F006-4B2C-FE93-7767-8E627248C338}"/>
              </a:ext>
            </a:extLst>
          </p:cNvPr>
          <p:cNvGraphicFramePr>
            <a:graphicFrameLocks noGrp="1"/>
          </p:cNvGraphicFramePr>
          <p:nvPr>
            <p:extLst>
              <p:ext uri="{D42A27DB-BD31-4B8C-83A1-F6EECF244321}">
                <p14:modId xmlns:p14="http://schemas.microsoft.com/office/powerpoint/2010/main" val="1012004000"/>
              </p:ext>
            </p:extLst>
          </p:nvPr>
        </p:nvGraphicFramePr>
        <p:xfrm>
          <a:off x="6800986" y="663004"/>
          <a:ext cx="4747548" cy="5560343"/>
        </p:xfrm>
        <a:graphic>
          <a:graphicData uri="http://schemas.openxmlformats.org/drawingml/2006/table">
            <a:tbl>
              <a:tblPr firstRow="1" bandRow="1">
                <a:solidFill>
                  <a:schemeClr val="accent1">
                    <a:lumMod val="20000"/>
                    <a:lumOff val="80000"/>
                  </a:schemeClr>
                </a:solidFill>
                <a:tableStyleId>{5C22544A-7EE6-4342-B048-85BDC9FD1C3A}</a:tableStyleId>
              </a:tblPr>
              <a:tblGrid>
                <a:gridCol w="2863242">
                  <a:extLst>
                    <a:ext uri="{9D8B030D-6E8A-4147-A177-3AD203B41FA5}">
                      <a16:colId xmlns:a16="http://schemas.microsoft.com/office/drawing/2014/main" val="1611930112"/>
                    </a:ext>
                  </a:extLst>
                </a:gridCol>
                <a:gridCol w="1884306">
                  <a:extLst>
                    <a:ext uri="{9D8B030D-6E8A-4147-A177-3AD203B41FA5}">
                      <a16:colId xmlns:a16="http://schemas.microsoft.com/office/drawing/2014/main" val="339512478"/>
                    </a:ext>
                  </a:extLst>
                </a:gridCol>
              </a:tblGrid>
              <a:tr h="919592">
                <a:tc>
                  <a:txBody>
                    <a:bodyPr/>
                    <a:lstStyle/>
                    <a:p>
                      <a:pPr algn="ctr"/>
                      <a:r>
                        <a:rPr lang="en-US" sz="1600" b="1" cap="all" spc="60">
                          <a:solidFill>
                            <a:schemeClr val="tx1"/>
                          </a:solidFill>
                        </a:rPr>
                        <a:t>Last stably housed location</a:t>
                      </a:r>
                    </a:p>
                  </a:txBody>
                  <a:tcPr marL="191294" marR="191294" marT="191294" marB="191294">
                    <a:lnL w="12700" cmpd="sng">
                      <a:noFill/>
                    </a:lnL>
                    <a:lnR w="12700" cmpd="sng">
                      <a:noFill/>
                    </a:lnR>
                    <a:lnT w="12700" cmpd="sng">
                      <a:noFill/>
                    </a:lnT>
                    <a:lnB w="38100" cmpd="sng">
                      <a:noFill/>
                    </a:lnB>
                    <a:noFill/>
                  </a:tcPr>
                </a:tc>
                <a:tc>
                  <a:txBody>
                    <a:bodyPr/>
                    <a:lstStyle/>
                    <a:p>
                      <a:pPr algn="ctr"/>
                      <a:r>
                        <a:rPr lang="en-US" sz="1600" b="1" cap="all" spc="60">
                          <a:solidFill>
                            <a:schemeClr val="tx1"/>
                          </a:solidFill>
                        </a:rPr>
                        <a:t>Responses</a:t>
                      </a:r>
                    </a:p>
                  </a:txBody>
                  <a:tcPr marL="191294" marR="191294" marT="191294" marB="191294">
                    <a:lnL w="12700" cmpd="sng">
                      <a:noFill/>
                    </a:lnL>
                    <a:lnR w="12700" cmpd="sng">
                      <a:noFill/>
                    </a:lnR>
                    <a:lnT w="12700" cmpd="sng">
                      <a:noFill/>
                    </a:lnT>
                    <a:lnB w="38100" cmpd="sng">
                      <a:noFill/>
                    </a:lnB>
                    <a:noFill/>
                  </a:tcPr>
                </a:tc>
                <a:extLst>
                  <a:ext uri="{0D108BD9-81ED-4DB2-BD59-A6C34878D82A}">
                    <a16:rowId xmlns:a16="http://schemas.microsoft.com/office/drawing/2014/main" val="1257481072"/>
                  </a:ext>
                </a:extLst>
              </a:tr>
              <a:tr h="566017">
                <a:tc>
                  <a:txBody>
                    <a:bodyPr/>
                    <a:lstStyle/>
                    <a:p>
                      <a:r>
                        <a:rPr lang="en-US" sz="2200" cap="none" spc="0">
                          <a:solidFill>
                            <a:schemeClr val="tx1"/>
                          </a:solidFill>
                        </a:rPr>
                        <a:t>Benton County</a:t>
                      </a:r>
                    </a:p>
                  </a:txBody>
                  <a:tcPr marL="127529" marR="127529" marT="63765" marB="127529">
                    <a:lnL w="12700" cmpd="sng">
                      <a:noFill/>
                      <a:prstDash val="solid"/>
                    </a:lnL>
                    <a:lnR w="12700" cmpd="sng">
                      <a:noFill/>
                      <a:prstDash val="solid"/>
                    </a:lnR>
                    <a:lnT w="38100" cmpd="sng">
                      <a:noFill/>
                    </a:lnT>
                    <a:lnB w="12700" cmpd="sng">
                      <a:noFill/>
                      <a:prstDash val="solid"/>
                    </a:lnB>
                    <a:noFill/>
                  </a:tcPr>
                </a:tc>
                <a:tc>
                  <a:txBody>
                    <a:bodyPr/>
                    <a:lstStyle/>
                    <a:p>
                      <a:pPr algn="ctr"/>
                      <a:r>
                        <a:rPr lang="en-US" sz="2200" cap="none" spc="0">
                          <a:solidFill>
                            <a:schemeClr val="tx1"/>
                          </a:solidFill>
                        </a:rPr>
                        <a:t>90 (27%)</a:t>
                      </a:r>
                    </a:p>
                  </a:txBody>
                  <a:tcPr marL="127529" marR="127529" marT="63765" marB="127529">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444661053"/>
                  </a:ext>
                </a:extLst>
              </a:tr>
              <a:tr h="566017">
                <a:tc>
                  <a:txBody>
                    <a:bodyPr/>
                    <a:lstStyle/>
                    <a:p>
                      <a:r>
                        <a:rPr lang="en-US" sz="2200" cap="none" spc="0">
                          <a:solidFill>
                            <a:schemeClr val="tx1"/>
                          </a:solidFill>
                        </a:rPr>
                        <a:t>Carroll County</a:t>
                      </a:r>
                    </a:p>
                  </a:txBody>
                  <a:tcPr marL="127529" marR="127529" marT="63765" marB="127529">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pPr algn="ctr"/>
                      <a:r>
                        <a:rPr lang="en-US" sz="2200" cap="none" spc="0">
                          <a:solidFill>
                            <a:schemeClr val="tx1"/>
                          </a:solidFill>
                        </a:rPr>
                        <a:t>0</a:t>
                      </a:r>
                    </a:p>
                  </a:txBody>
                  <a:tcPr marL="127529" marR="127529" marT="63765" marB="127529">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3336332956"/>
                  </a:ext>
                </a:extLst>
              </a:tr>
              <a:tr h="566017">
                <a:tc>
                  <a:txBody>
                    <a:bodyPr/>
                    <a:lstStyle/>
                    <a:p>
                      <a:r>
                        <a:rPr lang="en-US" sz="2200" cap="none" spc="0">
                          <a:solidFill>
                            <a:schemeClr val="tx1"/>
                          </a:solidFill>
                        </a:rPr>
                        <a:t>Madison County</a:t>
                      </a:r>
                    </a:p>
                  </a:txBody>
                  <a:tcPr marL="127529" marR="127529" marT="63765" marB="127529">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200" cap="none" spc="0">
                          <a:solidFill>
                            <a:schemeClr val="tx1"/>
                          </a:solidFill>
                        </a:rPr>
                        <a:t>3 (0.9%)</a:t>
                      </a:r>
                    </a:p>
                  </a:txBody>
                  <a:tcPr marL="127529" marR="127529" marT="63765" marB="127529">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965478488"/>
                  </a:ext>
                </a:extLst>
              </a:tr>
              <a:tr h="566017">
                <a:tc>
                  <a:txBody>
                    <a:bodyPr/>
                    <a:lstStyle/>
                    <a:p>
                      <a:r>
                        <a:rPr lang="en-US" sz="2200" cap="none" spc="0">
                          <a:solidFill>
                            <a:schemeClr val="tx1"/>
                          </a:solidFill>
                        </a:rPr>
                        <a:t>Washington County</a:t>
                      </a:r>
                    </a:p>
                  </a:txBody>
                  <a:tcPr marL="127529" marR="127529" marT="63765" marB="127529">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pPr algn="ctr"/>
                      <a:r>
                        <a:rPr lang="en-US" sz="2200" cap="none" spc="0">
                          <a:solidFill>
                            <a:schemeClr val="tx1"/>
                          </a:solidFill>
                        </a:rPr>
                        <a:t>132 (40%)</a:t>
                      </a:r>
                    </a:p>
                  </a:txBody>
                  <a:tcPr marL="127529" marR="127529" marT="63765" marB="127529">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1640687309"/>
                  </a:ext>
                </a:extLst>
              </a:tr>
              <a:tr h="905333">
                <a:tc>
                  <a:txBody>
                    <a:bodyPr/>
                    <a:lstStyle/>
                    <a:p>
                      <a:r>
                        <a:rPr lang="en-US" sz="2200" cap="none" spc="0">
                          <a:solidFill>
                            <a:schemeClr val="tx1"/>
                          </a:solidFill>
                        </a:rPr>
                        <a:t>Elsewhere in Arkansas</a:t>
                      </a:r>
                    </a:p>
                  </a:txBody>
                  <a:tcPr marL="127529" marR="127529" marT="63765" marB="127529">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200" cap="none" spc="0">
                          <a:solidFill>
                            <a:schemeClr val="tx1"/>
                          </a:solidFill>
                        </a:rPr>
                        <a:t>29 (9%)</a:t>
                      </a:r>
                    </a:p>
                  </a:txBody>
                  <a:tcPr marL="127529" marR="127529" marT="63765" marB="127529">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587521769"/>
                  </a:ext>
                </a:extLst>
              </a:tr>
              <a:tr h="905333">
                <a:tc>
                  <a:txBody>
                    <a:bodyPr/>
                    <a:lstStyle/>
                    <a:p>
                      <a:r>
                        <a:rPr lang="en-US" sz="2200" cap="none" spc="0">
                          <a:solidFill>
                            <a:schemeClr val="tx1"/>
                          </a:solidFill>
                        </a:rPr>
                        <a:t>Elsewhere in the U.S.</a:t>
                      </a:r>
                    </a:p>
                  </a:txBody>
                  <a:tcPr marL="127529" marR="127529" marT="63765" marB="127529">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pPr algn="ctr"/>
                      <a:r>
                        <a:rPr lang="en-US" sz="2200" cap="none" spc="0">
                          <a:solidFill>
                            <a:schemeClr val="tx1"/>
                          </a:solidFill>
                        </a:rPr>
                        <a:t>78 (23%)</a:t>
                      </a:r>
                    </a:p>
                  </a:txBody>
                  <a:tcPr marL="127529" marR="127529" marT="63765" marB="127529">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2113680592"/>
                  </a:ext>
                </a:extLst>
              </a:tr>
              <a:tr h="566017">
                <a:tc>
                  <a:txBody>
                    <a:bodyPr/>
                    <a:lstStyle/>
                    <a:p>
                      <a:r>
                        <a:rPr lang="en-US" sz="2200" cap="none" spc="0">
                          <a:solidFill>
                            <a:schemeClr val="tx1"/>
                          </a:solidFill>
                        </a:rPr>
                        <a:t>Another country</a:t>
                      </a:r>
                    </a:p>
                  </a:txBody>
                  <a:tcPr marL="127529" marR="127529" marT="63765" marB="127529">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200" cap="none" spc="0">
                          <a:solidFill>
                            <a:schemeClr val="tx1"/>
                          </a:solidFill>
                        </a:rPr>
                        <a:t>1 (0.3%)</a:t>
                      </a:r>
                    </a:p>
                  </a:txBody>
                  <a:tcPr marL="127529" marR="127529" marT="63765" marB="127529">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75897195"/>
                  </a:ext>
                </a:extLst>
              </a:tr>
            </a:tbl>
          </a:graphicData>
        </a:graphic>
      </p:graphicFrame>
    </p:spTree>
    <p:extLst>
      <p:ext uri="{BB962C8B-B14F-4D97-AF65-F5344CB8AC3E}">
        <p14:creationId xmlns:p14="http://schemas.microsoft.com/office/powerpoint/2010/main" val="3998062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00D6AA-EC9A-4E5B-C6C7-5722883DF23B}"/>
              </a:ext>
            </a:extLst>
          </p:cNvPr>
          <p:cNvSpPr>
            <a:spLocks noGrp="1"/>
          </p:cNvSpPr>
          <p:nvPr>
            <p:ph type="title"/>
          </p:nvPr>
        </p:nvSpPr>
        <p:spPr>
          <a:xfrm>
            <a:off x="686834" y="1153572"/>
            <a:ext cx="3200400" cy="4461163"/>
          </a:xfrm>
        </p:spPr>
        <p:txBody>
          <a:bodyPr>
            <a:normAutofit/>
          </a:bodyPr>
          <a:lstStyle/>
          <a:p>
            <a:r>
              <a:rPr lang="en-US" sz="3400">
                <a:solidFill>
                  <a:srgbClr val="FFFFFF"/>
                </a:solidFill>
                <a:latin typeface="+mn-lt"/>
              </a:rPr>
              <a:t>We asked: “</a:t>
            </a:r>
            <a:r>
              <a:rPr lang="en-US" sz="3400">
                <a:solidFill>
                  <a:srgbClr val="FFFFFF"/>
                </a:solidFill>
                <a:effectLst/>
                <a:latin typeface="+mn-lt"/>
                <a:ea typeface="Calibri" panose="020F0502020204030204" pitchFamily="34" charset="0"/>
                <a:cs typeface="Times New Roman" panose="02020603050405020304" pitchFamily="18" charset="0"/>
              </a:rPr>
              <a:t>Which single factor do you feel contributes most to your current homelessness</a:t>
            </a:r>
            <a:r>
              <a:rPr lang="en-US" sz="3400">
                <a:solidFill>
                  <a:srgbClr val="FFFFFF"/>
                </a:solidFill>
                <a:latin typeface="+mn-lt"/>
                <a:ea typeface="Calibri" panose="020F0502020204030204" pitchFamily="34" charset="0"/>
                <a:cs typeface="Times New Roman" panose="02020603050405020304" pitchFamily="18" charset="0"/>
              </a:rPr>
              <a:t>?”</a:t>
            </a:r>
            <a:endParaRPr lang="en-US" sz="3400">
              <a:solidFill>
                <a:srgbClr val="FFFFFF"/>
              </a:solidFill>
              <a:highlight>
                <a:srgbClr val="FFFF00"/>
              </a:highlight>
              <a:latin typeface="+mn-lt"/>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586BD1A-C4F7-4F57-ADCD-CDC1B969E2D8}"/>
              </a:ext>
            </a:extLst>
          </p:cNvPr>
          <p:cNvSpPr>
            <a:spLocks noGrp="1"/>
          </p:cNvSpPr>
          <p:nvPr>
            <p:ph idx="1"/>
          </p:nvPr>
        </p:nvSpPr>
        <p:spPr>
          <a:xfrm>
            <a:off x="4447308" y="591344"/>
            <a:ext cx="6906491" cy="5585619"/>
          </a:xfrm>
        </p:spPr>
        <p:txBody>
          <a:bodyPr anchor="ctr">
            <a:normAutofit/>
          </a:bodyPr>
          <a:lstStyle/>
          <a:p>
            <a:r>
              <a:rPr lang="en-US"/>
              <a:t>321 individuals identified 1 or two factors.</a:t>
            </a:r>
          </a:p>
          <a:p>
            <a:pPr lvl="1"/>
            <a:r>
              <a:rPr lang="en-US"/>
              <a:t>29 individuals identified 2 factors</a:t>
            </a:r>
          </a:p>
          <a:p>
            <a:r>
              <a:rPr lang="en-US"/>
              <a:t>The 321 represent 89% of the 359 who could have responded (adults who provided information via the full interview)</a:t>
            </a:r>
          </a:p>
          <a:p>
            <a:r>
              <a:rPr lang="en-US"/>
              <a:t>We reduced these responses into 11 codes (including an other category comprising several diverse topics).</a:t>
            </a:r>
          </a:p>
          <a:p>
            <a:r>
              <a:rPr lang="en-US"/>
              <a:t>On the following slide, we present those codes, their frequency and percentages among actual and potential respondents.</a:t>
            </a:r>
          </a:p>
        </p:txBody>
      </p:sp>
    </p:spTree>
    <p:extLst>
      <p:ext uri="{BB962C8B-B14F-4D97-AF65-F5344CB8AC3E}">
        <p14:creationId xmlns:p14="http://schemas.microsoft.com/office/powerpoint/2010/main" val="1857196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c 13">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graphicFrame>
        <p:nvGraphicFramePr>
          <p:cNvPr id="4" name="Table 4">
            <a:extLst>
              <a:ext uri="{FF2B5EF4-FFF2-40B4-BE49-F238E27FC236}">
                <a16:creationId xmlns:a16="http://schemas.microsoft.com/office/drawing/2014/main" id="{A2626660-67CA-77A8-796E-216ABC18F800}"/>
              </a:ext>
            </a:extLst>
          </p:cNvPr>
          <p:cNvGraphicFramePr>
            <a:graphicFrameLocks noGrp="1"/>
          </p:cNvGraphicFramePr>
          <p:nvPr>
            <p:ph idx="1"/>
            <p:extLst>
              <p:ext uri="{D42A27DB-BD31-4B8C-83A1-F6EECF244321}">
                <p14:modId xmlns:p14="http://schemas.microsoft.com/office/powerpoint/2010/main" val="1071409495"/>
              </p:ext>
            </p:extLst>
          </p:nvPr>
        </p:nvGraphicFramePr>
        <p:xfrm>
          <a:off x="963168" y="1182625"/>
          <a:ext cx="9616739" cy="5019600"/>
        </p:xfrm>
        <a:graphic>
          <a:graphicData uri="http://schemas.openxmlformats.org/drawingml/2006/table">
            <a:tbl>
              <a:tblPr firstRow="1" bandRow="1">
                <a:tableStyleId>{5C22544A-7EE6-4342-B048-85BDC9FD1C3A}</a:tableStyleId>
              </a:tblPr>
              <a:tblGrid>
                <a:gridCol w="5516237">
                  <a:extLst>
                    <a:ext uri="{9D8B030D-6E8A-4147-A177-3AD203B41FA5}">
                      <a16:colId xmlns:a16="http://schemas.microsoft.com/office/drawing/2014/main" val="2066352944"/>
                    </a:ext>
                  </a:extLst>
                </a:gridCol>
                <a:gridCol w="1166332">
                  <a:extLst>
                    <a:ext uri="{9D8B030D-6E8A-4147-A177-3AD203B41FA5}">
                      <a16:colId xmlns:a16="http://schemas.microsoft.com/office/drawing/2014/main" val="3547671212"/>
                    </a:ext>
                  </a:extLst>
                </a:gridCol>
                <a:gridCol w="1599405">
                  <a:extLst>
                    <a:ext uri="{9D8B030D-6E8A-4147-A177-3AD203B41FA5}">
                      <a16:colId xmlns:a16="http://schemas.microsoft.com/office/drawing/2014/main" val="949368445"/>
                    </a:ext>
                  </a:extLst>
                </a:gridCol>
                <a:gridCol w="1334765">
                  <a:extLst>
                    <a:ext uri="{9D8B030D-6E8A-4147-A177-3AD203B41FA5}">
                      <a16:colId xmlns:a16="http://schemas.microsoft.com/office/drawing/2014/main" val="4245744811"/>
                    </a:ext>
                  </a:extLst>
                </a:gridCol>
              </a:tblGrid>
              <a:tr h="662332">
                <a:tc>
                  <a:txBody>
                    <a:bodyPr/>
                    <a:lstStyle/>
                    <a:p>
                      <a:r>
                        <a:rPr lang="en-US" sz="2000" dirty="0"/>
                        <a:t>Identified factor most causing homelessness</a:t>
                      </a:r>
                    </a:p>
                  </a:txBody>
                  <a:tcPr marL="77981" marR="77981" marT="38990" marB="38990"/>
                </a:tc>
                <a:tc>
                  <a:txBody>
                    <a:bodyPr/>
                    <a:lstStyle/>
                    <a:p>
                      <a:pPr algn="ctr"/>
                      <a:r>
                        <a:rPr lang="en-US" sz="2000"/>
                        <a:t>Number</a:t>
                      </a:r>
                    </a:p>
                  </a:txBody>
                  <a:tcPr marL="77981" marR="77981" marT="38990" marB="38990"/>
                </a:tc>
                <a:tc>
                  <a:txBody>
                    <a:bodyPr/>
                    <a:lstStyle/>
                    <a:p>
                      <a:pPr algn="ctr"/>
                      <a:r>
                        <a:rPr lang="en-US" sz="2000"/>
                        <a:t>Percent of responders</a:t>
                      </a:r>
                    </a:p>
                  </a:txBody>
                  <a:tcPr marL="77981" marR="77981" marT="38990" marB="38990"/>
                </a:tc>
                <a:tc>
                  <a:txBody>
                    <a:bodyPr/>
                    <a:lstStyle/>
                    <a:p>
                      <a:pPr algn="ctr"/>
                      <a:r>
                        <a:rPr lang="en-US" sz="2000"/>
                        <a:t>Percent of potential</a:t>
                      </a:r>
                    </a:p>
                  </a:txBody>
                  <a:tcPr marL="77981" marR="77981" marT="38990" marB="38990"/>
                </a:tc>
                <a:extLst>
                  <a:ext uri="{0D108BD9-81ED-4DB2-BD59-A6C34878D82A}">
                    <a16:rowId xmlns:a16="http://schemas.microsoft.com/office/drawing/2014/main" val="4034831090"/>
                  </a:ext>
                </a:extLst>
              </a:tr>
              <a:tr h="393820">
                <a:tc>
                  <a:txBody>
                    <a:bodyPr/>
                    <a:lstStyle/>
                    <a:p>
                      <a:r>
                        <a:rPr lang="en-US" sz="2000" dirty="0"/>
                        <a:t>Employment, income &amp; finances</a:t>
                      </a:r>
                    </a:p>
                  </a:txBody>
                  <a:tcPr marL="77981" marR="77981" marT="38990" marB="38990"/>
                </a:tc>
                <a:tc>
                  <a:txBody>
                    <a:bodyPr/>
                    <a:lstStyle/>
                    <a:p>
                      <a:pPr algn="ctr"/>
                      <a:r>
                        <a:rPr lang="en-US" sz="2000">
                          <a:latin typeface="+mn-lt"/>
                        </a:rPr>
                        <a:t>103</a:t>
                      </a:r>
                    </a:p>
                  </a:txBody>
                  <a:tcPr marL="77981" marR="77981" marT="38990" marB="38990"/>
                </a:tc>
                <a:tc>
                  <a:txBody>
                    <a:bodyPr/>
                    <a:lstStyle/>
                    <a:p>
                      <a:pPr algn="ctr" fontAlgn="b"/>
                      <a:r>
                        <a:rPr lang="en-US" sz="2000" b="0" i="0" u="none" strike="noStrike">
                          <a:solidFill>
                            <a:srgbClr val="000000"/>
                          </a:solidFill>
                          <a:effectLst/>
                          <a:latin typeface="+mn-lt"/>
                        </a:rPr>
                        <a:t>32%</a:t>
                      </a:r>
                    </a:p>
                  </a:txBody>
                  <a:tcPr marL="6498" marR="6498" marT="6498" marB="0" anchor="b"/>
                </a:tc>
                <a:tc>
                  <a:txBody>
                    <a:bodyPr/>
                    <a:lstStyle/>
                    <a:p>
                      <a:pPr algn="ctr" fontAlgn="b"/>
                      <a:r>
                        <a:rPr lang="en-US" sz="2000" b="0" i="0" u="none" strike="noStrike">
                          <a:solidFill>
                            <a:srgbClr val="000000"/>
                          </a:solidFill>
                          <a:effectLst/>
                          <a:latin typeface="+mn-lt"/>
                        </a:rPr>
                        <a:t>29%</a:t>
                      </a:r>
                    </a:p>
                  </a:txBody>
                  <a:tcPr marL="6498" marR="6498" marT="6498" marB="0" anchor="b"/>
                </a:tc>
                <a:extLst>
                  <a:ext uri="{0D108BD9-81ED-4DB2-BD59-A6C34878D82A}">
                    <a16:rowId xmlns:a16="http://schemas.microsoft.com/office/drawing/2014/main" val="1986748443"/>
                  </a:ext>
                </a:extLst>
              </a:tr>
              <a:tr h="393820">
                <a:tc>
                  <a:txBody>
                    <a:bodyPr/>
                    <a:lstStyle/>
                    <a:p>
                      <a:r>
                        <a:rPr lang="en-US" sz="2000" dirty="0"/>
                        <a:t>Housing costs, conditions, &amp; eviction issues</a:t>
                      </a:r>
                    </a:p>
                  </a:txBody>
                  <a:tcPr marL="77981" marR="77981" marT="38990" marB="38990"/>
                </a:tc>
                <a:tc>
                  <a:txBody>
                    <a:bodyPr/>
                    <a:lstStyle/>
                    <a:p>
                      <a:pPr algn="ctr"/>
                      <a:r>
                        <a:rPr lang="en-US" sz="2000">
                          <a:latin typeface="+mn-lt"/>
                        </a:rPr>
                        <a:t>48</a:t>
                      </a:r>
                    </a:p>
                  </a:txBody>
                  <a:tcPr marL="77981" marR="77981" marT="38990" marB="38990"/>
                </a:tc>
                <a:tc>
                  <a:txBody>
                    <a:bodyPr/>
                    <a:lstStyle/>
                    <a:p>
                      <a:pPr algn="ctr" fontAlgn="b"/>
                      <a:r>
                        <a:rPr lang="en-US" sz="2000" b="0" i="0" u="none" strike="noStrike">
                          <a:solidFill>
                            <a:srgbClr val="000000"/>
                          </a:solidFill>
                          <a:effectLst/>
                          <a:latin typeface="+mn-lt"/>
                        </a:rPr>
                        <a:t>15%</a:t>
                      </a:r>
                    </a:p>
                  </a:txBody>
                  <a:tcPr marL="6498" marR="6498" marT="6498" marB="0" anchor="b"/>
                </a:tc>
                <a:tc>
                  <a:txBody>
                    <a:bodyPr/>
                    <a:lstStyle/>
                    <a:p>
                      <a:pPr algn="ctr" fontAlgn="b"/>
                      <a:r>
                        <a:rPr lang="en-US" sz="2000" b="0" i="0" u="none" strike="noStrike">
                          <a:solidFill>
                            <a:srgbClr val="000000"/>
                          </a:solidFill>
                          <a:effectLst/>
                          <a:latin typeface="+mn-lt"/>
                        </a:rPr>
                        <a:t>13%</a:t>
                      </a:r>
                    </a:p>
                  </a:txBody>
                  <a:tcPr marL="6498" marR="6498" marT="6498" marB="0" anchor="b"/>
                </a:tc>
                <a:extLst>
                  <a:ext uri="{0D108BD9-81ED-4DB2-BD59-A6C34878D82A}">
                    <a16:rowId xmlns:a16="http://schemas.microsoft.com/office/drawing/2014/main" val="2683546300"/>
                  </a:ext>
                </a:extLst>
              </a:tr>
              <a:tr h="393820">
                <a:tc>
                  <a:txBody>
                    <a:bodyPr/>
                    <a:lstStyle/>
                    <a:p>
                      <a:r>
                        <a:rPr lang="en-US" sz="2000" dirty="0"/>
                        <a:t>Other (several diverse factors)</a:t>
                      </a:r>
                    </a:p>
                  </a:txBody>
                  <a:tcPr marL="77981" marR="77981" marT="38990" marB="38990"/>
                </a:tc>
                <a:tc>
                  <a:txBody>
                    <a:bodyPr/>
                    <a:lstStyle/>
                    <a:p>
                      <a:pPr algn="ctr"/>
                      <a:r>
                        <a:rPr lang="en-US" sz="2000">
                          <a:latin typeface="+mn-lt"/>
                        </a:rPr>
                        <a:t>28</a:t>
                      </a:r>
                    </a:p>
                  </a:txBody>
                  <a:tcPr marL="77981" marR="77981" marT="38990" marB="38990"/>
                </a:tc>
                <a:tc>
                  <a:txBody>
                    <a:bodyPr/>
                    <a:lstStyle/>
                    <a:p>
                      <a:pPr algn="ctr" fontAlgn="b"/>
                      <a:r>
                        <a:rPr lang="en-US" sz="2000" b="0" i="0" u="none" strike="noStrike">
                          <a:solidFill>
                            <a:srgbClr val="000000"/>
                          </a:solidFill>
                          <a:effectLst/>
                          <a:latin typeface="+mn-lt"/>
                        </a:rPr>
                        <a:t>9%</a:t>
                      </a:r>
                    </a:p>
                  </a:txBody>
                  <a:tcPr marL="6498" marR="6498" marT="6498" marB="0" anchor="b"/>
                </a:tc>
                <a:tc>
                  <a:txBody>
                    <a:bodyPr/>
                    <a:lstStyle/>
                    <a:p>
                      <a:pPr algn="ctr" fontAlgn="b"/>
                      <a:r>
                        <a:rPr lang="en-US" sz="2000" b="0" i="0" u="none" strike="noStrike">
                          <a:solidFill>
                            <a:srgbClr val="000000"/>
                          </a:solidFill>
                          <a:effectLst/>
                          <a:latin typeface="+mn-lt"/>
                        </a:rPr>
                        <a:t>8%</a:t>
                      </a:r>
                    </a:p>
                  </a:txBody>
                  <a:tcPr marL="6498" marR="6498" marT="6498" marB="0" anchor="b"/>
                </a:tc>
                <a:extLst>
                  <a:ext uri="{0D108BD9-81ED-4DB2-BD59-A6C34878D82A}">
                    <a16:rowId xmlns:a16="http://schemas.microsoft.com/office/drawing/2014/main" val="3915372669"/>
                  </a:ext>
                </a:extLst>
              </a:tr>
              <a:tr h="393820">
                <a:tc>
                  <a:txBody>
                    <a:bodyPr/>
                    <a:lstStyle/>
                    <a:p>
                      <a:r>
                        <a:rPr lang="en-US" sz="2000" dirty="0"/>
                        <a:t>Mental health</a:t>
                      </a:r>
                      <a:endParaRPr lang="en-US" sz="2000" dirty="0">
                        <a:highlight>
                          <a:srgbClr val="00FF00"/>
                        </a:highlight>
                      </a:endParaRPr>
                    </a:p>
                  </a:txBody>
                  <a:tcPr marL="77981" marR="77981" marT="38990" marB="38990"/>
                </a:tc>
                <a:tc>
                  <a:txBody>
                    <a:bodyPr/>
                    <a:lstStyle/>
                    <a:p>
                      <a:pPr algn="ctr"/>
                      <a:r>
                        <a:rPr lang="en-US" sz="2000">
                          <a:latin typeface="+mn-lt"/>
                        </a:rPr>
                        <a:t>27</a:t>
                      </a:r>
                    </a:p>
                  </a:txBody>
                  <a:tcPr marL="77981" marR="77981" marT="38990" marB="38990"/>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a:ea typeface="+mn-ea"/>
                          <a:cs typeface="+mn-cs"/>
                        </a:rPr>
                        <a:t>8%</a:t>
                      </a:r>
                    </a:p>
                  </a:txBody>
                  <a:tcPr marL="6498" marR="6498" marT="649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a:ea typeface="+mn-ea"/>
                          <a:cs typeface="+mn-cs"/>
                        </a:rPr>
                        <a:t>8%</a:t>
                      </a:r>
                    </a:p>
                  </a:txBody>
                  <a:tcPr marL="6498" marR="6498" marT="6498" marB="0" anchor="b"/>
                </a:tc>
                <a:extLst>
                  <a:ext uri="{0D108BD9-81ED-4DB2-BD59-A6C34878D82A}">
                    <a16:rowId xmlns:a16="http://schemas.microsoft.com/office/drawing/2014/main" val="3057067876"/>
                  </a:ext>
                </a:extLst>
              </a:tr>
              <a:tr h="393820">
                <a:tc>
                  <a:txBody>
                    <a:bodyPr/>
                    <a:lstStyle/>
                    <a:p>
                      <a:r>
                        <a:rPr lang="en-US" sz="2000"/>
                        <a:t>Family/relationship issues (non-DV)</a:t>
                      </a:r>
                    </a:p>
                  </a:txBody>
                  <a:tcPr marL="77981" marR="77981" marT="38990" marB="38990"/>
                </a:tc>
                <a:tc>
                  <a:txBody>
                    <a:bodyPr/>
                    <a:lstStyle/>
                    <a:p>
                      <a:pPr algn="ctr"/>
                      <a:r>
                        <a:rPr lang="en-US" sz="2000" dirty="0">
                          <a:latin typeface="+mn-lt"/>
                        </a:rPr>
                        <a:t>27</a:t>
                      </a:r>
                    </a:p>
                  </a:txBody>
                  <a:tcPr marL="77981" marR="77981" marT="38990" marB="38990"/>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a:ea typeface="+mn-ea"/>
                          <a:cs typeface="+mn-cs"/>
                        </a:rPr>
                        <a:t>8%</a:t>
                      </a:r>
                    </a:p>
                  </a:txBody>
                  <a:tcPr marL="6498" marR="6498" marT="649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a:ea typeface="+mn-ea"/>
                          <a:cs typeface="+mn-cs"/>
                        </a:rPr>
                        <a:t>8%</a:t>
                      </a:r>
                    </a:p>
                  </a:txBody>
                  <a:tcPr marL="6498" marR="6498" marT="6498" marB="0" anchor="b"/>
                </a:tc>
                <a:extLst>
                  <a:ext uri="{0D108BD9-81ED-4DB2-BD59-A6C34878D82A}">
                    <a16:rowId xmlns:a16="http://schemas.microsoft.com/office/drawing/2014/main" val="1468475115"/>
                  </a:ext>
                </a:extLst>
              </a:tr>
              <a:tr h="393820">
                <a:tc>
                  <a:txBody>
                    <a:bodyPr/>
                    <a:lstStyle/>
                    <a:p>
                      <a:r>
                        <a:rPr lang="en-US" sz="2000"/>
                        <a:t>Substance use</a:t>
                      </a:r>
                    </a:p>
                  </a:txBody>
                  <a:tcPr marL="77981" marR="77981" marT="38990" marB="38990"/>
                </a:tc>
                <a:tc>
                  <a:txBody>
                    <a:bodyPr/>
                    <a:lstStyle/>
                    <a:p>
                      <a:pPr algn="ctr"/>
                      <a:r>
                        <a:rPr lang="en-US" sz="2000">
                          <a:latin typeface="+mn-lt"/>
                        </a:rPr>
                        <a:t>26</a:t>
                      </a:r>
                    </a:p>
                  </a:txBody>
                  <a:tcPr marL="77981" marR="77981" marT="38990" marB="38990"/>
                </a:tc>
                <a:tc>
                  <a:txBody>
                    <a:bodyPr/>
                    <a:lstStyle/>
                    <a:p>
                      <a:pPr algn="ctr" fontAlgn="b"/>
                      <a:r>
                        <a:rPr lang="en-US" sz="2000" b="0" i="0" u="none" strike="noStrike" dirty="0">
                          <a:solidFill>
                            <a:srgbClr val="000000"/>
                          </a:solidFill>
                          <a:effectLst/>
                          <a:latin typeface="+mn-lt"/>
                        </a:rPr>
                        <a:t>8%</a:t>
                      </a:r>
                    </a:p>
                  </a:txBody>
                  <a:tcPr marL="6498" marR="6498" marT="6498" marB="0" anchor="b"/>
                </a:tc>
                <a:tc>
                  <a:txBody>
                    <a:bodyPr/>
                    <a:lstStyle/>
                    <a:p>
                      <a:pPr algn="ctr" fontAlgn="b"/>
                      <a:r>
                        <a:rPr lang="en-US" sz="2000" b="0" i="0" u="none" strike="noStrike">
                          <a:solidFill>
                            <a:srgbClr val="000000"/>
                          </a:solidFill>
                          <a:effectLst/>
                          <a:latin typeface="+mn-lt"/>
                        </a:rPr>
                        <a:t>7%</a:t>
                      </a:r>
                    </a:p>
                  </a:txBody>
                  <a:tcPr marL="6498" marR="6498" marT="6498" marB="0" anchor="b"/>
                </a:tc>
                <a:extLst>
                  <a:ext uri="{0D108BD9-81ED-4DB2-BD59-A6C34878D82A}">
                    <a16:rowId xmlns:a16="http://schemas.microsoft.com/office/drawing/2014/main" val="2805158918"/>
                  </a:ext>
                </a:extLst>
              </a:tr>
              <a:tr h="393820">
                <a:tc>
                  <a:txBody>
                    <a:bodyPr/>
                    <a:lstStyle/>
                    <a:p>
                      <a:r>
                        <a:rPr lang="en-US" sz="2000"/>
                        <a:t>Physical health/disability</a:t>
                      </a:r>
                    </a:p>
                  </a:txBody>
                  <a:tcPr marL="77981" marR="77981" marT="38990" marB="38990"/>
                </a:tc>
                <a:tc>
                  <a:txBody>
                    <a:bodyPr/>
                    <a:lstStyle/>
                    <a:p>
                      <a:pPr algn="ctr"/>
                      <a:r>
                        <a:rPr lang="en-US" sz="2000">
                          <a:latin typeface="+mn-lt"/>
                        </a:rPr>
                        <a:t>24</a:t>
                      </a:r>
                    </a:p>
                  </a:txBody>
                  <a:tcPr marL="77981" marR="77981" marT="38990" marB="38990"/>
                </a:tc>
                <a:tc>
                  <a:txBody>
                    <a:bodyPr/>
                    <a:lstStyle/>
                    <a:p>
                      <a:pPr algn="ctr" fontAlgn="b"/>
                      <a:r>
                        <a:rPr lang="en-US" sz="2000" b="0" i="0" u="none" strike="noStrike" dirty="0">
                          <a:solidFill>
                            <a:srgbClr val="000000"/>
                          </a:solidFill>
                          <a:effectLst/>
                          <a:latin typeface="+mn-lt"/>
                        </a:rPr>
                        <a:t>7%</a:t>
                      </a:r>
                    </a:p>
                  </a:txBody>
                  <a:tcPr marL="6498" marR="6498" marT="6498" marB="0" anchor="b"/>
                </a:tc>
                <a:tc>
                  <a:txBody>
                    <a:bodyPr/>
                    <a:lstStyle/>
                    <a:p>
                      <a:pPr algn="ctr" fontAlgn="b"/>
                      <a:r>
                        <a:rPr lang="en-US" sz="2000" b="0" i="0" u="none" strike="noStrike" dirty="0">
                          <a:solidFill>
                            <a:srgbClr val="000000"/>
                          </a:solidFill>
                          <a:effectLst/>
                          <a:latin typeface="+mn-lt"/>
                        </a:rPr>
                        <a:t>7%</a:t>
                      </a:r>
                    </a:p>
                  </a:txBody>
                  <a:tcPr marL="6498" marR="6498" marT="6498" marB="0" anchor="b"/>
                </a:tc>
                <a:extLst>
                  <a:ext uri="{0D108BD9-81ED-4DB2-BD59-A6C34878D82A}">
                    <a16:rowId xmlns:a16="http://schemas.microsoft.com/office/drawing/2014/main" val="120071087"/>
                  </a:ext>
                </a:extLst>
              </a:tr>
              <a:tr h="393820">
                <a:tc>
                  <a:txBody>
                    <a:bodyPr/>
                    <a:lstStyle/>
                    <a:p>
                      <a:r>
                        <a:rPr lang="en-US" sz="2000"/>
                        <a:t>Choice/personal responsibility</a:t>
                      </a:r>
                    </a:p>
                  </a:txBody>
                  <a:tcPr marL="77981" marR="77981" marT="38990" marB="38990"/>
                </a:tc>
                <a:tc>
                  <a:txBody>
                    <a:bodyPr/>
                    <a:lstStyle/>
                    <a:p>
                      <a:pPr algn="ctr"/>
                      <a:r>
                        <a:rPr lang="en-US" sz="2000">
                          <a:latin typeface="+mn-lt"/>
                        </a:rPr>
                        <a:t>21</a:t>
                      </a:r>
                    </a:p>
                  </a:txBody>
                  <a:tcPr marL="77981" marR="77981" marT="38990" marB="38990"/>
                </a:tc>
                <a:tc>
                  <a:txBody>
                    <a:bodyPr/>
                    <a:lstStyle/>
                    <a:p>
                      <a:pPr algn="ctr" fontAlgn="b"/>
                      <a:r>
                        <a:rPr lang="en-US" sz="2000" b="0" i="0" u="none" strike="noStrike">
                          <a:solidFill>
                            <a:srgbClr val="000000"/>
                          </a:solidFill>
                          <a:effectLst/>
                          <a:latin typeface="+mn-lt"/>
                        </a:rPr>
                        <a:t>7%</a:t>
                      </a:r>
                    </a:p>
                  </a:txBody>
                  <a:tcPr marL="6498" marR="6498" marT="6498" marB="0" anchor="b"/>
                </a:tc>
                <a:tc>
                  <a:txBody>
                    <a:bodyPr/>
                    <a:lstStyle/>
                    <a:p>
                      <a:pPr algn="ctr" fontAlgn="b"/>
                      <a:r>
                        <a:rPr lang="en-US" sz="2000" b="0" i="0" u="none" strike="noStrike" dirty="0">
                          <a:solidFill>
                            <a:srgbClr val="000000"/>
                          </a:solidFill>
                          <a:effectLst/>
                          <a:latin typeface="+mn-lt"/>
                        </a:rPr>
                        <a:t>6%</a:t>
                      </a:r>
                    </a:p>
                  </a:txBody>
                  <a:tcPr marL="6498" marR="6498" marT="6498" marB="0" anchor="b"/>
                </a:tc>
                <a:extLst>
                  <a:ext uri="{0D108BD9-81ED-4DB2-BD59-A6C34878D82A}">
                    <a16:rowId xmlns:a16="http://schemas.microsoft.com/office/drawing/2014/main" val="4208433052"/>
                  </a:ext>
                </a:extLst>
              </a:tr>
              <a:tr h="393820">
                <a:tc>
                  <a:txBody>
                    <a:bodyPr/>
                    <a:lstStyle/>
                    <a:p>
                      <a:r>
                        <a:rPr lang="en-US" sz="2000"/>
                        <a:t>Criminal history/legal issues</a:t>
                      </a:r>
                    </a:p>
                  </a:txBody>
                  <a:tcPr marL="77981" marR="77981" marT="38990" marB="38990"/>
                </a:tc>
                <a:tc>
                  <a:txBody>
                    <a:bodyPr/>
                    <a:lstStyle/>
                    <a:p>
                      <a:pPr algn="ctr"/>
                      <a:r>
                        <a:rPr lang="en-US" sz="2000">
                          <a:latin typeface="+mn-lt"/>
                        </a:rPr>
                        <a:t>17</a:t>
                      </a:r>
                    </a:p>
                  </a:txBody>
                  <a:tcPr marL="77981" marR="77981" marT="38990" marB="38990"/>
                </a:tc>
                <a:tc>
                  <a:txBody>
                    <a:bodyPr/>
                    <a:lstStyle/>
                    <a:p>
                      <a:pPr algn="ctr" fontAlgn="b"/>
                      <a:r>
                        <a:rPr lang="en-US" sz="2000" b="0" i="0" u="none" strike="noStrike">
                          <a:solidFill>
                            <a:srgbClr val="000000"/>
                          </a:solidFill>
                          <a:effectLst/>
                          <a:latin typeface="+mn-lt"/>
                        </a:rPr>
                        <a:t>5%</a:t>
                      </a:r>
                    </a:p>
                  </a:txBody>
                  <a:tcPr marL="6498" marR="6498" marT="6498" marB="0" anchor="b"/>
                </a:tc>
                <a:tc>
                  <a:txBody>
                    <a:bodyPr/>
                    <a:lstStyle/>
                    <a:p>
                      <a:pPr algn="ctr" fontAlgn="b"/>
                      <a:r>
                        <a:rPr lang="en-US" sz="2000" b="0" i="0" u="none" strike="noStrike" dirty="0">
                          <a:solidFill>
                            <a:srgbClr val="000000"/>
                          </a:solidFill>
                          <a:effectLst/>
                          <a:latin typeface="+mn-lt"/>
                        </a:rPr>
                        <a:t>5%</a:t>
                      </a:r>
                    </a:p>
                  </a:txBody>
                  <a:tcPr marL="6498" marR="6498" marT="6498" marB="0" anchor="b"/>
                </a:tc>
                <a:extLst>
                  <a:ext uri="{0D108BD9-81ED-4DB2-BD59-A6C34878D82A}">
                    <a16:rowId xmlns:a16="http://schemas.microsoft.com/office/drawing/2014/main" val="4062344658"/>
                  </a:ext>
                </a:extLst>
              </a:tr>
              <a:tr h="393820">
                <a:tc>
                  <a:txBody>
                    <a:bodyPr/>
                    <a:lstStyle/>
                    <a:p>
                      <a:r>
                        <a:rPr lang="en-US" sz="2000"/>
                        <a:t>Social issues, injustice, lack of resources</a:t>
                      </a:r>
                    </a:p>
                  </a:txBody>
                  <a:tcPr marL="77981" marR="77981" marT="38990" marB="38990"/>
                </a:tc>
                <a:tc>
                  <a:txBody>
                    <a:bodyPr/>
                    <a:lstStyle/>
                    <a:p>
                      <a:pPr algn="ctr"/>
                      <a:r>
                        <a:rPr lang="en-US" sz="2000">
                          <a:latin typeface="+mn-lt"/>
                        </a:rPr>
                        <a:t>14</a:t>
                      </a:r>
                    </a:p>
                  </a:txBody>
                  <a:tcPr marL="77981" marR="77981" marT="38990" marB="38990"/>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a:ea typeface="+mn-ea"/>
                          <a:cs typeface="+mn-cs"/>
                        </a:rPr>
                        <a:t>4%</a:t>
                      </a:r>
                    </a:p>
                  </a:txBody>
                  <a:tcPr marL="6498" marR="6498" marT="649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4%</a:t>
                      </a:r>
                    </a:p>
                  </a:txBody>
                  <a:tcPr marL="6498" marR="6498" marT="6498" marB="0" anchor="b"/>
                </a:tc>
                <a:extLst>
                  <a:ext uri="{0D108BD9-81ED-4DB2-BD59-A6C34878D82A}">
                    <a16:rowId xmlns:a16="http://schemas.microsoft.com/office/drawing/2014/main" val="3512622767"/>
                  </a:ext>
                </a:extLst>
              </a:tr>
              <a:tr h="393820">
                <a:tc>
                  <a:txBody>
                    <a:bodyPr/>
                    <a:lstStyle/>
                    <a:p>
                      <a:r>
                        <a:rPr lang="en-US" sz="2000"/>
                        <a:t>Domestic violence</a:t>
                      </a:r>
                    </a:p>
                  </a:txBody>
                  <a:tcPr marL="77981" marR="77981" marT="38990" marB="38990"/>
                </a:tc>
                <a:tc>
                  <a:txBody>
                    <a:bodyPr/>
                    <a:lstStyle/>
                    <a:p>
                      <a:pPr algn="ctr"/>
                      <a:r>
                        <a:rPr lang="en-US" sz="2000">
                          <a:latin typeface="+mn-lt"/>
                        </a:rPr>
                        <a:t>14</a:t>
                      </a:r>
                    </a:p>
                  </a:txBody>
                  <a:tcPr marL="77981" marR="77981" marT="38990" marB="38990"/>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0000"/>
                          </a:solidFill>
                          <a:effectLst/>
                          <a:uLnTx/>
                          <a:uFillTx/>
                          <a:latin typeface="Calibri" panose="020F0502020204030204"/>
                          <a:ea typeface="+mn-ea"/>
                          <a:cs typeface="+mn-cs"/>
                        </a:rPr>
                        <a:t>4%</a:t>
                      </a:r>
                    </a:p>
                  </a:txBody>
                  <a:tcPr marL="6498" marR="6498" marT="649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4%</a:t>
                      </a:r>
                    </a:p>
                  </a:txBody>
                  <a:tcPr marL="6498" marR="6498" marT="6498" marB="0" anchor="b"/>
                </a:tc>
                <a:extLst>
                  <a:ext uri="{0D108BD9-81ED-4DB2-BD59-A6C34878D82A}">
                    <a16:rowId xmlns:a16="http://schemas.microsoft.com/office/drawing/2014/main" val="3080249968"/>
                  </a:ext>
                </a:extLst>
              </a:tr>
            </a:tbl>
          </a:graphicData>
        </a:graphic>
      </p:graphicFrame>
    </p:spTree>
    <p:extLst>
      <p:ext uri="{BB962C8B-B14F-4D97-AF65-F5344CB8AC3E}">
        <p14:creationId xmlns:p14="http://schemas.microsoft.com/office/powerpoint/2010/main" val="1856842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B6E2F43-29E9-49D9-91FC-E5FEFAAA7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Arc 10">
            <a:extLst>
              <a:ext uri="{FF2B5EF4-FFF2-40B4-BE49-F238E27FC236}">
                <a16:creationId xmlns:a16="http://schemas.microsoft.com/office/drawing/2014/main" id="{3BA62E19-CD42-4C09-B825-844B4943D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87212"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D5538C6-51F9-B0FA-188D-A581CD7B8634}"/>
              </a:ext>
            </a:extLst>
          </p:cNvPr>
          <p:cNvSpPr>
            <a:spLocks noGrp="1"/>
          </p:cNvSpPr>
          <p:nvPr>
            <p:ph type="title"/>
          </p:nvPr>
        </p:nvSpPr>
        <p:spPr>
          <a:xfrm>
            <a:off x="838200" y="365125"/>
            <a:ext cx="10515599" cy="1325563"/>
          </a:xfrm>
        </p:spPr>
        <p:txBody>
          <a:bodyPr>
            <a:normAutofit/>
          </a:bodyPr>
          <a:lstStyle/>
          <a:p>
            <a:r>
              <a:rPr lang="en-US"/>
              <a:t>Identity and access to services</a:t>
            </a:r>
            <a:endParaRPr lang="en-US">
              <a:highlight>
                <a:srgbClr val="FFFF00"/>
              </a:highlight>
            </a:endParaRPr>
          </a:p>
        </p:txBody>
      </p:sp>
      <p:sp>
        <p:nvSpPr>
          <p:cNvPr id="3" name="Content Placeholder 2">
            <a:extLst>
              <a:ext uri="{FF2B5EF4-FFF2-40B4-BE49-F238E27FC236}">
                <a16:creationId xmlns:a16="http://schemas.microsoft.com/office/drawing/2014/main" id="{053EC9C8-CD2D-06DB-35B8-D077FD23138F}"/>
              </a:ext>
            </a:extLst>
          </p:cNvPr>
          <p:cNvSpPr>
            <a:spLocks noGrp="1"/>
          </p:cNvSpPr>
          <p:nvPr>
            <p:ph idx="1"/>
          </p:nvPr>
        </p:nvSpPr>
        <p:spPr>
          <a:xfrm>
            <a:off x="838200" y="1825625"/>
            <a:ext cx="5393361" cy="4351338"/>
          </a:xfrm>
        </p:spPr>
        <p:txBody>
          <a:bodyPr>
            <a:normAutofit/>
          </a:bodyPr>
          <a:lstStyle/>
          <a:p>
            <a:r>
              <a:rPr lang="en-US"/>
              <a:t>14% of respondents* indicated that one or more aspect(s) of their identity made it harder or easier to get services.</a:t>
            </a:r>
          </a:p>
          <a:p>
            <a:endParaRPr lang="en-US"/>
          </a:p>
        </p:txBody>
      </p:sp>
      <p:sp>
        <p:nvSpPr>
          <p:cNvPr id="13" name="Oval 12">
            <a:extLst>
              <a:ext uri="{FF2B5EF4-FFF2-40B4-BE49-F238E27FC236}">
                <a16:creationId xmlns:a16="http://schemas.microsoft.com/office/drawing/2014/main" id="{8E63CC27-1C86-4653-8866-79C24C5C5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95924" y="1656147"/>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aphicFrame>
        <p:nvGraphicFramePr>
          <p:cNvPr id="4" name="Table 4">
            <a:extLst>
              <a:ext uri="{FF2B5EF4-FFF2-40B4-BE49-F238E27FC236}">
                <a16:creationId xmlns:a16="http://schemas.microsoft.com/office/drawing/2014/main" id="{27A735AA-17B1-1735-BA97-ADACCF47E40C}"/>
              </a:ext>
            </a:extLst>
          </p:cNvPr>
          <p:cNvGraphicFramePr>
            <a:graphicFrameLocks noGrp="1"/>
          </p:cNvGraphicFramePr>
          <p:nvPr>
            <p:extLst>
              <p:ext uri="{D42A27DB-BD31-4B8C-83A1-F6EECF244321}">
                <p14:modId xmlns:p14="http://schemas.microsoft.com/office/powerpoint/2010/main" val="1011498163"/>
              </p:ext>
            </p:extLst>
          </p:nvPr>
        </p:nvGraphicFramePr>
        <p:xfrm>
          <a:off x="5974081" y="2337185"/>
          <a:ext cx="6217919" cy="3332642"/>
        </p:xfrm>
        <a:graphic>
          <a:graphicData uri="http://schemas.openxmlformats.org/drawingml/2006/table">
            <a:tbl>
              <a:tblPr firstRow="1" bandRow="1">
                <a:noFill/>
                <a:tableStyleId>{5C22544A-7EE6-4342-B048-85BDC9FD1C3A}</a:tableStyleId>
              </a:tblPr>
              <a:tblGrid>
                <a:gridCol w="1722434">
                  <a:extLst>
                    <a:ext uri="{9D8B030D-6E8A-4147-A177-3AD203B41FA5}">
                      <a16:colId xmlns:a16="http://schemas.microsoft.com/office/drawing/2014/main" val="852833647"/>
                    </a:ext>
                  </a:extLst>
                </a:gridCol>
                <a:gridCol w="1176378">
                  <a:extLst>
                    <a:ext uri="{9D8B030D-6E8A-4147-A177-3AD203B41FA5}">
                      <a16:colId xmlns:a16="http://schemas.microsoft.com/office/drawing/2014/main" val="3854629510"/>
                    </a:ext>
                  </a:extLst>
                </a:gridCol>
                <a:gridCol w="1547259">
                  <a:extLst>
                    <a:ext uri="{9D8B030D-6E8A-4147-A177-3AD203B41FA5}">
                      <a16:colId xmlns:a16="http://schemas.microsoft.com/office/drawing/2014/main" val="2071379320"/>
                    </a:ext>
                  </a:extLst>
                </a:gridCol>
                <a:gridCol w="1771848">
                  <a:extLst>
                    <a:ext uri="{9D8B030D-6E8A-4147-A177-3AD203B41FA5}">
                      <a16:colId xmlns:a16="http://schemas.microsoft.com/office/drawing/2014/main" val="2309502932"/>
                    </a:ext>
                  </a:extLst>
                </a:gridCol>
              </a:tblGrid>
              <a:tr h="1084490">
                <a:tc>
                  <a:txBody>
                    <a:bodyPr/>
                    <a:lstStyle/>
                    <a:p>
                      <a:endParaRPr lang="en-US" sz="2000" b="1" cap="none" spc="30" dirty="0">
                        <a:solidFill>
                          <a:schemeClr val="tx1"/>
                        </a:solidFill>
                      </a:endParaRPr>
                    </a:p>
                  </a:txBody>
                  <a:tcPr marL="0" marR="9546" marT="36622" marB="36622" anchor="ctr">
                    <a:lnL w="12700" cmpd="sng">
                      <a:noFill/>
                    </a:lnL>
                    <a:lnR w="12700" cmpd="sng">
                      <a:noFill/>
                    </a:lnR>
                    <a:lnT w="19050" cap="flat" cmpd="sng" algn="ctr">
                      <a:solidFill>
                        <a:schemeClr val="accent1"/>
                      </a:solidFill>
                      <a:prstDash val="solid"/>
                    </a:lnT>
                    <a:lnB w="38100" cmpd="sng">
                      <a:noFill/>
                    </a:lnB>
                    <a:noFill/>
                  </a:tcPr>
                </a:tc>
                <a:tc>
                  <a:txBody>
                    <a:bodyPr/>
                    <a:lstStyle/>
                    <a:p>
                      <a:pPr algn="ctr"/>
                      <a:r>
                        <a:rPr lang="en-US" sz="2000" b="1" cap="none" spc="30" dirty="0">
                          <a:solidFill>
                            <a:schemeClr val="tx1"/>
                          </a:solidFill>
                        </a:rPr>
                        <a:t>Number</a:t>
                      </a:r>
                    </a:p>
                  </a:txBody>
                  <a:tcPr marL="0" marR="9546" marT="36622" marB="36622" anchor="ctr">
                    <a:lnL w="12700" cmpd="sng">
                      <a:noFill/>
                    </a:lnL>
                    <a:lnR w="12700" cmpd="sng">
                      <a:noFill/>
                    </a:lnR>
                    <a:lnT w="19050" cap="flat" cmpd="sng" algn="ctr">
                      <a:solidFill>
                        <a:schemeClr val="accent1"/>
                      </a:solidFill>
                      <a:prstDash val="solid"/>
                    </a:lnT>
                    <a:lnB w="38100" cmpd="sng">
                      <a:noFill/>
                    </a:lnB>
                    <a:noFill/>
                  </a:tcPr>
                </a:tc>
                <a:tc>
                  <a:txBody>
                    <a:bodyPr/>
                    <a:lstStyle/>
                    <a:p>
                      <a:pPr algn="ctr"/>
                      <a:r>
                        <a:rPr lang="en-US" sz="2000" b="1" cap="none" spc="30" dirty="0">
                          <a:solidFill>
                            <a:schemeClr val="tx1"/>
                          </a:solidFill>
                        </a:rPr>
                        <a:t>Positive respondents</a:t>
                      </a:r>
                    </a:p>
                  </a:txBody>
                  <a:tcPr marL="0" marR="9546" marT="36622" marB="36622" anchor="ctr">
                    <a:lnL w="12700" cmpd="sng">
                      <a:noFill/>
                    </a:lnL>
                    <a:lnR w="12700" cmpd="sng">
                      <a:noFill/>
                    </a:lnR>
                    <a:lnT w="19050" cap="flat" cmpd="sng" algn="ctr">
                      <a:solidFill>
                        <a:schemeClr val="accent1"/>
                      </a:solidFill>
                      <a:prstDash val="solid"/>
                    </a:lnT>
                    <a:lnB w="38100" cmpd="sng">
                      <a:noFill/>
                    </a:lnB>
                    <a:noFill/>
                  </a:tcPr>
                </a:tc>
                <a:tc>
                  <a:txBody>
                    <a:bodyPr/>
                    <a:lstStyle/>
                    <a:p>
                      <a:pPr algn="ctr"/>
                      <a:r>
                        <a:rPr lang="en-US" sz="2000" b="1" cap="none" spc="30" dirty="0">
                          <a:solidFill>
                            <a:schemeClr val="tx1"/>
                          </a:solidFill>
                        </a:rPr>
                        <a:t>All respondents</a:t>
                      </a:r>
                    </a:p>
                  </a:txBody>
                  <a:tcPr marL="0" marR="9546" marT="36622" marB="36622" anchor="ctr">
                    <a:lnL w="12700" cmpd="sng">
                      <a:noFill/>
                    </a:lnL>
                    <a:lnR w="12700" cmpd="sng">
                      <a:noFill/>
                    </a:lnR>
                    <a:lnT w="19050" cap="flat" cmpd="sng" algn="ctr">
                      <a:solidFill>
                        <a:schemeClr val="accent1"/>
                      </a:solidFill>
                      <a:prstDash val="solid"/>
                    </a:lnT>
                    <a:lnB w="38100" cmpd="sng">
                      <a:noFill/>
                    </a:lnB>
                    <a:noFill/>
                  </a:tcPr>
                </a:tc>
                <a:extLst>
                  <a:ext uri="{0D108BD9-81ED-4DB2-BD59-A6C34878D82A}">
                    <a16:rowId xmlns:a16="http://schemas.microsoft.com/office/drawing/2014/main" val="1497841642"/>
                  </a:ext>
                </a:extLst>
              </a:tr>
              <a:tr h="374692">
                <a:tc>
                  <a:txBody>
                    <a:bodyPr/>
                    <a:lstStyle/>
                    <a:p>
                      <a:r>
                        <a:rPr lang="en-US" sz="1800" cap="none" spc="0" dirty="0">
                          <a:solidFill>
                            <a:schemeClr val="tx1"/>
                          </a:solidFill>
                        </a:rPr>
                        <a:t>Criminal record</a:t>
                      </a:r>
                    </a:p>
                  </a:txBody>
                  <a:tcPr marL="0" marR="73244" marT="36622" marB="36622">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pPr algn="ctr"/>
                      <a:r>
                        <a:rPr lang="en-US" sz="1800" cap="none" spc="0" dirty="0">
                          <a:solidFill>
                            <a:schemeClr val="tx1"/>
                          </a:solidFill>
                        </a:rPr>
                        <a:t>15</a:t>
                      </a:r>
                    </a:p>
                  </a:txBody>
                  <a:tcPr marL="0" marR="73244" marT="36622" marB="36622">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pPr algn="ctr"/>
                      <a:r>
                        <a:rPr lang="en-US" sz="1800" cap="none" spc="0">
                          <a:solidFill>
                            <a:schemeClr val="tx1"/>
                          </a:solidFill>
                        </a:rPr>
                        <a:t>31%</a:t>
                      </a:r>
                    </a:p>
                  </a:txBody>
                  <a:tcPr marL="0" marR="73244" marT="36622" marB="36622">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pPr algn="ctr"/>
                      <a:r>
                        <a:rPr lang="en-US" sz="1800" cap="none" spc="0">
                          <a:solidFill>
                            <a:schemeClr val="tx1"/>
                          </a:solidFill>
                        </a:rPr>
                        <a:t>5%</a:t>
                      </a:r>
                    </a:p>
                  </a:txBody>
                  <a:tcPr marL="0" marR="73244" marT="36622" marB="36622">
                    <a:lnL w="12700" cmpd="sng">
                      <a:noFill/>
                      <a:prstDash val="solid"/>
                    </a:lnL>
                    <a:lnR w="12700" cmpd="sng">
                      <a:noFill/>
                      <a:prstDash val="solid"/>
                    </a:lnR>
                    <a:lnT w="38100" cmpd="sng">
                      <a:noFill/>
                    </a:lnT>
                    <a:lnB w="9525" cap="flat" cmpd="sng" algn="ctr">
                      <a:solidFill>
                        <a:schemeClr val="accent1"/>
                      </a:solidFill>
                      <a:prstDash val="solid"/>
                    </a:lnB>
                    <a:noFill/>
                  </a:tcPr>
                </a:tc>
                <a:extLst>
                  <a:ext uri="{0D108BD9-81ED-4DB2-BD59-A6C34878D82A}">
                    <a16:rowId xmlns:a16="http://schemas.microsoft.com/office/drawing/2014/main" val="2035469614"/>
                  </a:ext>
                </a:extLst>
              </a:tr>
              <a:tr h="374692">
                <a:tc>
                  <a:txBody>
                    <a:bodyPr/>
                    <a:lstStyle/>
                    <a:p>
                      <a:r>
                        <a:rPr lang="en-US" sz="1800" cap="none" spc="0" dirty="0">
                          <a:solidFill>
                            <a:schemeClr val="tx1"/>
                          </a:solidFill>
                        </a:rPr>
                        <a:t>Race or ethnicity</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dirty="0">
                          <a:solidFill>
                            <a:schemeClr val="tx1"/>
                          </a:solidFill>
                        </a:rPr>
                        <a:t>14</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a:solidFill>
                            <a:schemeClr val="tx1"/>
                          </a:solidFill>
                        </a:rPr>
                        <a:t>29%</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a:solidFill>
                            <a:schemeClr val="tx1"/>
                          </a:solidFill>
                        </a:rPr>
                        <a:t>4%</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2160994780"/>
                  </a:ext>
                </a:extLst>
              </a:tr>
              <a:tr h="374692">
                <a:tc>
                  <a:txBody>
                    <a:bodyPr/>
                    <a:lstStyle/>
                    <a:p>
                      <a:r>
                        <a:rPr lang="en-US" sz="1800" cap="none" spc="0">
                          <a:solidFill>
                            <a:schemeClr val="tx1"/>
                          </a:solidFill>
                        </a:rPr>
                        <a:t>Disability</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pPr algn="ctr"/>
                      <a:r>
                        <a:rPr lang="en-US" sz="1800" cap="none" spc="0">
                          <a:solidFill>
                            <a:schemeClr val="tx1"/>
                          </a:solidFill>
                        </a:rPr>
                        <a:t>12</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pPr algn="ctr"/>
                      <a:r>
                        <a:rPr lang="en-US" sz="1800" cap="none" spc="0" dirty="0">
                          <a:solidFill>
                            <a:schemeClr val="tx1"/>
                          </a:solidFill>
                        </a:rPr>
                        <a:t>24%</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pPr algn="ctr"/>
                      <a:r>
                        <a:rPr lang="en-US" sz="1800" cap="none" spc="0">
                          <a:solidFill>
                            <a:schemeClr val="tx1"/>
                          </a:solidFill>
                        </a:rPr>
                        <a:t>4%</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530860884"/>
                  </a:ext>
                </a:extLst>
              </a:tr>
              <a:tr h="374692">
                <a:tc>
                  <a:txBody>
                    <a:bodyPr/>
                    <a:lstStyle/>
                    <a:p>
                      <a:r>
                        <a:rPr lang="en-US" sz="1800" cap="none" spc="0">
                          <a:solidFill>
                            <a:schemeClr val="tx1"/>
                          </a:solidFill>
                        </a:rPr>
                        <a:t>Age</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a:solidFill>
                            <a:schemeClr val="tx1"/>
                          </a:solidFill>
                        </a:rPr>
                        <a:t>7</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dirty="0">
                          <a:solidFill>
                            <a:schemeClr val="tx1"/>
                          </a:solidFill>
                        </a:rPr>
                        <a:t>14%</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dirty="0">
                          <a:solidFill>
                            <a:schemeClr val="tx1"/>
                          </a:solidFill>
                        </a:rPr>
                        <a:t>2%</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4062494033"/>
                  </a:ext>
                </a:extLst>
              </a:tr>
              <a:tr h="374692">
                <a:tc>
                  <a:txBody>
                    <a:bodyPr/>
                    <a:lstStyle/>
                    <a:p>
                      <a:r>
                        <a:rPr lang="en-US" sz="1800" cap="none" spc="0">
                          <a:solidFill>
                            <a:schemeClr val="tx1"/>
                          </a:solidFill>
                        </a:rPr>
                        <a:t>Gender</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pPr algn="ctr"/>
                      <a:r>
                        <a:rPr lang="en-US" sz="1800" cap="none" spc="0">
                          <a:solidFill>
                            <a:schemeClr val="tx1"/>
                          </a:solidFill>
                        </a:rPr>
                        <a:t>5</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pPr algn="ctr"/>
                      <a:r>
                        <a:rPr lang="en-US" sz="1800" cap="none" spc="0">
                          <a:solidFill>
                            <a:schemeClr val="tx1"/>
                          </a:solidFill>
                        </a:rPr>
                        <a:t>10%</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tc>
                  <a:txBody>
                    <a:bodyPr/>
                    <a:lstStyle/>
                    <a:p>
                      <a:pPr algn="ctr"/>
                      <a:r>
                        <a:rPr lang="en-US" sz="1800" cap="none" spc="0" dirty="0">
                          <a:solidFill>
                            <a:schemeClr val="tx1"/>
                          </a:solidFill>
                        </a:rPr>
                        <a:t>2%</a:t>
                      </a:r>
                    </a:p>
                  </a:txBody>
                  <a:tcPr marL="0" marR="73244" marT="36622" marB="36622">
                    <a:lnL w="12700" cmpd="sng">
                      <a:noFill/>
                      <a:prstDash val="solid"/>
                    </a:lnL>
                    <a:lnR w="12700" cmpd="sng">
                      <a:noFill/>
                      <a:prstDash val="solid"/>
                    </a:lnR>
                    <a:lnT w="12700" cmpd="sng">
                      <a:noFill/>
                      <a:prstDash val="solid"/>
                    </a:lnT>
                    <a:lnB w="9525" cap="flat" cmpd="sng" algn="ctr">
                      <a:solidFill>
                        <a:schemeClr val="accent1"/>
                      </a:solidFill>
                      <a:prstDash val="solid"/>
                    </a:lnB>
                    <a:noFill/>
                  </a:tcPr>
                </a:tc>
                <a:extLst>
                  <a:ext uri="{0D108BD9-81ED-4DB2-BD59-A6C34878D82A}">
                    <a16:rowId xmlns:a16="http://schemas.microsoft.com/office/drawing/2014/main" val="1947510980"/>
                  </a:ext>
                </a:extLst>
              </a:tr>
              <a:tr h="374692">
                <a:tc>
                  <a:txBody>
                    <a:bodyPr/>
                    <a:lstStyle/>
                    <a:p>
                      <a:r>
                        <a:rPr lang="en-US" sz="1800" cap="none" spc="0">
                          <a:solidFill>
                            <a:schemeClr val="tx1"/>
                          </a:solidFill>
                        </a:rPr>
                        <a:t>Other</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a:solidFill>
                            <a:schemeClr val="tx1"/>
                          </a:solidFill>
                        </a:rPr>
                        <a:t>14</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a:solidFill>
                            <a:schemeClr val="tx1"/>
                          </a:solidFill>
                        </a:rPr>
                        <a:t>29%</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1800" cap="none" spc="0" dirty="0">
                          <a:solidFill>
                            <a:schemeClr val="tx1"/>
                          </a:solidFill>
                        </a:rPr>
                        <a:t>4%</a:t>
                      </a:r>
                    </a:p>
                  </a:txBody>
                  <a:tcPr marL="47728" marR="73244" marT="36622" marB="366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1282847083"/>
                  </a:ext>
                </a:extLst>
              </a:tr>
            </a:tbl>
          </a:graphicData>
        </a:graphic>
      </p:graphicFrame>
    </p:spTree>
    <p:extLst>
      <p:ext uri="{BB962C8B-B14F-4D97-AF65-F5344CB8AC3E}">
        <p14:creationId xmlns:p14="http://schemas.microsoft.com/office/powerpoint/2010/main" val="3122085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02721-D181-078C-9A35-699036502D7B}"/>
              </a:ext>
            </a:extLst>
          </p:cNvPr>
          <p:cNvSpPr>
            <a:spLocks noGrp="1"/>
          </p:cNvSpPr>
          <p:nvPr>
            <p:ph type="title"/>
          </p:nvPr>
        </p:nvSpPr>
        <p:spPr/>
        <p:txBody>
          <a:bodyPr/>
          <a:lstStyle/>
          <a:p>
            <a:r>
              <a:rPr lang="en-US" dirty="0"/>
              <a:t>Reports from school districts and charters</a:t>
            </a:r>
            <a:endParaRPr lang="en-US" dirty="0">
              <a:highlight>
                <a:srgbClr val="FFFF00"/>
              </a:highlight>
            </a:endParaRPr>
          </a:p>
        </p:txBody>
      </p:sp>
      <p:sp>
        <p:nvSpPr>
          <p:cNvPr id="3" name="Content Placeholder 2">
            <a:extLst>
              <a:ext uri="{FF2B5EF4-FFF2-40B4-BE49-F238E27FC236}">
                <a16:creationId xmlns:a16="http://schemas.microsoft.com/office/drawing/2014/main" id="{8E24F89D-704A-445D-1080-015745A20F54}"/>
              </a:ext>
            </a:extLst>
          </p:cNvPr>
          <p:cNvSpPr>
            <a:spLocks noGrp="1"/>
          </p:cNvSpPr>
          <p:nvPr>
            <p:ph idx="1"/>
          </p:nvPr>
        </p:nvSpPr>
        <p:spPr>
          <a:xfrm>
            <a:off x="838200" y="1825625"/>
            <a:ext cx="10515600" cy="1809115"/>
          </a:xfrm>
        </p:spPr>
        <p:txBody>
          <a:bodyPr/>
          <a:lstStyle/>
          <a:p>
            <a:r>
              <a:rPr lang="en-US" dirty="0"/>
              <a:t>Districts/charters are required to track students experiencing homelessness, using a more liberal definition. </a:t>
            </a:r>
          </a:p>
          <a:p>
            <a:r>
              <a:rPr lang="en-US" dirty="0"/>
              <a:t>Each year, we request data from all districts/charters in the 4 NWA counties.  This year, we received data from the following entities.</a:t>
            </a:r>
          </a:p>
          <a:p>
            <a:pPr marL="0" indent="0">
              <a:buNone/>
            </a:pPr>
            <a:endParaRPr lang="en-US" dirty="0"/>
          </a:p>
        </p:txBody>
      </p:sp>
      <p:sp>
        <p:nvSpPr>
          <p:cNvPr id="5" name="TextBox 4">
            <a:extLst>
              <a:ext uri="{FF2B5EF4-FFF2-40B4-BE49-F238E27FC236}">
                <a16:creationId xmlns:a16="http://schemas.microsoft.com/office/drawing/2014/main" id="{FAC14898-B2A2-F5A4-A28A-86C7E887FC5F}"/>
              </a:ext>
            </a:extLst>
          </p:cNvPr>
          <p:cNvSpPr txBox="1"/>
          <p:nvPr/>
        </p:nvSpPr>
        <p:spPr>
          <a:xfrm>
            <a:off x="838200" y="3863340"/>
            <a:ext cx="2579370" cy="2308324"/>
          </a:xfrm>
          <a:prstGeom prst="rect">
            <a:avLst/>
          </a:prstGeom>
          <a:noFill/>
        </p:spPr>
        <p:txBody>
          <a:bodyPr wrap="square" rtlCol="0">
            <a:spAutoFit/>
          </a:bodyPr>
          <a:lstStyle/>
          <a:p>
            <a:pPr marL="285750" indent="-285750">
              <a:buFont typeface="Arial" panose="020B0604020202020204" pitchFamily="34" charset="0"/>
              <a:buChar char="•"/>
            </a:pPr>
            <a:r>
              <a:rPr lang="en-US" sz="2400" dirty="0"/>
              <a:t>Bentonville</a:t>
            </a:r>
          </a:p>
          <a:p>
            <a:pPr marL="285750" indent="-285750">
              <a:buFont typeface="Arial" panose="020B0604020202020204" pitchFamily="34" charset="0"/>
              <a:buChar char="•"/>
            </a:pPr>
            <a:r>
              <a:rPr lang="en-US" sz="2400" dirty="0"/>
              <a:t>Berryville</a:t>
            </a:r>
          </a:p>
          <a:p>
            <a:pPr marL="285750" indent="-285750">
              <a:buFont typeface="Arial" panose="020B0604020202020204" pitchFamily="34" charset="0"/>
              <a:buChar char="•"/>
            </a:pPr>
            <a:r>
              <a:rPr lang="en-US" sz="2400" dirty="0"/>
              <a:t>Decatur</a:t>
            </a:r>
          </a:p>
          <a:p>
            <a:pPr marL="285750" indent="-285750">
              <a:buFont typeface="Arial" panose="020B0604020202020204" pitchFamily="34" charset="0"/>
              <a:buChar char="•"/>
            </a:pPr>
            <a:r>
              <a:rPr lang="en-US" sz="2400" dirty="0"/>
              <a:t>Elkins</a:t>
            </a:r>
          </a:p>
          <a:p>
            <a:pPr marL="285750" indent="-285750">
              <a:buFont typeface="Arial" panose="020B0604020202020204" pitchFamily="34" charset="0"/>
              <a:buChar char="•"/>
            </a:pPr>
            <a:r>
              <a:rPr lang="en-US" sz="2400" dirty="0"/>
              <a:t>Eureka Springs</a:t>
            </a:r>
          </a:p>
          <a:p>
            <a:pPr marL="285750" indent="-285750">
              <a:buFont typeface="Arial" panose="020B0604020202020204" pitchFamily="34" charset="0"/>
              <a:buChar char="•"/>
            </a:pPr>
            <a:r>
              <a:rPr lang="en-US" sz="2400" dirty="0"/>
              <a:t>Farmington</a:t>
            </a:r>
          </a:p>
        </p:txBody>
      </p:sp>
      <p:sp>
        <p:nvSpPr>
          <p:cNvPr id="7" name="TextBox 6">
            <a:extLst>
              <a:ext uri="{FF2B5EF4-FFF2-40B4-BE49-F238E27FC236}">
                <a16:creationId xmlns:a16="http://schemas.microsoft.com/office/drawing/2014/main" id="{F6CE4385-D528-B48F-82DA-B7BE525BF3A3}"/>
              </a:ext>
            </a:extLst>
          </p:cNvPr>
          <p:cNvSpPr txBox="1"/>
          <p:nvPr/>
        </p:nvSpPr>
        <p:spPr>
          <a:xfrm>
            <a:off x="7905750" y="3863340"/>
            <a:ext cx="2579370" cy="1569660"/>
          </a:xfrm>
          <a:prstGeom prst="rect">
            <a:avLst/>
          </a:prstGeom>
          <a:noFill/>
        </p:spPr>
        <p:txBody>
          <a:bodyPr wrap="square" rtlCol="0">
            <a:spAutoFit/>
          </a:bodyPr>
          <a:lstStyle/>
          <a:p>
            <a:pPr marL="285750" indent="-285750">
              <a:buFont typeface="Arial" panose="020B0604020202020204" pitchFamily="34" charset="0"/>
              <a:buChar char="•"/>
            </a:pPr>
            <a:r>
              <a:rPr lang="en-US" sz="2400" dirty="0"/>
              <a:t>Rogers</a:t>
            </a:r>
          </a:p>
          <a:p>
            <a:pPr marL="285750" indent="-285750">
              <a:buFont typeface="Arial" panose="020B0604020202020204" pitchFamily="34" charset="0"/>
              <a:buChar char="•"/>
            </a:pPr>
            <a:r>
              <a:rPr lang="en-US" sz="2400" dirty="0"/>
              <a:t>Siloam Springs</a:t>
            </a:r>
          </a:p>
          <a:p>
            <a:pPr marL="285750" indent="-285750">
              <a:buFont typeface="Arial" panose="020B0604020202020204" pitchFamily="34" charset="0"/>
              <a:buChar char="•"/>
            </a:pPr>
            <a:r>
              <a:rPr lang="en-US" sz="2400" dirty="0"/>
              <a:t>Springdale</a:t>
            </a:r>
          </a:p>
          <a:p>
            <a:pPr marL="285750" indent="-285750">
              <a:buFont typeface="Arial" panose="020B0604020202020204" pitchFamily="34" charset="0"/>
              <a:buChar char="•"/>
            </a:pPr>
            <a:r>
              <a:rPr lang="en-US" sz="2400" dirty="0"/>
              <a:t>West Fork</a:t>
            </a:r>
          </a:p>
        </p:txBody>
      </p:sp>
      <p:sp>
        <p:nvSpPr>
          <p:cNvPr id="8" name="TextBox 7">
            <a:extLst>
              <a:ext uri="{FF2B5EF4-FFF2-40B4-BE49-F238E27FC236}">
                <a16:creationId xmlns:a16="http://schemas.microsoft.com/office/drawing/2014/main" id="{D45D15B3-5173-7077-6544-745F67033C5B}"/>
              </a:ext>
            </a:extLst>
          </p:cNvPr>
          <p:cNvSpPr txBox="1"/>
          <p:nvPr/>
        </p:nvSpPr>
        <p:spPr>
          <a:xfrm>
            <a:off x="4286251" y="3863340"/>
            <a:ext cx="2579370" cy="2308324"/>
          </a:xfrm>
          <a:prstGeom prst="rect">
            <a:avLst/>
          </a:prstGeom>
          <a:noFill/>
        </p:spPr>
        <p:txBody>
          <a:bodyPr wrap="square" rtlCol="0">
            <a:spAutoFit/>
          </a:bodyPr>
          <a:lstStyle/>
          <a:p>
            <a:pPr marL="285750" indent="-285750">
              <a:buFont typeface="Arial" panose="020B0604020202020204" pitchFamily="34" charset="0"/>
              <a:buChar char="•"/>
            </a:pPr>
            <a:r>
              <a:rPr lang="en-US" sz="2400" dirty="0"/>
              <a:t>Fayetteville</a:t>
            </a:r>
          </a:p>
          <a:p>
            <a:pPr marL="285750" indent="-285750">
              <a:buFont typeface="Arial" panose="020B0604020202020204" pitchFamily="34" charset="0"/>
              <a:buChar char="•"/>
            </a:pPr>
            <a:r>
              <a:rPr lang="en-US" sz="2400" dirty="0"/>
              <a:t>Gentry</a:t>
            </a:r>
          </a:p>
          <a:p>
            <a:pPr marL="285750" indent="-285750">
              <a:buFont typeface="Arial" panose="020B0604020202020204" pitchFamily="34" charset="0"/>
              <a:buChar char="•"/>
            </a:pPr>
            <a:r>
              <a:rPr lang="en-US" sz="2400" dirty="0"/>
              <a:t>Gravette</a:t>
            </a:r>
          </a:p>
          <a:p>
            <a:pPr marL="285750" indent="-285750">
              <a:buFont typeface="Arial" panose="020B0604020202020204" pitchFamily="34" charset="0"/>
              <a:buChar char="•"/>
            </a:pPr>
            <a:r>
              <a:rPr lang="en-US" sz="2400" dirty="0"/>
              <a:t>Green Forest</a:t>
            </a:r>
          </a:p>
          <a:p>
            <a:pPr marL="285750" indent="-285750">
              <a:buFont typeface="Arial" panose="020B0604020202020204" pitchFamily="34" charset="0"/>
              <a:buChar char="•"/>
            </a:pPr>
            <a:r>
              <a:rPr lang="en-US" sz="2400" dirty="0"/>
              <a:t>Greenland</a:t>
            </a:r>
          </a:p>
          <a:p>
            <a:pPr marL="285750" indent="-285750">
              <a:buFont typeface="Arial" panose="020B0604020202020204" pitchFamily="34" charset="0"/>
              <a:buChar char="•"/>
            </a:pPr>
            <a:r>
              <a:rPr lang="en-US" sz="2400" dirty="0"/>
              <a:t>Huntsville</a:t>
            </a:r>
          </a:p>
        </p:txBody>
      </p:sp>
    </p:spTree>
    <p:extLst>
      <p:ext uri="{BB962C8B-B14F-4D97-AF65-F5344CB8AC3E}">
        <p14:creationId xmlns:p14="http://schemas.microsoft.com/office/powerpoint/2010/main" val="3968052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41393E-C764-4C6F-8886-35CFF2E48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90890DC-37FF-4B49-BD4C-FE4232F69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52708" cy="6858000"/>
          </a:xfrm>
          <a:custGeom>
            <a:avLst/>
            <a:gdLst>
              <a:gd name="connsiteX0" fmla="*/ 0 w 5552708"/>
              <a:gd name="connsiteY0" fmla="*/ 0 h 6858000"/>
              <a:gd name="connsiteX1" fmla="*/ 5443651 w 5552708"/>
              <a:gd name="connsiteY1" fmla="*/ 0 h 6858000"/>
              <a:gd name="connsiteX2" fmla="*/ 5443781 w 5552708"/>
              <a:gd name="connsiteY2" fmla="*/ 512 h 6858000"/>
              <a:gd name="connsiteX3" fmla="*/ 5444033 w 5552708"/>
              <a:gd name="connsiteY3" fmla="*/ 20501 h 6858000"/>
              <a:gd name="connsiteX4" fmla="*/ 5439390 w 5552708"/>
              <a:gd name="connsiteY4" fmla="*/ 44768 h 6858000"/>
              <a:gd name="connsiteX5" fmla="*/ 5443913 w 5552708"/>
              <a:gd name="connsiteY5" fmla="*/ 104988 h 6858000"/>
              <a:gd name="connsiteX6" fmla="*/ 5458241 w 5552708"/>
              <a:gd name="connsiteY6" fmla="*/ 204162 h 6858000"/>
              <a:gd name="connsiteX7" fmla="*/ 5459763 w 5552708"/>
              <a:gd name="connsiteY7" fmla="*/ 225360 h 6858000"/>
              <a:gd name="connsiteX8" fmla="*/ 5454996 w 5552708"/>
              <a:gd name="connsiteY8" fmla="*/ 243902 h 6858000"/>
              <a:gd name="connsiteX9" fmla="*/ 5448597 w 5552708"/>
              <a:gd name="connsiteY9" fmla="*/ 248483 h 6858000"/>
              <a:gd name="connsiteX10" fmla="*/ 5448458 w 5552708"/>
              <a:gd name="connsiteY10" fmla="*/ 260196 h 6858000"/>
              <a:gd name="connsiteX11" fmla="*/ 5447150 w 5552708"/>
              <a:gd name="connsiteY11" fmla="*/ 263377 h 6858000"/>
              <a:gd name="connsiteX12" fmla="*/ 5459187 w 5552708"/>
              <a:gd name="connsiteY12" fmla="*/ 318691 h 6858000"/>
              <a:gd name="connsiteX13" fmla="*/ 5455708 w 5552708"/>
              <a:gd name="connsiteY13" fmla="*/ 365759 h 6858000"/>
              <a:gd name="connsiteX14" fmla="*/ 5473651 w 5552708"/>
              <a:gd name="connsiteY14" fmla="*/ 492182 h 6858000"/>
              <a:gd name="connsiteX15" fmla="*/ 5481453 w 5552708"/>
              <a:gd name="connsiteY15" fmla="*/ 689666 h 6858000"/>
              <a:gd name="connsiteX16" fmla="*/ 5488233 w 5552708"/>
              <a:gd name="connsiteY16" fmla="*/ 816332 h 6858000"/>
              <a:gd name="connsiteX17" fmla="*/ 5529718 w 5552708"/>
              <a:gd name="connsiteY17" fmla="*/ 891550 h 6858000"/>
              <a:gd name="connsiteX18" fmla="*/ 5536104 w 5552708"/>
              <a:gd name="connsiteY18" fmla="*/ 903318 h 6858000"/>
              <a:gd name="connsiteX19" fmla="*/ 5535257 w 5552708"/>
              <a:gd name="connsiteY19" fmla="*/ 905308 h 6858000"/>
              <a:gd name="connsiteX20" fmla="*/ 5537840 w 5552708"/>
              <a:gd name="connsiteY20" fmla="*/ 920621 h 6858000"/>
              <a:gd name="connsiteX21" fmla="*/ 5541663 w 5552708"/>
              <a:gd name="connsiteY21" fmla="*/ 922876 h 6858000"/>
              <a:gd name="connsiteX22" fmla="*/ 5544456 w 5552708"/>
              <a:gd name="connsiteY22" fmla="*/ 933037 h 6858000"/>
              <a:gd name="connsiteX23" fmla="*/ 5552708 w 5552708"/>
              <a:gd name="connsiteY23" fmla="*/ 952132 h 6858000"/>
              <a:gd name="connsiteX24" fmla="*/ 5551675 w 5552708"/>
              <a:gd name="connsiteY24" fmla="*/ 956570 h 6858000"/>
              <a:gd name="connsiteX25" fmla="*/ 5531341 w 5552708"/>
              <a:gd name="connsiteY25" fmla="*/ 1064863 h 6858000"/>
              <a:gd name="connsiteX26" fmla="*/ 5539998 w 5552708"/>
              <a:gd name="connsiteY26" fmla="*/ 1096340 h 6858000"/>
              <a:gd name="connsiteX27" fmla="*/ 5541075 w 5552708"/>
              <a:gd name="connsiteY27" fmla="*/ 1102915 h 6858000"/>
              <a:gd name="connsiteX28" fmla="*/ 5540822 w 5552708"/>
              <a:gd name="connsiteY28" fmla="*/ 1103143 h 6858000"/>
              <a:gd name="connsiteX29" fmla="*/ 5541413 w 5552708"/>
              <a:gd name="connsiteY29" fmla="*/ 1110274 h 6858000"/>
              <a:gd name="connsiteX30" fmla="*/ 5543038 w 5552708"/>
              <a:gd name="connsiteY30" fmla="*/ 1114901 h 6858000"/>
              <a:gd name="connsiteX31" fmla="*/ 5545128 w 5552708"/>
              <a:gd name="connsiteY31" fmla="*/ 1127652 h 6858000"/>
              <a:gd name="connsiteX32" fmla="*/ 5544028 w 5552708"/>
              <a:gd name="connsiteY32" fmla="*/ 1132698 h 6858000"/>
              <a:gd name="connsiteX33" fmla="*/ 5514811 w 5552708"/>
              <a:gd name="connsiteY33" fmla="*/ 1177140 h 6858000"/>
              <a:gd name="connsiteX34" fmla="*/ 5496402 w 5552708"/>
              <a:gd name="connsiteY34" fmla="*/ 1265293 h 6858000"/>
              <a:gd name="connsiteX35" fmla="*/ 5481620 w 5552708"/>
              <a:gd name="connsiteY35" fmla="*/ 1353039 h 6858000"/>
              <a:gd name="connsiteX36" fmla="*/ 5477938 w 5552708"/>
              <a:gd name="connsiteY36" fmla="*/ 1385038 h 6858000"/>
              <a:gd name="connsiteX37" fmla="*/ 5464009 w 5552708"/>
              <a:gd name="connsiteY37" fmla="*/ 1441067 h 6858000"/>
              <a:gd name="connsiteX38" fmla="*/ 5453063 w 5552708"/>
              <a:gd name="connsiteY38" fmla="*/ 1466104 h 6858000"/>
              <a:gd name="connsiteX39" fmla="*/ 5453368 w 5552708"/>
              <a:gd name="connsiteY39" fmla="*/ 1467310 h 6858000"/>
              <a:gd name="connsiteX40" fmla="*/ 5449849 w 5552708"/>
              <a:gd name="connsiteY40" fmla="*/ 1469198 h 6858000"/>
              <a:gd name="connsiteX41" fmla="*/ 5447717 w 5552708"/>
              <a:gd name="connsiteY41" fmla="*/ 1473816 h 6858000"/>
              <a:gd name="connsiteX42" fmla="*/ 5446906 w 5552708"/>
              <a:gd name="connsiteY42" fmla="*/ 1487106 h 6858000"/>
              <a:gd name="connsiteX43" fmla="*/ 5447429 w 5552708"/>
              <a:gd name="connsiteY43" fmla="*/ 1492218 h 6858000"/>
              <a:gd name="connsiteX44" fmla="*/ 5446434 w 5552708"/>
              <a:gd name="connsiteY44" fmla="*/ 1499455 h 6858000"/>
              <a:gd name="connsiteX45" fmla="*/ 5446146 w 5552708"/>
              <a:gd name="connsiteY45" fmla="*/ 1499600 h 6858000"/>
              <a:gd name="connsiteX46" fmla="*/ 5445728 w 5552708"/>
              <a:gd name="connsiteY46" fmla="*/ 1506449 h 6858000"/>
              <a:gd name="connsiteX47" fmla="*/ 5447013 w 5552708"/>
              <a:gd name="connsiteY47" fmla="*/ 1540420 h 6858000"/>
              <a:gd name="connsiteX48" fmla="*/ 5416036 w 5552708"/>
              <a:gd name="connsiteY48" fmla="*/ 1580834 h 6858000"/>
              <a:gd name="connsiteX49" fmla="*/ 5409252 w 5552708"/>
              <a:gd name="connsiteY49" fmla="*/ 1598373 h 6858000"/>
              <a:gd name="connsiteX50" fmla="*/ 5404223 w 5552708"/>
              <a:gd name="connsiteY50" fmla="*/ 1607549 h 6858000"/>
              <a:gd name="connsiteX51" fmla="*/ 5403003 w 5552708"/>
              <a:gd name="connsiteY51" fmla="*/ 1607994 h 6858000"/>
              <a:gd name="connsiteX52" fmla="*/ 5404366 w 5552708"/>
              <a:gd name="connsiteY52" fmla="*/ 1640580 h 6858000"/>
              <a:gd name="connsiteX53" fmla="*/ 5402429 w 5552708"/>
              <a:gd name="connsiteY53" fmla="*/ 1644617 h 6858000"/>
              <a:gd name="connsiteX54" fmla="*/ 5406027 w 5552708"/>
              <a:gd name="connsiteY54" fmla="*/ 1666228 h 6858000"/>
              <a:gd name="connsiteX55" fmla="*/ 5409538 w 5552708"/>
              <a:gd name="connsiteY55" fmla="*/ 1680703 h 6858000"/>
              <a:gd name="connsiteX56" fmla="*/ 5405582 w 5552708"/>
              <a:gd name="connsiteY56" fmla="*/ 1870222 h 6858000"/>
              <a:gd name="connsiteX57" fmla="*/ 5418948 w 5552708"/>
              <a:gd name="connsiteY57" fmla="*/ 1979530 h 6858000"/>
              <a:gd name="connsiteX58" fmla="*/ 5405060 w 5552708"/>
              <a:gd name="connsiteY58" fmla="*/ 2051964 h 6858000"/>
              <a:gd name="connsiteX59" fmla="*/ 5378701 w 5552708"/>
              <a:gd name="connsiteY59" fmla="*/ 2073120 h 6858000"/>
              <a:gd name="connsiteX60" fmla="*/ 5366006 w 5552708"/>
              <a:gd name="connsiteY60" fmla="*/ 2256053 h 6858000"/>
              <a:gd name="connsiteX61" fmla="*/ 5352501 w 5552708"/>
              <a:gd name="connsiteY61" fmla="*/ 2301374 h 6858000"/>
              <a:gd name="connsiteX62" fmla="*/ 5361572 w 5552708"/>
              <a:gd name="connsiteY62" fmla="*/ 2344135 h 6858000"/>
              <a:gd name="connsiteX63" fmla="*/ 5351776 w 5552708"/>
              <a:gd name="connsiteY63" fmla="*/ 2360013 h 6858000"/>
              <a:gd name="connsiteX64" fmla="*/ 5349856 w 5552708"/>
              <a:gd name="connsiteY64" fmla="*/ 2362723 h 6858000"/>
              <a:gd name="connsiteX65" fmla="*/ 5347182 w 5552708"/>
              <a:gd name="connsiteY65" fmla="*/ 2374239 h 6858000"/>
              <a:gd name="connsiteX66" fmla="*/ 5340172 w 5552708"/>
              <a:gd name="connsiteY66" fmla="*/ 2376629 h 6858000"/>
              <a:gd name="connsiteX67" fmla="*/ 5331662 w 5552708"/>
              <a:gd name="connsiteY67" fmla="*/ 2393351 h 6858000"/>
              <a:gd name="connsiteX68" fmla="*/ 5328482 w 5552708"/>
              <a:gd name="connsiteY68" fmla="*/ 2414790 h 6858000"/>
              <a:gd name="connsiteX69" fmla="*/ 5316501 w 5552708"/>
              <a:gd name="connsiteY69" fmla="*/ 2490864 h 6858000"/>
              <a:gd name="connsiteX70" fmla="*/ 5318378 w 5552708"/>
              <a:gd name="connsiteY70" fmla="*/ 2503797 h 6858000"/>
              <a:gd name="connsiteX71" fmla="*/ 5307008 w 5552708"/>
              <a:gd name="connsiteY71" fmla="*/ 2543608 h 6858000"/>
              <a:gd name="connsiteX72" fmla="*/ 5300817 w 5552708"/>
              <a:gd name="connsiteY72" fmla="*/ 2579627 h 6858000"/>
              <a:gd name="connsiteX73" fmla="*/ 5300491 w 5552708"/>
              <a:gd name="connsiteY73" fmla="*/ 2603469 h 6858000"/>
              <a:gd name="connsiteX74" fmla="*/ 5297327 w 5552708"/>
              <a:gd name="connsiteY74" fmla="*/ 2609298 h 6858000"/>
              <a:gd name="connsiteX75" fmla="*/ 5292648 w 5552708"/>
              <a:gd name="connsiteY75" fmla="*/ 2632709 h 6858000"/>
              <a:gd name="connsiteX76" fmla="*/ 5294499 w 5552708"/>
              <a:gd name="connsiteY76" fmla="*/ 2645215 h 6858000"/>
              <a:gd name="connsiteX77" fmla="*/ 5284921 w 5552708"/>
              <a:gd name="connsiteY77" fmla="*/ 2655995 h 6858000"/>
              <a:gd name="connsiteX78" fmla="*/ 5278681 w 5552708"/>
              <a:gd name="connsiteY78" fmla="*/ 2658097 h 6858000"/>
              <a:gd name="connsiteX79" fmla="*/ 5279052 w 5552708"/>
              <a:gd name="connsiteY79" fmla="*/ 2675265 h 6858000"/>
              <a:gd name="connsiteX80" fmla="*/ 5271485 w 5552708"/>
              <a:gd name="connsiteY80" fmla="*/ 2688260 h 6858000"/>
              <a:gd name="connsiteX81" fmla="*/ 5273609 w 5552708"/>
              <a:gd name="connsiteY81" fmla="*/ 2700785 h 6858000"/>
              <a:gd name="connsiteX82" fmla="*/ 5272098 w 5552708"/>
              <a:gd name="connsiteY82" fmla="*/ 2705655 h 6858000"/>
              <a:gd name="connsiteX83" fmla="*/ 5267605 w 5552708"/>
              <a:gd name="connsiteY83" fmla="*/ 2717660 h 6858000"/>
              <a:gd name="connsiteX84" fmla="*/ 5258449 w 5552708"/>
              <a:gd name="connsiteY84" fmla="*/ 2738177 h 6858000"/>
              <a:gd name="connsiteX85" fmla="*/ 5256679 w 5552708"/>
              <a:gd name="connsiteY85" fmla="*/ 2744727 h 6858000"/>
              <a:gd name="connsiteX86" fmla="*/ 5245116 w 5552708"/>
              <a:gd name="connsiteY86" fmla="*/ 2757932 h 6858000"/>
              <a:gd name="connsiteX87" fmla="*/ 5233122 w 5552708"/>
              <a:gd name="connsiteY87" fmla="*/ 2784915 h 6858000"/>
              <a:gd name="connsiteX88" fmla="*/ 5197792 w 5552708"/>
              <a:gd name="connsiteY88" fmla="*/ 2830475 h 6858000"/>
              <a:gd name="connsiteX89" fmla="*/ 5180199 w 5552708"/>
              <a:gd name="connsiteY89" fmla="*/ 2857691 h 6858000"/>
              <a:gd name="connsiteX90" fmla="*/ 5164940 w 5552708"/>
              <a:gd name="connsiteY90" fmla="*/ 2875644 h 6858000"/>
              <a:gd name="connsiteX91" fmla="*/ 5139323 w 5552708"/>
              <a:gd name="connsiteY91" fmla="*/ 2931296 h 6858000"/>
              <a:gd name="connsiteX92" fmla="*/ 5102390 w 5552708"/>
              <a:gd name="connsiteY92" fmla="*/ 3027705 h 6858000"/>
              <a:gd name="connsiteX93" fmla="*/ 5093321 w 5552708"/>
              <a:gd name="connsiteY93" fmla="*/ 3047244 h 6858000"/>
              <a:gd name="connsiteX94" fmla="*/ 5080729 w 5552708"/>
              <a:gd name="connsiteY94" fmla="*/ 3060118 h 6858000"/>
              <a:gd name="connsiteX95" fmla="*/ 5073626 w 5552708"/>
              <a:gd name="connsiteY95" fmla="*/ 3059690 h 6858000"/>
              <a:gd name="connsiteX96" fmla="*/ 5067867 w 5552708"/>
              <a:gd name="connsiteY96" fmla="*/ 3069806 h 6858000"/>
              <a:gd name="connsiteX97" fmla="*/ 5065335 w 5552708"/>
              <a:gd name="connsiteY97" fmla="*/ 3071678 h 6858000"/>
              <a:gd name="connsiteX98" fmla="*/ 5051806 w 5552708"/>
              <a:gd name="connsiteY98" fmla="*/ 3083233 h 6858000"/>
              <a:gd name="connsiteX99" fmla="*/ 5047824 w 5552708"/>
              <a:gd name="connsiteY99" fmla="*/ 3128247 h 6858000"/>
              <a:gd name="connsiteX100" fmla="*/ 5022444 w 5552708"/>
              <a:gd name="connsiteY100" fmla="*/ 3166893 h 6858000"/>
              <a:gd name="connsiteX101" fmla="*/ 4961916 w 5552708"/>
              <a:gd name="connsiteY101" fmla="*/ 3312149 h 6858000"/>
              <a:gd name="connsiteX102" fmla="*/ 4928070 w 5552708"/>
              <a:gd name="connsiteY102" fmla="*/ 3349450 h 6858000"/>
              <a:gd name="connsiteX103" fmla="*/ 4858652 w 5552708"/>
              <a:gd name="connsiteY103" fmla="*/ 3443841 h 6858000"/>
              <a:gd name="connsiteX104" fmla="*/ 4821392 w 5552708"/>
              <a:gd name="connsiteY104" fmla="*/ 3661714 h 6858000"/>
              <a:gd name="connsiteX105" fmla="*/ 4825147 w 5552708"/>
              <a:gd name="connsiteY105" fmla="*/ 3676668 h 6858000"/>
              <a:gd name="connsiteX106" fmla="*/ 4824341 w 5552708"/>
              <a:gd name="connsiteY106" fmla="*/ 3691352 h 6858000"/>
              <a:gd name="connsiteX107" fmla="*/ 4822735 w 5552708"/>
              <a:gd name="connsiteY107" fmla="*/ 3692500 h 6858000"/>
              <a:gd name="connsiteX108" fmla="*/ 4817318 w 5552708"/>
              <a:gd name="connsiteY108" fmla="*/ 3707640 h 6858000"/>
              <a:gd name="connsiteX109" fmla="*/ 4819146 w 5552708"/>
              <a:gd name="connsiteY109" fmla="*/ 3712253 h 6858000"/>
              <a:gd name="connsiteX110" fmla="*/ 4816373 w 5552708"/>
              <a:gd name="connsiteY110" fmla="*/ 3723048 h 6858000"/>
              <a:gd name="connsiteX111" fmla="*/ 4813460 w 5552708"/>
              <a:gd name="connsiteY111" fmla="*/ 3745409 h 6858000"/>
              <a:gd name="connsiteX112" fmla="*/ 4810527 w 5552708"/>
              <a:gd name="connsiteY112" fmla="*/ 3748566 h 6858000"/>
              <a:gd name="connsiteX113" fmla="*/ 4742720 w 5552708"/>
              <a:gd name="connsiteY113" fmla="*/ 3828954 h 6858000"/>
              <a:gd name="connsiteX114" fmla="*/ 4731784 w 5552708"/>
              <a:gd name="connsiteY114" fmla="*/ 3868871 h 6858000"/>
              <a:gd name="connsiteX115" fmla="*/ 4731481 w 5552708"/>
              <a:gd name="connsiteY115" fmla="*/ 3868898 h 6858000"/>
              <a:gd name="connsiteX116" fmla="*/ 4728490 w 5552708"/>
              <a:gd name="connsiteY116" fmla="*/ 3875525 h 6858000"/>
              <a:gd name="connsiteX117" fmla="*/ 4727500 w 5552708"/>
              <a:gd name="connsiteY117" fmla="*/ 3880683 h 6858000"/>
              <a:gd name="connsiteX118" fmla="*/ 4719663 w 5552708"/>
              <a:gd name="connsiteY118" fmla="*/ 3896892 h 6858000"/>
              <a:gd name="connsiteX119" fmla="*/ 4715899 w 5552708"/>
              <a:gd name="connsiteY119" fmla="*/ 3897345 h 6858000"/>
              <a:gd name="connsiteX120" fmla="*/ 4715832 w 5552708"/>
              <a:gd name="connsiteY120" fmla="*/ 3898632 h 6858000"/>
              <a:gd name="connsiteX121" fmla="*/ 4618476 w 5552708"/>
              <a:gd name="connsiteY121" fmla="*/ 4076334 h 6858000"/>
              <a:gd name="connsiteX122" fmla="*/ 4576303 w 5552708"/>
              <a:gd name="connsiteY122" fmla="*/ 4154580 h 6858000"/>
              <a:gd name="connsiteX123" fmla="*/ 4536795 w 5552708"/>
              <a:gd name="connsiteY123" fmla="*/ 4186216 h 6858000"/>
              <a:gd name="connsiteX124" fmla="*/ 4534335 w 5552708"/>
              <a:gd name="connsiteY124" fmla="*/ 4190678 h 6858000"/>
              <a:gd name="connsiteX125" fmla="*/ 4532585 w 5552708"/>
              <a:gd name="connsiteY125" fmla="*/ 4203860 h 6858000"/>
              <a:gd name="connsiteX126" fmla="*/ 4532745 w 5552708"/>
              <a:gd name="connsiteY126" fmla="*/ 4208983 h 6858000"/>
              <a:gd name="connsiteX127" fmla="*/ 4531239 w 5552708"/>
              <a:gd name="connsiteY127" fmla="*/ 4216126 h 6858000"/>
              <a:gd name="connsiteX128" fmla="*/ 4530941 w 5552708"/>
              <a:gd name="connsiteY128" fmla="*/ 4216251 h 6858000"/>
              <a:gd name="connsiteX129" fmla="*/ 4530039 w 5552708"/>
              <a:gd name="connsiteY129" fmla="*/ 4223045 h 6858000"/>
              <a:gd name="connsiteX130" fmla="*/ 4528920 w 5552708"/>
              <a:gd name="connsiteY130" fmla="*/ 4256957 h 6858000"/>
              <a:gd name="connsiteX131" fmla="*/ 4495092 w 5552708"/>
              <a:gd name="connsiteY131" fmla="*/ 4295227 h 6858000"/>
              <a:gd name="connsiteX132" fmla="*/ 4487069 w 5552708"/>
              <a:gd name="connsiteY132" fmla="*/ 4312260 h 6858000"/>
              <a:gd name="connsiteX133" fmla="*/ 4481391 w 5552708"/>
              <a:gd name="connsiteY133" fmla="*/ 4321074 h 6858000"/>
              <a:gd name="connsiteX134" fmla="*/ 4480140 w 5552708"/>
              <a:gd name="connsiteY134" fmla="*/ 4321443 h 6858000"/>
              <a:gd name="connsiteX135" fmla="*/ 4479199 w 5552708"/>
              <a:gd name="connsiteY135" fmla="*/ 4353976 h 6858000"/>
              <a:gd name="connsiteX136" fmla="*/ 4476976 w 5552708"/>
              <a:gd name="connsiteY136" fmla="*/ 4357874 h 6858000"/>
              <a:gd name="connsiteX137" fmla="*/ 4479044 w 5552708"/>
              <a:gd name="connsiteY137" fmla="*/ 4379621 h 6858000"/>
              <a:gd name="connsiteX138" fmla="*/ 4478683 w 5552708"/>
              <a:gd name="connsiteY138" fmla="*/ 4390568 h 6858000"/>
              <a:gd name="connsiteX139" fmla="*/ 4481532 w 5552708"/>
              <a:gd name="connsiteY139" fmla="*/ 4394254 h 6858000"/>
              <a:gd name="connsiteX140" fmla="*/ 4479499 w 5552708"/>
              <a:gd name="connsiteY140" fmla="*/ 4410114 h 6858000"/>
              <a:gd name="connsiteX141" fmla="*/ 4478153 w 5552708"/>
              <a:gd name="connsiteY141" fmla="*/ 4411710 h 6858000"/>
              <a:gd name="connsiteX142" fmla="*/ 4480616 w 5552708"/>
              <a:gd name="connsiteY142" fmla="*/ 4425622 h 6858000"/>
              <a:gd name="connsiteX143" fmla="*/ 4487688 w 5552708"/>
              <a:gd name="connsiteY143" fmla="*/ 4438292 h 6858000"/>
              <a:gd name="connsiteX144" fmla="*/ 4454727 w 5552708"/>
              <a:gd name="connsiteY144" fmla="*/ 4569970 h 6858000"/>
              <a:gd name="connsiteX145" fmla="*/ 4469804 w 5552708"/>
              <a:gd name="connsiteY145" fmla="*/ 4692415 h 6858000"/>
              <a:gd name="connsiteX146" fmla="*/ 4450795 w 5552708"/>
              <a:gd name="connsiteY146" fmla="*/ 4763659 h 6858000"/>
              <a:gd name="connsiteX147" fmla="*/ 4422945 w 5552708"/>
              <a:gd name="connsiteY147" fmla="*/ 4783049 h 6858000"/>
              <a:gd name="connsiteX148" fmla="*/ 4397314 w 5552708"/>
              <a:gd name="connsiteY148" fmla="*/ 4964397 h 6858000"/>
              <a:gd name="connsiteX149" fmla="*/ 4380606 w 5552708"/>
              <a:gd name="connsiteY149" fmla="*/ 5008665 h 6858000"/>
              <a:gd name="connsiteX150" fmla="*/ 4386649 w 5552708"/>
              <a:gd name="connsiteY150" fmla="*/ 5051823 h 6858000"/>
              <a:gd name="connsiteX151" fmla="*/ 4375733 w 5552708"/>
              <a:gd name="connsiteY151" fmla="*/ 5067011 h 6858000"/>
              <a:gd name="connsiteX152" fmla="*/ 4373624 w 5552708"/>
              <a:gd name="connsiteY152" fmla="*/ 5069584 h 6858000"/>
              <a:gd name="connsiteX153" fmla="*/ 4370134 w 5552708"/>
              <a:gd name="connsiteY153" fmla="*/ 5080883 h 6858000"/>
              <a:gd name="connsiteX154" fmla="*/ 4362957 w 5552708"/>
              <a:gd name="connsiteY154" fmla="*/ 5082819 h 6858000"/>
              <a:gd name="connsiteX155" fmla="*/ 4333195 w 5552708"/>
              <a:gd name="connsiteY155" fmla="*/ 5221840 h 6858000"/>
              <a:gd name="connsiteX156" fmla="*/ 4320037 w 5552708"/>
              <a:gd name="connsiteY156" fmla="*/ 5281999 h 6858000"/>
              <a:gd name="connsiteX157" fmla="*/ 4308816 w 5552708"/>
              <a:gd name="connsiteY157" fmla="*/ 5303704 h 6858000"/>
              <a:gd name="connsiteX158" fmla="*/ 4272244 w 5552708"/>
              <a:gd name="connsiteY158" fmla="*/ 5388756 h 6858000"/>
              <a:gd name="connsiteX159" fmla="*/ 4246915 w 5552708"/>
              <a:gd name="connsiteY159" fmla="*/ 5462809 h 6858000"/>
              <a:gd name="connsiteX160" fmla="*/ 4255030 w 5552708"/>
              <a:gd name="connsiteY160" fmla="*/ 5521632 h 6858000"/>
              <a:gd name="connsiteX161" fmla="*/ 4249277 w 5552708"/>
              <a:gd name="connsiteY161" fmla="*/ 5525636 h 6858000"/>
              <a:gd name="connsiteX162" fmla="*/ 4241924 w 5552708"/>
              <a:gd name="connsiteY162" fmla="*/ 5563850 h 6858000"/>
              <a:gd name="connsiteX163" fmla="*/ 4248240 w 5552708"/>
              <a:gd name="connsiteY163" fmla="*/ 5703386 h 6858000"/>
              <a:gd name="connsiteX164" fmla="*/ 4232982 w 5552708"/>
              <a:gd name="connsiteY164" fmla="*/ 5777907 h 6858000"/>
              <a:gd name="connsiteX165" fmla="*/ 4222394 w 5552708"/>
              <a:gd name="connsiteY165" fmla="*/ 5803443 h 6858000"/>
              <a:gd name="connsiteX166" fmla="*/ 4204974 w 5552708"/>
              <a:gd name="connsiteY166" fmla="*/ 5846279 h 6858000"/>
              <a:gd name="connsiteX167" fmla="*/ 4179217 w 5552708"/>
              <a:gd name="connsiteY167" fmla="*/ 5876046 h 6858000"/>
              <a:gd name="connsiteX168" fmla="*/ 4169698 w 5552708"/>
              <a:gd name="connsiteY168" fmla="*/ 5912761 h 6858000"/>
              <a:gd name="connsiteX169" fmla="*/ 4183963 w 5552708"/>
              <a:gd name="connsiteY169" fmla="*/ 5924201 h 6858000"/>
              <a:gd name="connsiteX170" fmla="*/ 4143073 w 5552708"/>
              <a:gd name="connsiteY170" fmla="*/ 6020347 h 6858000"/>
              <a:gd name="connsiteX171" fmla="*/ 4132699 w 5552708"/>
              <a:gd name="connsiteY171" fmla="*/ 6054447 h 6858000"/>
              <a:gd name="connsiteX172" fmla="*/ 4099744 w 5552708"/>
              <a:gd name="connsiteY172" fmla="*/ 6146773 h 6858000"/>
              <a:gd name="connsiteX173" fmla="*/ 4063216 w 5552708"/>
              <a:gd name="connsiteY173" fmla="*/ 6238624 h 6858000"/>
              <a:gd name="connsiteX174" fmla="*/ 4021696 w 5552708"/>
              <a:gd name="connsiteY174" fmla="*/ 6289517 h 6858000"/>
              <a:gd name="connsiteX175" fmla="*/ 3993817 w 5552708"/>
              <a:gd name="connsiteY175" fmla="*/ 6365399 h 6858000"/>
              <a:gd name="connsiteX176" fmla="*/ 3986236 w 5552708"/>
              <a:gd name="connsiteY176" fmla="*/ 6377584 h 6858000"/>
              <a:gd name="connsiteX177" fmla="*/ 3911599 w 5552708"/>
              <a:gd name="connsiteY177" fmla="*/ 6509659 h 6858000"/>
              <a:gd name="connsiteX178" fmla="*/ 3858869 w 5552708"/>
              <a:gd name="connsiteY178" fmla="*/ 6582751 h 6858000"/>
              <a:gd name="connsiteX179" fmla="*/ 3770950 w 5552708"/>
              <a:gd name="connsiteY179" fmla="*/ 6757987 h 6858000"/>
              <a:gd name="connsiteX180" fmla="*/ 3749766 w 5552708"/>
              <a:gd name="connsiteY180" fmla="*/ 6858000 h 6858000"/>
              <a:gd name="connsiteX181" fmla="*/ 12348 w 5552708"/>
              <a:gd name="connsiteY181" fmla="*/ 6858000 h 6858000"/>
              <a:gd name="connsiteX182" fmla="*/ 0 w 5552708"/>
              <a:gd name="connsiteY182" fmla="*/ 67256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Lst>
            <a:rect l="l" t="t" r="r" b="b"/>
            <a:pathLst>
              <a:path w="5552708" h="6858000">
                <a:moveTo>
                  <a:pt x="0" y="0"/>
                </a:moveTo>
                <a:lnTo>
                  <a:pt x="5443651" y="0"/>
                </a:lnTo>
                <a:lnTo>
                  <a:pt x="5443781" y="512"/>
                </a:lnTo>
                <a:cubicBezTo>
                  <a:pt x="5446206" y="7309"/>
                  <a:pt x="5449083" y="15278"/>
                  <a:pt x="5444033" y="20501"/>
                </a:cubicBezTo>
                <a:cubicBezTo>
                  <a:pt x="5435420" y="27795"/>
                  <a:pt x="5439966" y="35996"/>
                  <a:pt x="5439390" y="44768"/>
                </a:cubicBezTo>
                <a:cubicBezTo>
                  <a:pt x="5431962" y="55410"/>
                  <a:pt x="5437588" y="94208"/>
                  <a:pt x="5443913" y="104988"/>
                </a:cubicBezTo>
                <a:cubicBezTo>
                  <a:pt x="5467308" y="131885"/>
                  <a:pt x="5440518" y="182050"/>
                  <a:pt x="5458241" y="204162"/>
                </a:cubicBezTo>
                <a:cubicBezTo>
                  <a:pt x="5460281" y="211583"/>
                  <a:pt x="5460566" y="218611"/>
                  <a:pt x="5459763" y="225360"/>
                </a:cubicBezTo>
                <a:lnTo>
                  <a:pt x="5454996" y="243902"/>
                </a:lnTo>
                <a:lnTo>
                  <a:pt x="5448597" y="248483"/>
                </a:lnTo>
                <a:lnTo>
                  <a:pt x="5448458" y="260196"/>
                </a:lnTo>
                <a:lnTo>
                  <a:pt x="5447150" y="263377"/>
                </a:lnTo>
                <a:cubicBezTo>
                  <a:pt x="5448938" y="273127"/>
                  <a:pt x="5457762" y="301628"/>
                  <a:pt x="5459187" y="318691"/>
                </a:cubicBezTo>
                <a:cubicBezTo>
                  <a:pt x="5456617" y="351374"/>
                  <a:pt x="5481393" y="329570"/>
                  <a:pt x="5455708" y="365759"/>
                </a:cubicBezTo>
                <a:cubicBezTo>
                  <a:pt x="5472236" y="419311"/>
                  <a:pt x="5443611" y="447897"/>
                  <a:pt x="5473651" y="492182"/>
                </a:cubicBezTo>
                <a:cubicBezTo>
                  <a:pt x="5483259" y="556102"/>
                  <a:pt x="5473858" y="624576"/>
                  <a:pt x="5481453" y="689666"/>
                </a:cubicBezTo>
                <a:cubicBezTo>
                  <a:pt x="5481825" y="737836"/>
                  <a:pt x="5505966" y="768312"/>
                  <a:pt x="5488233" y="816332"/>
                </a:cubicBezTo>
                <a:cubicBezTo>
                  <a:pt x="5492515" y="818482"/>
                  <a:pt x="5526923" y="887911"/>
                  <a:pt x="5529718" y="891550"/>
                </a:cubicBezTo>
                <a:lnTo>
                  <a:pt x="5536104" y="903318"/>
                </a:lnTo>
                <a:lnTo>
                  <a:pt x="5535257" y="905308"/>
                </a:lnTo>
                <a:cubicBezTo>
                  <a:pt x="5534066" y="913418"/>
                  <a:pt x="5535399" y="917837"/>
                  <a:pt x="5537840" y="920621"/>
                </a:cubicBezTo>
                <a:lnTo>
                  <a:pt x="5541663" y="922876"/>
                </a:lnTo>
                <a:lnTo>
                  <a:pt x="5544456" y="933037"/>
                </a:lnTo>
                <a:lnTo>
                  <a:pt x="5552708" y="952132"/>
                </a:lnTo>
                <a:lnTo>
                  <a:pt x="5551675" y="956570"/>
                </a:lnTo>
                <a:lnTo>
                  <a:pt x="5531341" y="1064863"/>
                </a:lnTo>
                <a:cubicBezTo>
                  <a:pt x="5534620" y="1074818"/>
                  <a:pt x="5537566" y="1085372"/>
                  <a:pt x="5539998" y="1096340"/>
                </a:cubicBezTo>
                <a:lnTo>
                  <a:pt x="5541075" y="1102915"/>
                </a:lnTo>
                <a:lnTo>
                  <a:pt x="5540822" y="1103143"/>
                </a:lnTo>
                <a:cubicBezTo>
                  <a:pt x="5540471" y="1104784"/>
                  <a:pt x="5540605" y="1107024"/>
                  <a:pt x="5541413" y="1110274"/>
                </a:cubicBezTo>
                <a:lnTo>
                  <a:pt x="5543038" y="1114901"/>
                </a:lnTo>
                <a:cubicBezTo>
                  <a:pt x="5543735" y="1119151"/>
                  <a:pt x="5544432" y="1123402"/>
                  <a:pt x="5545128" y="1127652"/>
                </a:cubicBezTo>
                <a:lnTo>
                  <a:pt x="5544028" y="1132698"/>
                </a:lnTo>
                <a:cubicBezTo>
                  <a:pt x="5534609" y="1151029"/>
                  <a:pt x="5496304" y="1149042"/>
                  <a:pt x="5514811" y="1177140"/>
                </a:cubicBezTo>
                <a:cubicBezTo>
                  <a:pt x="5509719" y="1211798"/>
                  <a:pt x="5486957" y="1231445"/>
                  <a:pt x="5496402" y="1265293"/>
                </a:cubicBezTo>
                <a:cubicBezTo>
                  <a:pt x="5491550" y="1297727"/>
                  <a:pt x="5479431" y="1324727"/>
                  <a:pt x="5481620" y="1353039"/>
                </a:cubicBezTo>
                <a:cubicBezTo>
                  <a:pt x="5473631" y="1363324"/>
                  <a:pt x="5469597" y="1373497"/>
                  <a:pt x="5477938" y="1385038"/>
                </a:cubicBezTo>
                <a:cubicBezTo>
                  <a:pt x="5470625" y="1414924"/>
                  <a:pt x="5455771" y="1420367"/>
                  <a:pt x="5464009" y="1441067"/>
                </a:cubicBezTo>
                <a:cubicBezTo>
                  <a:pt x="5439287" y="1455035"/>
                  <a:pt x="5447714" y="1457216"/>
                  <a:pt x="5453063" y="1466104"/>
                </a:cubicBezTo>
                <a:cubicBezTo>
                  <a:pt x="5453164" y="1466506"/>
                  <a:pt x="5453267" y="1466908"/>
                  <a:pt x="5453368" y="1467310"/>
                </a:cubicBezTo>
                <a:lnTo>
                  <a:pt x="5449849" y="1469198"/>
                </a:lnTo>
                <a:lnTo>
                  <a:pt x="5447717" y="1473816"/>
                </a:lnTo>
                <a:lnTo>
                  <a:pt x="5446906" y="1487106"/>
                </a:lnTo>
                <a:cubicBezTo>
                  <a:pt x="5447081" y="1488810"/>
                  <a:pt x="5447254" y="1490514"/>
                  <a:pt x="5447429" y="1492218"/>
                </a:cubicBezTo>
                <a:cubicBezTo>
                  <a:pt x="5447480" y="1495695"/>
                  <a:pt x="5447119" y="1497953"/>
                  <a:pt x="5446434" y="1499455"/>
                </a:cubicBezTo>
                <a:lnTo>
                  <a:pt x="5446146" y="1499600"/>
                </a:lnTo>
                <a:lnTo>
                  <a:pt x="5445728" y="1506449"/>
                </a:lnTo>
                <a:cubicBezTo>
                  <a:pt x="5445627" y="1518090"/>
                  <a:pt x="5446096" y="1529498"/>
                  <a:pt x="5447013" y="1540420"/>
                </a:cubicBezTo>
                <a:cubicBezTo>
                  <a:pt x="5431084" y="1547368"/>
                  <a:pt x="5443219" y="1588924"/>
                  <a:pt x="5416036" y="1580834"/>
                </a:cubicBezTo>
                <a:cubicBezTo>
                  <a:pt x="5416447" y="1595454"/>
                  <a:pt x="5426812" y="1605684"/>
                  <a:pt x="5409252" y="1598373"/>
                </a:cubicBezTo>
                <a:cubicBezTo>
                  <a:pt x="5408864" y="1603115"/>
                  <a:pt x="5406927" y="1605804"/>
                  <a:pt x="5404223" y="1607549"/>
                </a:cubicBezTo>
                <a:lnTo>
                  <a:pt x="5403003" y="1607994"/>
                </a:lnTo>
                <a:lnTo>
                  <a:pt x="5404366" y="1640580"/>
                </a:lnTo>
                <a:lnTo>
                  <a:pt x="5402429" y="1644617"/>
                </a:lnTo>
                <a:cubicBezTo>
                  <a:pt x="5403628" y="1651821"/>
                  <a:pt x="5404828" y="1659024"/>
                  <a:pt x="5406027" y="1666228"/>
                </a:cubicBezTo>
                <a:lnTo>
                  <a:pt x="5409538" y="1680703"/>
                </a:lnTo>
                <a:lnTo>
                  <a:pt x="5405582" y="1870222"/>
                </a:lnTo>
                <a:cubicBezTo>
                  <a:pt x="5407505" y="1917082"/>
                  <a:pt x="5419912" y="1922890"/>
                  <a:pt x="5418948" y="1979530"/>
                </a:cubicBezTo>
                <a:cubicBezTo>
                  <a:pt x="5381653" y="1974789"/>
                  <a:pt x="5447295" y="2092994"/>
                  <a:pt x="5405060" y="2051964"/>
                </a:cubicBezTo>
                <a:cubicBezTo>
                  <a:pt x="5406099" y="2068965"/>
                  <a:pt x="5389286" y="2084064"/>
                  <a:pt x="5378701" y="2073120"/>
                </a:cubicBezTo>
                <a:cubicBezTo>
                  <a:pt x="5397285" y="2126878"/>
                  <a:pt x="5362129" y="2197651"/>
                  <a:pt x="5366006" y="2256053"/>
                </a:cubicBezTo>
                <a:cubicBezTo>
                  <a:pt x="5334011" y="2283221"/>
                  <a:pt x="5362023" y="2269954"/>
                  <a:pt x="5352501" y="2301374"/>
                </a:cubicBezTo>
                <a:cubicBezTo>
                  <a:pt x="5379308" y="2296096"/>
                  <a:pt x="5332887" y="2338416"/>
                  <a:pt x="5361572" y="2344135"/>
                </a:cubicBezTo>
                <a:cubicBezTo>
                  <a:pt x="5358931" y="2349671"/>
                  <a:pt x="5355467" y="2354856"/>
                  <a:pt x="5351776" y="2360013"/>
                </a:cubicBezTo>
                <a:lnTo>
                  <a:pt x="5349856" y="2362723"/>
                </a:lnTo>
                <a:lnTo>
                  <a:pt x="5347182" y="2374239"/>
                </a:lnTo>
                <a:lnTo>
                  <a:pt x="5340172" y="2376629"/>
                </a:lnTo>
                <a:lnTo>
                  <a:pt x="5331662" y="2393351"/>
                </a:lnTo>
                <a:cubicBezTo>
                  <a:pt x="5329441" y="2399746"/>
                  <a:pt x="5328181" y="2406782"/>
                  <a:pt x="5328482" y="2414790"/>
                </a:cubicBezTo>
                <a:cubicBezTo>
                  <a:pt x="5337359" y="2435605"/>
                  <a:pt x="5319289" y="2463646"/>
                  <a:pt x="5316501" y="2490864"/>
                </a:cubicBezTo>
                <a:cubicBezTo>
                  <a:pt x="5317127" y="2495175"/>
                  <a:pt x="5317754" y="2499486"/>
                  <a:pt x="5318378" y="2503797"/>
                </a:cubicBezTo>
                <a:lnTo>
                  <a:pt x="5307008" y="2543608"/>
                </a:lnTo>
                <a:cubicBezTo>
                  <a:pt x="5304307" y="2555015"/>
                  <a:pt x="5302094" y="2566933"/>
                  <a:pt x="5300817" y="2579627"/>
                </a:cubicBezTo>
                <a:lnTo>
                  <a:pt x="5300491" y="2603469"/>
                </a:lnTo>
                <a:lnTo>
                  <a:pt x="5297327" y="2609298"/>
                </a:lnTo>
                <a:cubicBezTo>
                  <a:pt x="5296149" y="2620041"/>
                  <a:pt x="5302481" y="2635343"/>
                  <a:pt x="5292648" y="2632709"/>
                </a:cubicBezTo>
                <a:lnTo>
                  <a:pt x="5294499" y="2645215"/>
                </a:lnTo>
                <a:lnTo>
                  <a:pt x="5284921" y="2655995"/>
                </a:lnTo>
                <a:cubicBezTo>
                  <a:pt x="5282893" y="2657043"/>
                  <a:pt x="5280790" y="2657749"/>
                  <a:pt x="5278681" y="2658097"/>
                </a:cubicBezTo>
                <a:lnTo>
                  <a:pt x="5279052" y="2675265"/>
                </a:lnTo>
                <a:lnTo>
                  <a:pt x="5271485" y="2688260"/>
                </a:lnTo>
                <a:cubicBezTo>
                  <a:pt x="5272192" y="2692435"/>
                  <a:pt x="5272901" y="2696610"/>
                  <a:pt x="5273609" y="2700785"/>
                </a:cubicBezTo>
                <a:lnTo>
                  <a:pt x="5272098" y="2705655"/>
                </a:lnTo>
                <a:lnTo>
                  <a:pt x="5267605" y="2717660"/>
                </a:lnTo>
                <a:cubicBezTo>
                  <a:pt x="5264770" y="2723740"/>
                  <a:pt x="5261426" y="2730522"/>
                  <a:pt x="5258449" y="2738177"/>
                </a:cubicBezTo>
                <a:lnTo>
                  <a:pt x="5256679" y="2744727"/>
                </a:lnTo>
                <a:lnTo>
                  <a:pt x="5245116" y="2757932"/>
                </a:lnTo>
                <a:cubicBezTo>
                  <a:pt x="5236430" y="2767502"/>
                  <a:pt x="5230416" y="2775146"/>
                  <a:pt x="5233122" y="2784915"/>
                </a:cubicBezTo>
                <a:cubicBezTo>
                  <a:pt x="5221620" y="2799359"/>
                  <a:pt x="5193828" y="2806744"/>
                  <a:pt x="5197792" y="2830475"/>
                </a:cubicBezTo>
                <a:cubicBezTo>
                  <a:pt x="5186798" y="2821932"/>
                  <a:pt x="5192955" y="2855565"/>
                  <a:pt x="5180199" y="2857691"/>
                </a:cubicBezTo>
                <a:cubicBezTo>
                  <a:pt x="5170100" y="2858096"/>
                  <a:pt x="5169614" y="2868393"/>
                  <a:pt x="5164940" y="2875644"/>
                </a:cubicBezTo>
                <a:cubicBezTo>
                  <a:pt x="5154127" y="2879787"/>
                  <a:pt x="5139696" y="2917521"/>
                  <a:pt x="5139323" y="2931296"/>
                </a:cubicBezTo>
                <a:cubicBezTo>
                  <a:pt x="5144210" y="2970932"/>
                  <a:pt x="5099528" y="2996158"/>
                  <a:pt x="5102390" y="3027705"/>
                </a:cubicBezTo>
                <a:cubicBezTo>
                  <a:pt x="5100365" y="3035586"/>
                  <a:pt x="5097192" y="3041915"/>
                  <a:pt x="5093321" y="3047244"/>
                </a:cubicBezTo>
                <a:lnTo>
                  <a:pt x="5080729" y="3060118"/>
                </a:lnTo>
                <a:lnTo>
                  <a:pt x="5073626" y="3059690"/>
                </a:lnTo>
                <a:lnTo>
                  <a:pt x="5067867" y="3069806"/>
                </a:lnTo>
                <a:lnTo>
                  <a:pt x="5065335" y="3071678"/>
                </a:lnTo>
                <a:cubicBezTo>
                  <a:pt x="5060475" y="3075234"/>
                  <a:pt x="5055815" y="3078901"/>
                  <a:pt x="5051806" y="3083233"/>
                </a:cubicBezTo>
                <a:cubicBezTo>
                  <a:pt x="5076417" y="3100024"/>
                  <a:pt x="5021773" y="3122856"/>
                  <a:pt x="5047824" y="3128247"/>
                </a:cubicBezTo>
                <a:cubicBezTo>
                  <a:pt x="5030083" y="3154978"/>
                  <a:pt x="5059535" y="3153095"/>
                  <a:pt x="5022444" y="3166893"/>
                </a:cubicBezTo>
                <a:cubicBezTo>
                  <a:pt x="5009215" y="3225035"/>
                  <a:pt x="4960350" y="3252747"/>
                  <a:pt x="4961916" y="3312149"/>
                </a:cubicBezTo>
                <a:cubicBezTo>
                  <a:pt x="4955371" y="3297387"/>
                  <a:pt x="4932004" y="3332561"/>
                  <a:pt x="4928070" y="3349450"/>
                </a:cubicBezTo>
                <a:cubicBezTo>
                  <a:pt x="4901199" y="3293116"/>
                  <a:pt x="4891428" y="3463059"/>
                  <a:pt x="4858652" y="3443841"/>
                </a:cubicBezTo>
                <a:cubicBezTo>
                  <a:pt x="4840872" y="3495884"/>
                  <a:pt x="4832958" y="3617975"/>
                  <a:pt x="4821392" y="3661714"/>
                </a:cubicBezTo>
                <a:cubicBezTo>
                  <a:pt x="4823621" y="3666551"/>
                  <a:pt x="4824768" y="3671561"/>
                  <a:pt x="4825147" y="3676668"/>
                </a:cubicBezTo>
                <a:lnTo>
                  <a:pt x="4824341" y="3691352"/>
                </a:lnTo>
                <a:lnTo>
                  <a:pt x="4822735" y="3692500"/>
                </a:lnTo>
                <a:cubicBezTo>
                  <a:pt x="4817912" y="3698748"/>
                  <a:pt x="4816795" y="3703524"/>
                  <a:pt x="4817318" y="3707640"/>
                </a:cubicBezTo>
                <a:lnTo>
                  <a:pt x="4819146" y="3712253"/>
                </a:lnTo>
                <a:lnTo>
                  <a:pt x="4816373" y="3723048"/>
                </a:lnTo>
                <a:lnTo>
                  <a:pt x="4813460" y="3745409"/>
                </a:lnTo>
                <a:lnTo>
                  <a:pt x="4810527" y="3748566"/>
                </a:lnTo>
                <a:cubicBezTo>
                  <a:pt x="4798737" y="3762490"/>
                  <a:pt x="4755451" y="3809983"/>
                  <a:pt x="4742720" y="3828954"/>
                </a:cubicBezTo>
                <a:lnTo>
                  <a:pt x="4731784" y="3868871"/>
                </a:lnTo>
                <a:lnTo>
                  <a:pt x="4731481" y="3868898"/>
                </a:lnTo>
                <a:cubicBezTo>
                  <a:pt x="4730422" y="3870084"/>
                  <a:pt x="4729442" y="3872132"/>
                  <a:pt x="4728490" y="3875525"/>
                </a:cubicBezTo>
                <a:lnTo>
                  <a:pt x="4727500" y="3880683"/>
                </a:lnTo>
                <a:lnTo>
                  <a:pt x="4719663" y="3896892"/>
                </a:lnTo>
                <a:lnTo>
                  <a:pt x="4715899" y="3897345"/>
                </a:lnTo>
                <a:cubicBezTo>
                  <a:pt x="4715876" y="3897775"/>
                  <a:pt x="4715854" y="3898203"/>
                  <a:pt x="4715832" y="3898632"/>
                </a:cubicBezTo>
                <a:lnTo>
                  <a:pt x="4618476" y="4076334"/>
                </a:lnTo>
                <a:cubicBezTo>
                  <a:pt x="4617399" y="4112851"/>
                  <a:pt x="4590920" y="4122978"/>
                  <a:pt x="4576303" y="4154580"/>
                </a:cubicBezTo>
                <a:cubicBezTo>
                  <a:pt x="4585172" y="4189077"/>
                  <a:pt x="4550681" y="4172136"/>
                  <a:pt x="4536795" y="4186216"/>
                </a:cubicBezTo>
                <a:lnTo>
                  <a:pt x="4534335" y="4190678"/>
                </a:lnTo>
                <a:lnTo>
                  <a:pt x="4532585" y="4203860"/>
                </a:lnTo>
                <a:cubicBezTo>
                  <a:pt x="4532638" y="4205567"/>
                  <a:pt x="4532692" y="4207276"/>
                  <a:pt x="4532745" y="4208983"/>
                </a:cubicBezTo>
                <a:cubicBezTo>
                  <a:pt x="4532551" y="4212450"/>
                  <a:pt x="4532031" y="4214675"/>
                  <a:pt x="4531239" y="4216126"/>
                </a:cubicBezTo>
                <a:lnTo>
                  <a:pt x="4530941" y="4216251"/>
                </a:lnTo>
                <a:lnTo>
                  <a:pt x="4530039" y="4223045"/>
                </a:lnTo>
                <a:cubicBezTo>
                  <a:pt x="4529114" y="4234633"/>
                  <a:pt x="4528779" y="4246020"/>
                  <a:pt x="4528920" y="4256957"/>
                </a:cubicBezTo>
                <a:cubicBezTo>
                  <a:pt x="4512505" y="4262858"/>
                  <a:pt x="4521695" y="4305010"/>
                  <a:pt x="4495092" y="4295227"/>
                </a:cubicBezTo>
                <a:cubicBezTo>
                  <a:pt x="4494469" y="4309813"/>
                  <a:pt x="4504108" y="4320656"/>
                  <a:pt x="4487069" y="4312260"/>
                </a:cubicBezTo>
                <a:cubicBezTo>
                  <a:pt x="4486347" y="4316957"/>
                  <a:pt x="4484219" y="4319510"/>
                  <a:pt x="4481391" y="4321074"/>
                </a:cubicBezTo>
                <a:lnTo>
                  <a:pt x="4480140" y="4321443"/>
                </a:lnTo>
                <a:lnTo>
                  <a:pt x="4479199" y="4353976"/>
                </a:lnTo>
                <a:lnTo>
                  <a:pt x="4476976" y="4357874"/>
                </a:lnTo>
                <a:cubicBezTo>
                  <a:pt x="4477666" y="4365122"/>
                  <a:pt x="4478355" y="4372372"/>
                  <a:pt x="4479044" y="4379621"/>
                </a:cubicBezTo>
                <a:lnTo>
                  <a:pt x="4478683" y="4390568"/>
                </a:lnTo>
                <a:lnTo>
                  <a:pt x="4481532" y="4394254"/>
                </a:lnTo>
                <a:cubicBezTo>
                  <a:pt x="4482969" y="4397909"/>
                  <a:pt x="4482918" y="4402720"/>
                  <a:pt x="4479499" y="4410114"/>
                </a:cubicBezTo>
                <a:lnTo>
                  <a:pt x="4478153" y="4411710"/>
                </a:lnTo>
                <a:lnTo>
                  <a:pt x="4480616" y="4425622"/>
                </a:lnTo>
                <a:cubicBezTo>
                  <a:pt x="4482131" y="4430247"/>
                  <a:pt x="4484387" y="4434528"/>
                  <a:pt x="4487688" y="4438292"/>
                </a:cubicBezTo>
                <a:cubicBezTo>
                  <a:pt x="4457664" y="4477897"/>
                  <a:pt x="4468221" y="4523123"/>
                  <a:pt x="4454727" y="4569970"/>
                </a:cubicBezTo>
                <a:cubicBezTo>
                  <a:pt x="4417898" y="4583966"/>
                  <a:pt x="4440689" y="4674230"/>
                  <a:pt x="4469804" y="4692415"/>
                </a:cubicBezTo>
                <a:cubicBezTo>
                  <a:pt x="4432851" y="4685322"/>
                  <a:pt x="4490117" y="4807198"/>
                  <a:pt x="4450795" y="4763659"/>
                </a:cubicBezTo>
                <a:cubicBezTo>
                  <a:pt x="4450628" y="4780652"/>
                  <a:pt x="4432755" y="4794620"/>
                  <a:pt x="4422945" y="4783049"/>
                </a:cubicBezTo>
                <a:cubicBezTo>
                  <a:pt x="4437721" y="4837759"/>
                  <a:pt x="4397569" y="4905997"/>
                  <a:pt x="4397314" y="4964397"/>
                </a:cubicBezTo>
                <a:cubicBezTo>
                  <a:pt x="4363407" y="4989414"/>
                  <a:pt x="4392349" y="4977986"/>
                  <a:pt x="4380606" y="5008665"/>
                </a:cubicBezTo>
                <a:cubicBezTo>
                  <a:pt x="4407778" y="5005114"/>
                  <a:pt x="4358378" y="5044304"/>
                  <a:pt x="4386649" y="5051823"/>
                </a:cubicBezTo>
                <a:cubicBezTo>
                  <a:pt x="4383620" y="5057169"/>
                  <a:pt x="4379789" y="5062109"/>
                  <a:pt x="4375733" y="5067011"/>
                </a:cubicBezTo>
                <a:lnTo>
                  <a:pt x="4373624" y="5069584"/>
                </a:lnTo>
                <a:lnTo>
                  <a:pt x="4370134" y="5080883"/>
                </a:lnTo>
                <a:lnTo>
                  <a:pt x="4362957" y="5082819"/>
                </a:lnTo>
                <a:lnTo>
                  <a:pt x="4333195" y="5221840"/>
                </a:lnTo>
                <a:cubicBezTo>
                  <a:pt x="4335888" y="5234770"/>
                  <a:pt x="4329894" y="5274591"/>
                  <a:pt x="4320037" y="5281999"/>
                </a:cubicBezTo>
                <a:cubicBezTo>
                  <a:pt x="4316990" y="5290274"/>
                  <a:pt x="4318795" y="5300010"/>
                  <a:pt x="4308816" y="5303704"/>
                </a:cubicBezTo>
                <a:cubicBezTo>
                  <a:pt x="4300851" y="5321498"/>
                  <a:pt x="4282560" y="5362240"/>
                  <a:pt x="4272244" y="5388756"/>
                </a:cubicBezTo>
                <a:cubicBezTo>
                  <a:pt x="4281980" y="5405143"/>
                  <a:pt x="4255067" y="5425092"/>
                  <a:pt x="4246915" y="5462809"/>
                </a:cubicBezTo>
                <a:cubicBezTo>
                  <a:pt x="4258299" y="5480842"/>
                  <a:pt x="4241233" y="5488203"/>
                  <a:pt x="4255030" y="5521632"/>
                </a:cubicBezTo>
                <a:cubicBezTo>
                  <a:pt x="4253005" y="5522647"/>
                  <a:pt x="4251068" y="5523996"/>
                  <a:pt x="4249277" y="5525636"/>
                </a:cubicBezTo>
                <a:cubicBezTo>
                  <a:pt x="4238872" y="5535166"/>
                  <a:pt x="4235581" y="5552275"/>
                  <a:pt x="4241924" y="5563850"/>
                </a:cubicBezTo>
                <a:cubicBezTo>
                  <a:pt x="4259047" y="5616453"/>
                  <a:pt x="4250256" y="5660812"/>
                  <a:pt x="4248240" y="5703386"/>
                </a:cubicBezTo>
                <a:cubicBezTo>
                  <a:pt x="4243085" y="5751111"/>
                  <a:pt x="4218929" y="5715189"/>
                  <a:pt x="4232982" y="5777907"/>
                </a:cubicBezTo>
                <a:cubicBezTo>
                  <a:pt x="4221558" y="5782651"/>
                  <a:pt x="4219728" y="5790057"/>
                  <a:pt x="4222394" y="5803443"/>
                </a:cubicBezTo>
                <a:cubicBezTo>
                  <a:pt x="4219121" y="5826511"/>
                  <a:pt x="4193576" y="5820653"/>
                  <a:pt x="4204974" y="5846279"/>
                </a:cubicBezTo>
                <a:cubicBezTo>
                  <a:pt x="4191825" y="5839931"/>
                  <a:pt x="4191753" y="5888934"/>
                  <a:pt x="4179217" y="5876046"/>
                </a:cubicBezTo>
                <a:cubicBezTo>
                  <a:pt x="4163863" y="5888983"/>
                  <a:pt x="4183376" y="5899672"/>
                  <a:pt x="4169698" y="5912761"/>
                </a:cubicBezTo>
                <a:cubicBezTo>
                  <a:pt x="4164113" y="5929085"/>
                  <a:pt x="4186281" y="5905514"/>
                  <a:pt x="4183963" y="5924201"/>
                </a:cubicBezTo>
                <a:lnTo>
                  <a:pt x="4143073" y="6020347"/>
                </a:lnTo>
                <a:cubicBezTo>
                  <a:pt x="4148635" y="6035084"/>
                  <a:pt x="4142583" y="6045204"/>
                  <a:pt x="4132699" y="6054447"/>
                </a:cubicBezTo>
                <a:cubicBezTo>
                  <a:pt x="4128762" y="6085993"/>
                  <a:pt x="4111337" y="6112491"/>
                  <a:pt x="4099744" y="6146773"/>
                </a:cubicBezTo>
                <a:cubicBezTo>
                  <a:pt x="4101611" y="6186210"/>
                  <a:pt x="4075513" y="6201974"/>
                  <a:pt x="4063216" y="6238624"/>
                </a:cubicBezTo>
                <a:cubicBezTo>
                  <a:pt x="4076714" y="6279119"/>
                  <a:pt x="4027194" y="6257865"/>
                  <a:pt x="4021696" y="6289517"/>
                </a:cubicBezTo>
                <a:cubicBezTo>
                  <a:pt x="4030060" y="6343907"/>
                  <a:pt x="4004638" y="6285373"/>
                  <a:pt x="3993817" y="6365399"/>
                </a:cubicBezTo>
                <a:cubicBezTo>
                  <a:pt x="3996125" y="6370415"/>
                  <a:pt x="3990553" y="6379380"/>
                  <a:pt x="3986236" y="6377584"/>
                </a:cubicBezTo>
                <a:cubicBezTo>
                  <a:pt x="3984044" y="6395147"/>
                  <a:pt x="3911719" y="6484083"/>
                  <a:pt x="3911599" y="6509659"/>
                </a:cubicBezTo>
                <a:cubicBezTo>
                  <a:pt x="3888028" y="6555694"/>
                  <a:pt x="3870378" y="6548451"/>
                  <a:pt x="3858869" y="6582751"/>
                </a:cubicBezTo>
                <a:cubicBezTo>
                  <a:pt x="3834576" y="6620569"/>
                  <a:pt x="3820634" y="6692927"/>
                  <a:pt x="3770950" y="6757987"/>
                </a:cubicBezTo>
                <a:lnTo>
                  <a:pt x="3749766" y="6858000"/>
                </a:lnTo>
                <a:lnTo>
                  <a:pt x="12348" y="6858000"/>
                </a:lnTo>
                <a:lnTo>
                  <a:pt x="0" y="6725668"/>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DB5702A-E7AF-78BD-94DB-CEC3AA630972}"/>
              </a:ext>
            </a:extLst>
          </p:cNvPr>
          <p:cNvSpPr>
            <a:spLocks noGrp="1"/>
          </p:cNvSpPr>
          <p:nvPr>
            <p:ph type="title"/>
          </p:nvPr>
        </p:nvSpPr>
        <p:spPr>
          <a:xfrm>
            <a:off x="1137038" y="896469"/>
            <a:ext cx="3820630" cy="3005643"/>
          </a:xfrm>
        </p:spPr>
        <p:txBody>
          <a:bodyPr anchor="t">
            <a:normAutofit/>
          </a:bodyPr>
          <a:lstStyle/>
          <a:p>
            <a:r>
              <a:rPr lang="en-US">
                <a:solidFill>
                  <a:schemeClr val="tx1">
                    <a:lumMod val="85000"/>
                    <a:lumOff val="15000"/>
                  </a:schemeClr>
                </a:solidFill>
              </a:rPr>
              <a:t>Background &amp; methods</a:t>
            </a:r>
            <a:endParaRPr lang="en-US">
              <a:solidFill>
                <a:schemeClr val="tx1">
                  <a:lumMod val="85000"/>
                  <a:lumOff val="15000"/>
                </a:schemeClr>
              </a:solidFill>
              <a:highlight>
                <a:srgbClr val="FFFF00"/>
              </a:highlight>
            </a:endParaRPr>
          </a:p>
        </p:txBody>
      </p:sp>
      <p:sp>
        <p:nvSpPr>
          <p:cNvPr id="3" name="Content Placeholder 2">
            <a:extLst>
              <a:ext uri="{FF2B5EF4-FFF2-40B4-BE49-F238E27FC236}">
                <a16:creationId xmlns:a16="http://schemas.microsoft.com/office/drawing/2014/main" id="{DB924823-6F20-D28C-34BE-C6BB1C0BD52C}"/>
              </a:ext>
            </a:extLst>
          </p:cNvPr>
          <p:cNvSpPr>
            <a:spLocks noGrp="1"/>
          </p:cNvSpPr>
          <p:nvPr>
            <p:ph idx="1"/>
          </p:nvPr>
        </p:nvSpPr>
        <p:spPr>
          <a:xfrm>
            <a:off x="6096000" y="896469"/>
            <a:ext cx="4957667" cy="5319430"/>
          </a:xfrm>
        </p:spPr>
        <p:txBody>
          <a:bodyPr>
            <a:normAutofit/>
          </a:bodyPr>
          <a:lstStyle/>
          <a:p>
            <a:r>
              <a:rPr lang="en-US" sz="1700">
                <a:solidFill>
                  <a:schemeClr val="tx1">
                    <a:lumMod val="85000"/>
                    <a:lumOff val="15000"/>
                  </a:schemeClr>
                </a:solidFill>
              </a:rPr>
              <a:t>HUD requires all CoCs to conduct a point-in-time count of all individuals experiencing homelessness in their regions at least every other year during the last week in January. We conduct the PIT annually. </a:t>
            </a:r>
          </a:p>
          <a:p>
            <a:r>
              <a:rPr lang="en-US" sz="1700">
                <a:solidFill>
                  <a:schemeClr val="tx1">
                    <a:lumMod val="85000"/>
                    <a:lumOff val="15000"/>
                  </a:schemeClr>
                </a:solidFill>
              </a:rPr>
              <a:t>To be counted, we use HUD’s definition of homelessness which focuses on individuals in shelters, living in situations not meant for human habitation, and unsheltered. </a:t>
            </a:r>
          </a:p>
          <a:p>
            <a:r>
              <a:rPr lang="en-US" sz="1700">
                <a:solidFill>
                  <a:schemeClr val="tx1">
                    <a:lumMod val="85000"/>
                    <a:lumOff val="15000"/>
                  </a:schemeClr>
                </a:solidFill>
              </a:rPr>
              <a:t>The PIT was conducted on Friday 1/31/25 (and the ensuing 6 days) focusing on the night of 1/30/25.</a:t>
            </a:r>
          </a:p>
          <a:p>
            <a:r>
              <a:rPr lang="en-US" sz="1700">
                <a:solidFill>
                  <a:schemeClr val="tx1">
                    <a:lumMod val="85000"/>
                    <a:lumOff val="15000"/>
                  </a:schemeClr>
                </a:solidFill>
              </a:rPr>
              <a:t>The University of Arkansas School of Social Work coordinated the PIT for the fourth time this year.</a:t>
            </a:r>
          </a:p>
          <a:p>
            <a:pPr lvl="1"/>
            <a:r>
              <a:rPr lang="en-US" sz="1700">
                <a:solidFill>
                  <a:schemeClr val="tx1">
                    <a:lumMod val="85000"/>
                    <a:lumOff val="15000"/>
                  </a:schemeClr>
                </a:solidFill>
              </a:rPr>
              <a:t>Led by John Gallagher, associate professor</a:t>
            </a:r>
          </a:p>
          <a:p>
            <a:pPr lvl="1"/>
            <a:r>
              <a:rPr lang="en-US" sz="1700">
                <a:solidFill>
                  <a:schemeClr val="tx1">
                    <a:lumMod val="85000"/>
                    <a:lumOff val="15000"/>
                  </a:schemeClr>
                </a:solidFill>
              </a:rPr>
              <a:t>Assisted by social work students: Mikki Friend, Sam Statland, and Alondra Lopez</a:t>
            </a:r>
          </a:p>
          <a:p>
            <a:pPr lvl="1"/>
            <a:r>
              <a:rPr lang="en-US" sz="1700">
                <a:solidFill>
                  <a:schemeClr val="tx1">
                    <a:lumMod val="85000"/>
                    <a:lumOff val="15000"/>
                  </a:schemeClr>
                </a:solidFill>
              </a:rPr>
              <a:t>Assisted also by Debbie Martin, former Executive Director of NWA CoC</a:t>
            </a:r>
          </a:p>
          <a:p>
            <a:endParaRPr lang="en-US" sz="1700">
              <a:solidFill>
                <a:schemeClr val="tx1">
                  <a:lumMod val="85000"/>
                  <a:lumOff val="15000"/>
                </a:schemeClr>
              </a:solidFill>
            </a:endParaRPr>
          </a:p>
          <a:p>
            <a:endParaRPr lang="en-US" sz="1700">
              <a:solidFill>
                <a:schemeClr val="tx1">
                  <a:lumMod val="85000"/>
                  <a:lumOff val="15000"/>
                </a:schemeClr>
              </a:solidFill>
            </a:endParaRPr>
          </a:p>
          <a:p>
            <a:endParaRPr lang="en-US" sz="1700">
              <a:solidFill>
                <a:schemeClr val="tx1">
                  <a:lumMod val="85000"/>
                  <a:lumOff val="15000"/>
                </a:schemeClr>
              </a:solidFill>
            </a:endParaRPr>
          </a:p>
          <a:p>
            <a:endParaRPr lang="en-US" sz="1700">
              <a:solidFill>
                <a:schemeClr val="tx1">
                  <a:lumMod val="85000"/>
                  <a:lumOff val="15000"/>
                </a:schemeClr>
              </a:solidFill>
            </a:endParaRPr>
          </a:p>
          <a:p>
            <a:endParaRPr lang="en-US" sz="1700">
              <a:solidFill>
                <a:schemeClr val="tx1">
                  <a:lumMod val="85000"/>
                  <a:lumOff val="15000"/>
                </a:schemeClr>
              </a:solidFill>
            </a:endParaRPr>
          </a:p>
        </p:txBody>
      </p:sp>
    </p:spTree>
    <p:extLst>
      <p:ext uri="{BB962C8B-B14F-4D97-AF65-F5344CB8AC3E}">
        <p14:creationId xmlns:p14="http://schemas.microsoft.com/office/powerpoint/2010/main" val="2073844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0E7AFD7-FA2F-A501-D107-466733DBF701}"/>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By grade and status</a:t>
            </a:r>
          </a:p>
        </p:txBody>
      </p:sp>
      <p:graphicFrame>
        <p:nvGraphicFramePr>
          <p:cNvPr id="7" name="Content Placeholder 6">
            <a:extLst>
              <a:ext uri="{FF2B5EF4-FFF2-40B4-BE49-F238E27FC236}">
                <a16:creationId xmlns:a16="http://schemas.microsoft.com/office/drawing/2014/main" id="{E345236B-E439-D915-8703-47557274D263}"/>
              </a:ext>
            </a:extLst>
          </p:cNvPr>
          <p:cNvGraphicFramePr>
            <a:graphicFrameLocks noGrp="1"/>
          </p:cNvGraphicFramePr>
          <p:nvPr>
            <p:ph idx="1"/>
            <p:extLst>
              <p:ext uri="{D42A27DB-BD31-4B8C-83A1-F6EECF244321}">
                <p14:modId xmlns:p14="http://schemas.microsoft.com/office/powerpoint/2010/main" val="3236486940"/>
              </p:ext>
            </p:extLst>
          </p:nvPr>
        </p:nvGraphicFramePr>
        <p:xfrm>
          <a:off x="940426" y="2112579"/>
          <a:ext cx="10335091" cy="4192818"/>
        </p:xfrm>
        <a:graphic>
          <a:graphicData uri="http://schemas.openxmlformats.org/drawingml/2006/table">
            <a:tbl>
              <a:tblPr firstRow="1" firstCol="1" bandRow="1">
                <a:tableStyleId>{5C22544A-7EE6-4342-B048-85BDC9FD1C3A}</a:tableStyleId>
              </a:tblPr>
              <a:tblGrid>
                <a:gridCol w="1620581">
                  <a:extLst>
                    <a:ext uri="{9D8B030D-6E8A-4147-A177-3AD203B41FA5}">
                      <a16:colId xmlns:a16="http://schemas.microsoft.com/office/drawing/2014/main" val="1759151694"/>
                    </a:ext>
                  </a:extLst>
                </a:gridCol>
                <a:gridCol w="1347744">
                  <a:extLst>
                    <a:ext uri="{9D8B030D-6E8A-4147-A177-3AD203B41FA5}">
                      <a16:colId xmlns:a16="http://schemas.microsoft.com/office/drawing/2014/main" val="2013805700"/>
                    </a:ext>
                  </a:extLst>
                </a:gridCol>
                <a:gridCol w="1522467">
                  <a:extLst>
                    <a:ext uri="{9D8B030D-6E8A-4147-A177-3AD203B41FA5}">
                      <a16:colId xmlns:a16="http://schemas.microsoft.com/office/drawing/2014/main" val="437372453"/>
                    </a:ext>
                  </a:extLst>
                </a:gridCol>
                <a:gridCol w="1923454">
                  <a:extLst>
                    <a:ext uri="{9D8B030D-6E8A-4147-A177-3AD203B41FA5}">
                      <a16:colId xmlns:a16="http://schemas.microsoft.com/office/drawing/2014/main" val="12276732"/>
                    </a:ext>
                  </a:extLst>
                </a:gridCol>
                <a:gridCol w="1060405">
                  <a:extLst>
                    <a:ext uri="{9D8B030D-6E8A-4147-A177-3AD203B41FA5}">
                      <a16:colId xmlns:a16="http://schemas.microsoft.com/office/drawing/2014/main" val="3186118935"/>
                    </a:ext>
                  </a:extLst>
                </a:gridCol>
                <a:gridCol w="1551855">
                  <a:extLst>
                    <a:ext uri="{9D8B030D-6E8A-4147-A177-3AD203B41FA5}">
                      <a16:colId xmlns:a16="http://schemas.microsoft.com/office/drawing/2014/main" val="3631407647"/>
                    </a:ext>
                  </a:extLst>
                </a:gridCol>
                <a:gridCol w="1308585">
                  <a:extLst>
                    <a:ext uri="{9D8B030D-6E8A-4147-A177-3AD203B41FA5}">
                      <a16:colId xmlns:a16="http://schemas.microsoft.com/office/drawing/2014/main" val="3754002336"/>
                    </a:ext>
                  </a:extLst>
                </a:gridCol>
              </a:tblGrid>
              <a:tr h="229653">
                <a:tc>
                  <a:txBody>
                    <a:bodyPr/>
                    <a:lstStyle/>
                    <a:p>
                      <a:pPr marL="0" marR="0" algn="ctr">
                        <a:lnSpc>
                          <a:spcPct val="107000"/>
                        </a:lnSpc>
                        <a:spcBef>
                          <a:spcPts val="0"/>
                        </a:spcBef>
                        <a:spcAft>
                          <a:spcPts val="0"/>
                        </a:spcAft>
                      </a:pPr>
                      <a:r>
                        <a:rPr lang="en-US" sz="1300">
                          <a:effectLst/>
                          <a:latin typeface="+mn-lt"/>
                        </a:rPr>
                        <a:t> </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Shelters</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Doubled-up</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Unaccompanied</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Hotel</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Unsheltered</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Total</a:t>
                      </a:r>
                      <a:endParaRPr lang="en-US" sz="1300">
                        <a:effectLst/>
                        <a:latin typeface="+mn-lt"/>
                        <a:ea typeface="Calibri" panose="020F0502020204030204" pitchFamily="34" charset="0"/>
                      </a:endParaRPr>
                    </a:p>
                  </a:txBody>
                  <a:tcPr marL="56549" marR="56549" marT="0" marB="0"/>
                </a:tc>
                <a:extLst>
                  <a:ext uri="{0D108BD9-81ED-4DB2-BD59-A6C34878D82A}">
                    <a16:rowId xmlns:a16="http://schemas.microsoft.com/office/drawing/2014/main" val="818673114"/>
                  </a:ext>
                </a:extLst>
              </a:tr>
              <a:tr h="264211">
                <a:tc>
                  <a:txBody>
                    <a:bodyPr/>
                    <a:lstStyle/>
                    <a:p>
                      <a:pPr marL="0" marR="0" algn="ctr">
                        <a:lnSpc>
                          <a:spcPct val="107000"/>
                        </a:lnSpc>
                        <a:spcBef>
                          <a:spcPts val="0"/>
                        </a:spcBef>
                        <a:spcAft>
                          <a:spcPts val="0"/>
                        </a:spcAft>
                      </a:pPr>
                      <a:r>
                        <a:rPr lang="en-US" sz="1300">
                          <a:effectLst/>
                          <a:latin typeface="+mn-lt"/>
                        </a:rPr>
                        <a:t>Kindergarten</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212</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249</a:t>
                      </a:r>
                    </a:p>
                  </a:txBody>
                  <a:tcPr marL="7854" marR="7854" marT="7854" marB="0" anchor="b"/>
                </a:tc>
                <a:extLst>
                  <a:ext uri="{0D108BD9-81ED-4DB2-BD59-A6C34878D82A}">
                    <a16:rowId xmlns:a16="http://schemas.microsoft.com/office/drawing/2014/main" val="4220833543"/>
                  </a:ext>
                </a:extLst>
              </a:tr>
              <a:tr h="264211">
                <a:tc>
                  <a:txBody>
                    <a:bodyPr/>
                    <a:lstStyle/>
                    <a:p>
                      <a:pPr marL="0" marR="0" algn="ctr">
                        <a:lnSpc>
                          <a:spcPct val="107000"/>
                        </a:lnSpc>
                        <a:spcBef>
                          <a:spcPts val="0"/>
                        </a:spcBef>
                        <a:spcAft>
                          <a:spcPts val="0"/>
                        </a:spcAft>
                      </a:pPr>
                      <a:r>
                        <a:rPr lang="en-US" sz="1300">
                          <a:effectLst/>
                          <a:latin typeface="+mn-lt"/>
                        </a:rPr>
                        <a:t>1</a:t>
                      </a:r>
                      <a:r>
                        <a:rPr lang="en-US" sz="1300" baseline="30000">
                          <a:effectLst/>
                          <a:latin typeface="+mn-lt"/>
                        </a:rPr>
                        <a:t>st</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206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252</a:t>
                      </a:r>
                    </a:p>
                  </a:txBody>
                  <a:tcPr marL="7854" marR="7854" marT="7854" marB="0" anchor="b"/>
                </a:tc>
                <a:extLst>
                  <a:ext uri="{0D108BD9-81ED-4DB2-BD59-A6C34878D82A}">
                    <a16:rowId xmlns:a16="http://schemas.microsoft.com/office/drawing/2014/main" val="2662384563"/>
                  </a:ext>
                </a:extLst>
              </a:tr>
              <a:tr h="264211">
                <a:tc>
                  <a:txBody>
                    <a:bodyPr/>
                    <a:lstStyle/>
                    <a:p>
                      <a:pPr marL="0" marR="0" algn="ctr">
                        <a:lnSpc>
                          <a:spcPct val="107000"/>
                        </a:lnSpc>
                        <a:spcBef>
                          <a:spcPts val="0"/>
                        </a:spcBef>
                        <a:spcAft>
                          <a:spcPts val="0"/>
                        </a:spcAft>
                      </a:pPr>
                      <a:r>
                        <a:rPr lang="en-US" sz="1300">
                          <a:effectLst/>
                          <a:latin typeface="+mn-lt"/>
                        </a:rPr>
                        <a:t>2</a:t>
                      </a:r>
                      <a:r>
                        <a:rPr lang="en-US" sz="1300" baseline="30000">
                          <a:effectLst/>
                          <a:latin typeface="+mn-lt"/>
                        </a:rPr>
                        <a:t>nd</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216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246</a:t>
                      </a:r>
                    </a:p>
                  </a:txBody>
                  <a:tcPr marL="7854" marR="7854" marT="7854" marB="0" anchor="b"/>
                </a:tc>
                <a:extLst>
                  <a:ext uri="{0D108BD9-81ED-4DB2-BD59-A6C34878D82A}">
                    <a16:rowId xmlns:a16="http://schemas.microsoft.com/office/drawing/2014/main" val="3295330870"/>
                  </a:ext>
                </a:extLst>
              </a:tr>
              <a:tr h="264211">
                <a:tc>
                  <a:txBody>
                    <a:bodyPr/>
                    <a:lstStyle/>
                    <a:p>
                      <a:pPr marL="0" marR="0" algn="ctr">
                        <a:lnSpc>
                          <a:spcPct val="107000"/>
                        </a:lnSpc>
                        <a:spcBef>
                          <a:spcPts val="0"/>
                        </a:spcBef>
                        <a:spcAft>
                          <a:spcPts val="0"/>
                        </a:spcAft>
                      </a:pPr>
                      <a:r>
                        <a:rPr lang="en-US" sz="1300">
                          <a:effectLst/>
                          <a:latin typeface="+mn-lt"/>
                        </a:rPr>
                        <a:t>3</a:t>
                      </a:r>
                      <a:r>
                        <a:rPr lang="en-US" sz="1300" baseline="30000">
                          <a:effectLst/>
                          <a:latin typeface="+mn-lt"/>
                        </a:rPr>
                        <a:t>rd</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220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22</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255</a:t>
                      </a:r>
                    </a:p>
                  </a:txBody>
                  <a:tcPr marL="7854" marR="7854" marT="7854" marB="0" anchor="b"/>
                </a:tc>
                <a:extLst>
                  <a:ext uri="{0D108BD9-81ED-4DB2-BD59-A6C34878D82A}">
                    <a16:rowId xmlns:a16="http://schemas.microsoft.com/office/drawing/2014/main" val="927697749"/>
                  </a:ext>
                </a:extLst>
              </a:tr>
              <a:tr h="264211">
                <a:tc>
                  <a:txBody>
                    <a:bodyPr/>
                    <a:lstStyle/>
                    <a:p>
                      <a:pPr marL="0" marR="0" algn="ctr">
                        <a:lnSpc>
                          <a:spcPct val="107000"/>
                        </a:lnSpc>
                        <a:spcBef>
                          <a:spcPts val="0"/>
                        </a:spcBef>
                        <a:spcAft>
                          <a:spcPts val="0"/>
                        </a:spcAft>
                      </a:pPr>
                      <a:r>
                        <a:rPr lang="en-US" sz="1300">
                          <a:effectLst/>
                          <a:latin typeface="+mn-lt"/>
                        </a:rPr>
                        <a:t>4</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220</a:t>
                      </a:r>
                    </a:p>
                  </a:txBody>
                  <a:tcPr marL="7854" marR="7854" marT="7854" marB="0" anchor="b"/>
                </a:tc>
                <a:extLst>
                  <a:ext uri="{0D108BD9-81ED-4DB2-BD59-A6C34878D82A}">
                    <a16:rowId xmlns:a16="http://schemas.microsoft.com/office/drawing/2014/main" val="945794731"/>
                  </a:ext>
                </a:extLst>
              </a:tr>
              <a:tr h="264211">
                <a:tc>
                  <a:txBody>
                    <a:bodyPr/>
                    <a:lstStyle/>
                    <a:p>
                      <a:pPr marL="0" marR="0" algn="ctr">
                        <a:lnSpc>
                          <a:spcPct val="107000"/>
                        </a:lnSpc>
                        <a:spcBef>
                          <a:spcPts val="0"/>
                        </a:spcBef>
                        <a:spcAft>
                          <a:spcPts val="0"/>
                        </a:spcAft>
                      </a:pPr>
                      <a:r>
                        <a:rPr lang="en-US" sz="1300">
                          <a:effectLst/>
                          <a:latin typeface="+mn-lt"/>
                        </a:rPr>
                        <a:t>5</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185</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6</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222</a:t>
                      </a:r>
                    </a:p>
                  </a:txBody>
                  <a:tcPr marL="7854" marR="7854" marT="7854" marB="0" anchor="b"/>
                </a:tc>
                <a:extLst>
                  <a:ext uri="{0D108BD9-81ED-4DB2-BD59-A6C34878D82A}">
                    <a16:rowId xmlns:a16="http://schemas.microsoft.com/office/drawing/2014/main" val="1465257808"/>
                  </a:ext>
                </a:extLst>
              </a:tr>
              <a:tr h="264211">
                <a:tc>
                  <a:txBody>
                    <a:bodyPr/>
                    <a:lstStyle/>
                    <a:p>
                      <a:pPr marL="0" marR="0" algn="ctr">
                        <a:lnSpc>
                          <a:spcPct val="107000"/>
                        </a:lnSpc>
                        <a:spcBef>
                          <a:spcPts val="0"/>
                        </a:spcBef>
                        <a:spcAft>
                          <a:spcPts val="0"/>
                        </a:spcAft>
                      </a:pPr>
                      <a:r>
                        <a:rPr lang="en-US" sz="1300">
                          <a:effectLst/>
                          <a:latin typeface="+mn-lt"/>
                        </a:rPr>
                        <a:t>6</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161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12</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5</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188</a:t>
                      </a:r>
                    </a:p>
                  </a:txBody>
                  <a:tcPr marL="7854" marR="7854" marT="7854" marB="0" anchor="b"/>
                </a:tc>
                <a:extLst>
                  <a:ext uri="{0D108BD9-81ED-4DB2-BD59-A6C34878D82A}">
                    <a16:rowId xmlns:a16="http://schemas.microsoft.com/office/drawing/2014/main" val="4006479144"/>
                  </a:ext>
                </a:extLst>
              </a:tr>
              <a:tr h="264211">
                <a:tc>
                  <a:txBody>
                    <a:bodyPr/>
                    <a:lstStyle/>
                    <a:p>
                      <a:pPr marL="0" marR="0" algn="ctr">
                        <a:lnSpc>
                          <a:spcPct val="107000"/>
                        </a:lnSpc>
                        <a:spcBef>
                          <a:spcPts val="0"/>
                        </a:spcBef>
                        <a:spcAft>
                          <a:spcPts val="0"/>
                        </a:spcAft>
                      </a:pPr>
                      <a:r>
                        <a:rPr lang="en-US" sz="1300">
                          <a:effectLst/>
                          <a:latin typeface="+mn-lt"/>
                        </a:rPr>
                        <a:t>7</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159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5</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5</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206</a:t>
                      </a:r>
                    </a:p>
                  </a:txBody>
                  <a:tcPr marL="7854" marR="7854" marT="7854" marB="0" anchor="b"/>
                </a:tc>
                <a:extLst>
                  <a:ext uri="{0D108BD9-81ED-4DB2-BD59-A6C34878D82A}">
                    <a16:rowId xmlns:a16="http://schemas.microsoft.com/office/drawing/2014/main" val="3349414699"/>
                  </a:ext>
                </a:extLst>
              </a:tr>
              <a:tr h="264211">
                <a:tc>
                  <a:txBody>
                    <a:bodyPr/>
                    <a:lstStyle/>
                    <a:p>
                      <a:pPr marL="0" marR="0" algn="ctr">
                        <a:lnSpc>
                          <a:spcPct val="107000"/>
                        </a:lnSpc>
                        <a:spcBef>
                          <a:spcPts val="0"/>
                        </a:spcBef>
                        <a:spcAft>
                          <a:spcPts val="0"/>
                        </a:spcAft>
                      </a:pPr>
                      <a:r>
                        <a:rPr lang="en-US" sz="1300">
                          <a:effectLst/>
                          <a:latin typeface="+mn-lt"/>
                        </a:rPr>
                        <a:t>8</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159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187</a:t>
                      </a:r>
                    </a:p>
                  </a:txBody>
                  <a:tcPr marL="7854" marR="7854" marT="7854" marB="0" anchor="b"/>
                </a:tc>
                <a:extLst>
                  <a:ext uri="{0D108BD9-81ED-4DB2-BD59-A6C34878D82A}">
                    <a16:rowId xmlns:a16="http://schemas.microsoft.com/office/drawing/2014/main" val="1948512440"/>
                  </a:ext>
                </a:extLst>
              </a:tr>
              <a:tr h="264211">
                <a:tc>
                  <a:txBody>
                    <a:bodyPr/>
                    <a:lstStyle/>
                    <a:p>
                      <a:pPr marL="0" marR="0" algn="ctr">
                        <a:lnSpc>
                          <a:spcPct val="107000"/>
                        </a:lnSpc>
                        <a:spcBef>
                          <a:spcPts val="0"/>
                        </a:spcBef>
                        <a:spcAft>
                          <a:spcPts val="0"/>
                        </a:spcAft>
                      </a:pPr>
                      <a:r>
                        <a:rPr lang="en-US" sz="1300">
                          <a:effectLst/>
                          <a:latin typeface="+mn-lt"/>
                        </a:rPr>
                        <a:t>9</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238</a:t>
                      </a:r>
                    </a:p>
                  </a:txBody>
                  <a:tcPr marL="7854" marR="7854" marT="7854" marB="0" anchor="b"/>
                </a:tc>
                <a:extLst>
                  <a:ext uri="{0D108BD9-81ED-4DB2-BD59-A6C34878D82A}">
                    <a16:rowId xmlns:a16="http://schemas.microsoft.com/office/drawing/2014/main" val="834725146"/>
                  </a:ext>
                </a:extLst>
              </a:tr>
              <a:tr h="264211">
                <a:tc>
                  <a:txBody>
                    <a:bodyPr/>
                    <a:lstStyle/>
                    <a:p>
                      <a:pPr marL="0" marR="0" algn="ctr">
                        <a:lnSpc>
                          <a:spcPct val="107000"/>
                        </a:lnSpc>
                        <a:spcBef>
                          <a:spcPts val="0"/>
                        </a:spcBef>
                        <a:spcAft>
                          <a:spcPts val="0"/>
                        </a:spcAft>
                      </a:pPr>
                      <a:r>
                        <a:rPr lang="en-US" sz="1300">
                          <a:effectLst/>
                          <a:latin typeface="+mn-lt"/>
                        </a:rPr>
                        <a:t>10</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164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203</a:t>
                      </a:r>
                    </a:p>
                  </a:txBody>
                  <a:tcPr marL="7854" marR="7854" marT="7854" marB="0" anchor="b"/>
                </a:tc>
                <a:extLst>
                  <a:ext uri="{0D108BD9-81ED-4DB2-BD59-A6C34878D82A}">
                    <a16:rowId xmlns:a16="http://schemas.microsoft.com/office/drawing/2014/main" val="2491481688"/>
                  </a:ext>
                </a:extLst>
              </a:tr>
              <a:tr h="264211">
                <a:tc>
                  <a:txBody>
                    <a:bodyPr/>
                    <a:lstStyle/>
                    <a:p>
                      <a:pPr marL="0" marR="0" algn="ctr">
                        <a:lnSpc>
                          <a:spcPct val="107000"/>
                        </a:lnSpc>
                        <a:spcBef>
                          <a:spcPts val="0"/>
                        </a:spcBef>
                        <a:spcAft>
                          <a:spcPts val="0"/>
                        </a:spcAft>
                      </a:pPr>
                      <a:r>
                        <a:rPr lang="en-US" sz="1300">
                          <a:effectLst/>
                          <a:latin typeface="+mn-lt"/>
                        </a:rPr>
                        <a:t>11</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143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187</a:t>
                      </a:r>
                    </a:p>
                  </a:txBody>
                  <a:tcPr marL="7854" marR="7854" marT="7854" marB="0" anchor="b"/>
                </a:tc>
                <a:extLst>
                  <a:ext uri="{0D108BD9-81ED-4DB2-BD59-A6C34878D82A}">
                    <a16:rowId xmlns:a16="http://schemas.microsoft.com/office/drawing/2014/main" val="2572100998"/>
                  </a:ext>
                </a:extLst>
              </a:tr>
              <a:tr h="264211">
                <a:tc>
                  <a:txBody>
                    <a:bodyPr/>
                    <a:lstStyle/>
                    <a:p>
                      <a:pPr marL="0" marR="0" algn="ctr">
                        <a:lnSpc>
                          <a:spcPct val="107000"/>
                        </a:lnSpc>
                        <a:spcBef>
                          <a:spcPts val="0"/>
                        </a:spcBef>
                        <a:spcAft>
                          <a:spcPts val="0"/>
                        </a:spcAft>
                      </a:pPr>
                      <a:r>
                        <a:rPr lang="en-US" sz="1300">
                          <a:effectLst/>
                          <a:latin typeface="+mn-lt"/>
                        </a:rPr>
                        <a:t>12</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130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180</a:t>
                      </a:r>
                    </a:p>
                  </a:txBody>
                  <a:tcPr marL="7854" marR="7854" marT="7854" marB="0" anchor="b"/>
                </a:tc>
                <a:extLst>
                  <a:ext uri="{0D108BD9-81ED-4DB2-BD59-A6C34878D82A}">
                    <a16:rowId xmlns:a16="http://schemas.microsoft.com/office/drawing/2014/main" val="746038968"/>
                  </a:ext>
                </a:extLst>
              </a:tr>
              <a:tr h="264211">
                <a:tc>
                  <a:txBody>
                    <a:bodyPr/>
                    <a:lstStyle/>
                    <a:p>
                      <a:pPr marL="0" marR="0" algn="ctr">
                        <a:lnSpc>
                          <a:spcPct val="107000"/>
                        </a:lnSpc>
                        <a:spcBef>
                          <a:spcPts val="0"/>
                        </a:spcBef>
                        <a:spcAft>
                          <a:spcPts val="0"/>
                        </a:spcAft>
                      </a:pPr>
                      <a:r>
                        <a:rPr lang="en-US" sz="1300">
                          <a:effectLst/>
                          <a:latin typeface="+mn-lt"/>
                        </a:rPr>
                        <a:t>Ungraded</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27</a:t>
                      </a:r>
                    </a:p>
                  </a:txBody>
                  <a:tcPr marL="7854" marR="7854" marT="7854" marB="0" anchor="b"/>
                </a:tc>
                <a:extLst>
                  <a:ext uri="{0D108BD9-81ED-4DB2-BD59-A6C34878D82A}">
                    <a16:rowId xmlns:a16="http://schemas.microsoft.com/office/drawing/2014/main" val="3833826879"/>
                  </a:ext>
                </a:extLst>
              </a:tr>
              <a:tr h="264211">
                <a:tc>
                  <a:txBody>
                    <a:bodyPr/>
                    <a:lstStyle/>
                    <a:p>
                      <a:pPr marL="0" marR="0" algn="ctr">
                        <a:lnSpc>
                          <a:spcPct val="107000"/>
                        </a:lnSpc>
                        <a:spcBef>
                          <a:spcPts val="0"/>
                        </a:spcBef>
                        <a:spcAft>
                          <a:spcPts val="0"/>
                        </a:spcAft>
                      </a:pPr>
                      <a:r>
                        <a:rPr lang="en-US" sz="1300">
                          <a:effectLst/>
                          <a:latin typeface="+mn-lt"/>
                        </a:rPr>
                        <a:t>Total</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124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2373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92</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228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2,860</a:t>
                      </a:r>
                    </a:p>
                  </a:txBody>
                  <a:tcPr marL="7854" marR="7854" marT="7854" marB="0" anchor="b"/>
                </a:tc>
                <a:extLst>
                  <a:ext uri="{0D108BD9-81ED-4DB2-BD59-A6C34878D82A}">
                    <a16:rowId xmlns:a16="http://schemas.microsoft.com/office/drawing/2014/main" val="3883067030"/>
                  </a:ext>
                </a:extLst>
              </a:tr>
            </a:tbl>
          </a:graphicData>
        </a:graphic>
      </p:graphicFrame>
    </p:spTree>
    <p:extLst>
      <p:ext uri="{BB962C8B-B14F-4D97-AF65-F5344CB8AC3E}">
        <p14:creationId xmlns:p14="http://schemas.microsoft.com/office/powerpoint/2010/main" val="31476824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AD3D26-54DD-39D1-D88C-F119A6829A4D}"/>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By race and ethnicity</a:t>
            </a:r>
            <a:endParaRPr lang="en-US" sz="4000">
              <a:solidFill>
                <a:srgbClr val="FFFFFF"/>
              </a:solidFill>
              <a:highlight>
                <a:srgbClr val="FFFF00"/>
              </a:highlight>
            </a:endParaRPr>
          </a:p>
        </p:txBody>
      </p:sp>
      <p:graphicFrame>
        <p:nvGraphicFramePr>
          <p:cNvPr id="7" name="Table 7">
            <a:extLst>
              <a:ext uri="{FF2B5EF4-FFF2-40B4-BE49-F238E27FC236}">
                <a16:creationId xmlns:a16="http://schemas.microsoft.com/office/drawing/2014/main" id="{C3BAEBEE-2B4F-7706-59F9-B3477E697999}"/>
              </a:ext>
            </a:extLst>
          </p:cNvPr>
          <p:cNvGraphicFramePr>
            <a:graphicFrameLocks noGrp="1"/>
          </p:cNvGraphicFramePr>
          <p:nvPr>
            <p:ph idx="1"/>
            <p:extLst>
              <p:ext uri="{D42A27DB-BD31-4B8C-83A1-F6EECF244321}">
                <p14:modId xmlns:p14="http://schemas.microsoft.com/office/powerpoint/2010/main" val="3429918221"/>
              </p:ext>
            </p:extLst>
          </p:nvPr>
        </p:nvGraphicFramePr>
        <p:xfrm>
          <a:off x="644056" y="2390547"/>
          <a:ext cx="10927833" cy="3636873"/>
        </p:xfrm>
        <a:graphic>
          <a:graphicData uri="http://schemas.openxmlformats.org/drawingml/2006/table">
            <a:tbl>
              <a:tblPr firstRow="1" bandRow="1">
                <a:tableStyleId>{5C22544A-7EE6-4342-B048-85BDC9FD1C3A}</a:tableStyleId>
              </a:tblPr>
              <a:tblGrid>
                <a:gridCol w="1301771">
                  <a:extLst>
                    <a:ext uri="{9D8B030D-6E8A-4147-A177-3AD203B41FA5}">
                      <a16:colId xmlns:a16="http://schemas.microsoft.com/office/drawing/2014/main" val="2786144529"/>
                    </a:ext>
                  </a:extLst>
                </a:gridCol>
                <a:gridCol w="1123256">
                  <a:extLst>
                    <a:ext uri="{9D8B030D-6E8A-4147-A177-3AD203B41FA5}">
                      <a16:colId xmlns:a16="http://schemas.microsoft.com/office/drawing/2014/main" val="1649583086"/>
                    </a:ext>
                  </a:extLst>
                </a:gridCol>
                <a:gridCol w="1191968">
                  <a:extLst>
                    <a:ext uri="{9D8B030D-6E8A-4147-A177-3AD203B41FA5}">
                      <a16:colId xmlns:a16="http://schemas.microsoft.com/office/drawing/2014/main" val="3715753967"/>
                    </a:ext>
                  </a:extLst>
                </a:gridCol>
                <a:gridCol w="1427669">
                  <a:extLst>
                    <a:ext uri="{9D8B030D-6E8A-4147-A177-3AD203B41FA5}">
                      <a16:colId xmlns:a16="http://schemas.microsoft.com/office/drawing/2014/main" val="503463825"/>
                    </a:ext>
                  </a:extLst>
                </a:gridCol>
                <a:gridCol w="1895287">
                  <a:extLst>
                    <a:ext uri="{9D8B030D-6E8A-4147-A177-3AD203B41FA5}">
                      <a16:colId xmlns:a16="http://schemas.microsoft.com/office/drawing/2014/main" val="3806813286"/>
                    </a:ext>
                  </a:extLst>
                </a:gridCol>
                <a:gridCol w="1123576">
                  <a:extLst>
                    <a:ext uri="{9D8B030D-6E8A-4147-A177-3AD203B41FA5}">
                      <a16:colId xmlns:a16="http://schemas.microsoft.com/office/drawing/2014/main" val="879297739"/>
                    </a:ext>
                  </a:extLst>
                </a:gridCol>
                <a:gridCol w="1514386">
                  <a:extLst>
                    <a:ext uri="{9D8B030D-6E8A-4147-A177-3AD203B41FA5}">
                      <a16:colId xmlns:a16="http://schemas.microsoft.com/office/drawing/2014/main" val="1056820398"/>
                    </a:ext>
                  </a:extLst>
                </a:gridCol>
                <a:gridCol w="1349920">
                  <a:extLst>
                    <a:ext uri="{9D8B030D-6E8A-4147-A177-3AD203B41FA5}">
                      <a16:colId xmlns:a16="http://schemas.microsoft.com/office/drawing/2014/main" val="2281555018"/>
                    </a:ext>
                  </a:extLst>
                </a:gridCol>
              </a:tblGrid>
              <a:tr h="404097">
                <a:tc>
                  <a:txBody>
                    <a:bodyPr/>
                    <a:lstStyle/>
                    <a:p>
                      <a:endParaRPr lang="en-US" sz="1800"/>
                    </a:p>
                  </a:txBody>
                  <a:tcPr marL="91840" marR="91840" marT="45920" marB="45920"/>
                </a:tc>
                <a:tc>
                  <a:txBody>
                    <a:bodyPr/>
                    <a:lstStyle/>
                    <a:p>
                      <a:pPr algn="ctr"/>
                      <a:r>
                        <a:rPr lang="en-US" sz="1800"/>
                        <a:t>Pop. Est.</a:t>
                      </a:r>
                    </a:p>
                  </a:txBody>
                  <a:tcPr marL="91840" marR="91840" marT="45920" marB="45920"/>
                </a:tc>
                <a:tc>
                  <a:txBody>
                    <a:bodyPr/>
                    <a:lstStyle/>
                    <a:p>
                      <a:pPr algn="ctr"/>
                      <a:r>
                        <a:rPr lang="en-US" sz="1800"/>
                        <a:t>Shelter</a:t>
                      </a:r>
                    </a:p>
                  </a:txBody>
                  <a:tcPr marL="91840" marR="91840" marT="45920" marB="45920"/>
                </a:tc>
                <a:tc>
                  <a:txBody>
                    <a:bodyPr/>
                    <a:lstStyle/>
                    <a:p>
                      <a:pPr algn="ctr"/>
                      <a:r>
                        <a:rPr lang="en-US" sz="1800"/>
                        <a:t>Doubled-up</a:t>
                      </a:r>
                    </a:p>
                  </a:txBody>
                  <a:tcPr marL="91840" marR="91840" marT="45920" marB="45920"/>
                </a:tc>
                <a:tc>
                  <a:txBody>
                    <a:bodyPr/>
                    <a:lstStyle/>
                    <a:p>
                      <a:pPr algn="ctr"/>
                      <a:r>
                        <a:rPr lang="en-US" sz="1800"/>
                        <a:t>Unaccompanied </a:t>
                      </a:r>
                    </a:p>
                  </a:txBody>
                  <a:tcPr marL="91840" marR="91840" marT="45920" marB="45920"/>
                </a:tc>
                <a:tc>
                  <a:txBody>
                    <a:bodyPr/>
                    <a:lstStyle/>
                    <a:p>
                      <a:pPr algn="ctr"/>
                      <a:r>
                        <a:rPr lang="en-US" sz="1800"/>
                        <a:t>Hotel</a:t>
                      </a:r>
                    </a:p>
                  </a:txBody>
                  <a:tcPr marL="91840" marR="91840" marT="45920" marB="45920"/>
                </a:tc>
                <a:tc>
                  <a:txBody>
                    <a:bodyPr/>
                    <a:lstStyle/>
                    <a:p>
                      <a:pPr algn="ctr"/>
                      <a:r>
                        <a:rPr lang="en-US" sz="1800"/>
                        <a:t>Unsheltered</a:t>
                      </a:r>
                    </a:p>
                  </a:txBody>
                  <a:tcPr marL="91840" marR="91840" marT="45920" marB="45920"/>
                </a:tc>
                <a:tc>
                  <a:txBody>
                    <a:bodyPr/>
                    <a:lstStyle/>
                    <a:p>
                      <a:pPr algn="ctr"/>
                      <a:r>
                        <a:rPr lang="en-US" sz="1800"/>
                        <a:t>Total</a:t>
                      </a:r>
                    </a:p>
                  </a:txBody>
                  <a:tcPr marL="91840" marR="91840" marT="45920" marB="45920"/>
                </a:tc>
                <a:extLst>
                  <a:ext uri="{0D108BD9-81ED-4DB2-BD59-A6C34878D82A}">
                    <a16:rowId xmlns:a16="http://schemas.microsoft.com/office/drawing/2014/main" val="2290930313"/>
                  </a:ext>
                </a:extLst>
              </a:tr>
              <a:tr h="404097">
                <a:tc>
                  <a:txBody>
                    <a:bodyPr/>
                    <a:lstStyle/>
                    <a:p>
                      <a:r>
                        <a:rPr lang="en-US" sz="1800"/>
                        <a:t>Asian</a:t>
                      </a:r>
                    </a:p>
                  </a:txBody>
                  <a:tcPr marL="91840" marR="91840" marT="45920" marB="45920"/>
                </a:tc>
                <a:tc>
                  <a:txBody>
                    <a:bodyPr/>
                    <a:lstStyle/>
                    <a:p>
                      <a:pPr algn="ctr"/>
                      <a:r>
                        <a:rPr lang="en-US" sz="1800"/>
                        <a:t>3%</a:t>
                      </a:r>
                    </a:p>
                  </a:txBody>
                  <a:tcPr marL="91840" marR="91840" marT="45920" marB="45920"/>
                </a:tc>
                <a:tc>
                  <a:txBody>
                    <a:bodyPr/>
                    <a:lstStyle/>
                    <a:p>
                      <a:pPr algn="ctr" fontAlgn="b"/>
                      <a:r>
                        <a:rPr lang="en-US" sz="1800" b="0" i="0" u="none" strike="noStrike" dirty="0">
                          <a:solidFill>
                            <a:srgbClr val="000000"/>
                          </a:solidFill>
                          <a:effectLst/>
                          <a:latin typeface="+mn-lt"/>
                        </a:rPr>
                        <a:t>4</a:t>
                      </a:r>
                    </a:p>
                  </a:txBody>
                  <a:tcPr marL="9567" marR="9567" marT="9567" marB="0" anchor="b"/>
                </a:tc>
                <a:tc>
                  <a:txBody>
                    <a:bodyPr/>
                    <a:lstStyle/>
                    <a:p>
                      <a:pPr algn="ctr" fontAlgn="b"/>
                      <a:r>
                        <a:rPr lang="en-US" sz="1800" b="0" i="0" u="none" strike="noStrike">
                          <a:solidFill>
                            <a:srgbClr val="000000"/>
                          </a:solidFill>
                          <a:effectLst/>
                          <a:latin typeface="+mn-lt"/>
                        </a:rPr>
                        <a:t>50</a:t>
                      </a:r>
                    </a:p>
                  </a:txBody>
                  <a:tcPr marL="9567" marR="9567" marT="9567" marB="0" anchor="b"/>
                </a:tc>
                <a:tc>
                  <a:txBody>
                    <a:bodyPr/>
                    <a:lstStyle/>
                    <a:p>
                      <a:pPr algn="ctr" fontAlgn="b"/>
                      <a:r>
                        <a:rPr lang="en-US" sz="1800" b="0" i="0" u="none" strike="noStrike">
                          <a:solidFill>
                            <a:srgbClr val="000000"/>
                          </a:solidFill>
                          <a:effectLst/>
                          <a:latin typeface="+mn-lt"/>
                        </a:rPr>
                        <a:t>0</a:t>
                      </a:r>
                    </a:p>
                  </a:txBody>
                  <a:tcPr marL="9567" marR="9567" marT="9567" marB="0" anchor="b"/>
                </a:tc>
                <a:tc>
                  <a:txBody>
                    <a:bodyPr/>
                    <a:lstStyle/>
                    <a:p>
                      <a:pPr algn="ctr" fontAlgn="b"/>
                      <a:r>
                        <a:rPr lang="en-US" sz="1800" b="0" i="0" u="none" strike="noStrike">
                          <a:solidFill>
                            <a:srgbClr val="000000"/>
                          </a:solidFill>
                          <a:effectLst/>
                          <a:latin typeface="+mn-lt"/>
                        </a:rPr>
                        <a:t>0</a:t>
                      </a:r>
                    </a:p>
                  </a:txBody>
                  <a:tcPr marL="9567" marR="9567" marT="9567" marB="0" anchor="b"/>
                </a:tc>
                <a:tc>
                  <a:txBody>
                    <a:bodyPr/>
                    <a:lstStyle/>
                    <a:p>
                      <a:pPr algn="ctr" fontAlgn="b"/>
                      <a:r>
                        <a:rPr lang="en-US" sz="1800" b="0" i="0" u="none" strike="noStrike">
                          <a:solidFill>
                            <a:srgbClr val="000000"/>
                          </a:solidFill>
                          <a:effectLst/>
                          <a:latin typeface="+mn-lt"/>
                        </a:rPr>
                        <a:t>0</a:t>
                      </a:r>
                    </a:p>
                  </a:txBody>
                  <a:tcPr marL="9567" marR="9567" marT="9567" marB="0" anchor="b"/>
                </a:tc>
                <a:tc>
                  <a:txBody>
                    <a:bodyPr/>
                    <a:lstStyle/>
                    <a:p>
                      <a:pPr algn="ctr" fontAlgn="b"/>
                      <a:r>
                        <a:rPr lang="en-US" sz="1800" b="1" i="0" u="none" strike="noStrike" dirty="0">
                          <a:solidFill>
                            <a:srgbClr val="000000"/>
                          </a:solidFill>
                          <a:effectLst/>
                          <a:latin typeface="+mn-lt"/>
                        </a:rPr>
                        <a:t>54 (2%)</a:t>
                      </a:r>
                    </a:p>
                  </a:txBody>
                  <a:tcPr marL="9567" marR="9567" marT="9567" marB="0" anchor="b"/>
                </a:tc>
                <a:extLst>
                  <a:ext uri="{0D108BD9-81ED-4DB2-BD59-A6C34878D82A}">
                    <a16:rowId xmlns:a16="http://schemas.microsoft.com/office/drawing/2014/main" val="202257310"/>
                  </a:ext>
                </a:extLst>
              </a:tr>
              <a:tr h="404097">
                <a:tc>
                  <a:txBody>
                    <a:bodyPr/>
                    <a:lstStyle/>
                    <a:p>
                      <a:r>
                        <a:rPr lang="en-US" sz="1800"/>
                        <a:t>AI/AN</a:t>
                      </a:r>
                    </a:p>
                  </a:txBody>
                  <a:tcPr marL="91840" marR="91840" marT="45920" marB="45920"/>
                </a:tc>
                <a:tc>
                  <a:txBody>
                    <a:bodyPr/>
                    <a:lstStyle/>
                    <a:p>
                      <a:pPr algn="ctr"/>
                      <a:r>
                        <a:rPr lang="en-US" sz="1800"/>
                        <a:t>1%</a:t>
                      </a:r>
                    </a:p>
                  </a:txBody>
                  <a:tcPr marL="91840" marR="91840" marT="45920" marB="45920"/>
                </a:tc>
                <a:tc>
                  <a:txBody>
                    <a:bodyPr/>
                    <a:lstStyle/>
                    <a:p>
                      <a:pPr algn="ctr" fontAlgn="b"/>
                      <a:r>
                        <a:rPr lang="en-US" sz="1800" b="0" i="0" u="none" strike="noStrike">
                          <a:solidFill>
                            <a:srgbClr val="000000"/>
                          </a:solidFill>
                          <a:effectLst/>
                          <a:latin typeface="+mn-lt"/>
                        </a:rPr>
                        <a:t>4</a:t>
                      </a:r>
                    </a:p>
                  </a:txBody>
                  <a:tcPr marL="9567" marR="9567" marT="9567" marB="0" anchor="b"/>
                </a:tc>
                <a:tc>
                  <a:txBody>
                    <a:bodyPr/>
                    <a:lstStyle/>
                    <a:p>
                      <a:pPr algn="ctr" fontAlgn="b"/>
                      <a:r>
                        <a:rPr lang="en-US" sz="1800" b="0" i="0" u="none" strike="noStrike" dirty="0">
                          <a:solidFill>
                            <a:srgbClr val="000000"/>
                          </a:solidFill>
                          <a:effectLst/>
                          <a:latin typeface="+mn-lt"/>
                        </a:rPr>
                        <a:t>45</a:t>
                      </a:r>
                    </a:p>
                  </a:txBody>
                  <a:tcPr marL="9567" marR="9567" marT="9567" marB="0" anchor="b"/>
                </a:tc>
                <a:tc>
                  <a:txBody>
                    <a:bodyPr/>
                    <a:lstStyle/>
                    <a:p>
                      <a:pPr algn="ctr" fontAlgn="b"/>
                      <a:r>
                        <a:rPr lang="en-US" sz="1800" b="0" i="0" u="none" strike="noStrike" dirty="0">
                          <a:solidFill>
                            <a:srgbClr val="000000"/>
                          </a:solidFill>
                          <a:effectLst/>
                          <a:latin typeface="+mn-lt"/>
                        </a:rPr>
                        <a:t>2</a:t>
                      </a:r>
                    </a:p>
                  </a:txBody>
                  <a:tcPr marL="9567" marR="9567" marT="9567" marB="0" anchor="b"/>
                </a:tc>
                <a:tc>
                  <a:txBody>
                    <a:bodyPr/>
                    <a:lstStyle/>
                    <a:p>
                      <a:pPr algn="ctr" fontAlgn="b"/>
                      <a:r>
                        <a:rPr lang="en-US" sz="1800" b="0" i="0" u="none" strike="noStrike">
                          <a:solidFill>
                            <a:srgbClr val="000000"/>
                          </a:solidFill>
                          <a:effectLst/>
                          <a:latin typeface="+mn-lt"/>
                        </a:rPr>
                        <a:t>3</a:t>
                      </a:r>
                    </a:p>
                  </a:txBody>
                  <a:tcPr marL="9567" marR="9567" marT="9567" marB="0" anchor="b"/>
                </a:tc>
                <a:tc>
                  <a:txBody>
                    <a:bodyPr/>
                    <a:lstStyle/>
                    <a:p>
                      <a:pPr algn="ctr" fontAlgn="b"/>
                      <a:r>
                        <a:rPr lang="en-US" sz="1800" b="0" i="0" u="none" strike="noStrike">
                          <a:solidFill>
                            <a:srgbClr val="000000"/>
                          </a:solidFill>
                          <a:effectLst/>
                          <a:latin typeface="+mn-lt"/>
                        </a:rPr>
                        <a:t>0</a:t>
                      </a:r>
                    </a:p>
                  </a:txBody>
                  <a:tcPr marL="9567" marR="9567" marT="9567" marB="0" anchor="b"/>
                </a:tc>
                <a:tc>
                  <a:txBody>
                    <a:bodyPr/>
                    <a:lstStyle/>
                    <a:p>
                      <a:pPr algn="ctr" fontAlgn="b"/>
                      <a:r>
                        <a:rPr lang="en-US" sz="1800" b="1" i="0" u="none" strike="noStrike" dirty="0">
                          <a:solidFill>
                            <a:srgbClr val="000000"/>
                          </a:solidFill>
                          <a:effectLst/>
                          <a:latin typeface="+mn-lt"/>
                        </a:rPr>
                        <a:t>54 (2%)</a:t>
                      </a:r>
                    </a:p>
                  </a:txBody>
                  <a:tcPr marL="9567" marR="9567" marT="9567" marB="0" anchor="b"/>
                </a:tc>
                <a:extLst>
                  <a:ext uri="{0D108BD9-81ED-4DB2-BD59-A6C34878D82A}">
                    <a16:rowId xmlns:a16="http://schemas.microsoft.com/office/drawing/2014/main" val="1021432069"/>
                  </a:ext>
                </a:extLst>
              </a:tr>
              <a:tr h="404097">
                <a:tc>
                  <a:txBody>
                    <a:bodyPr/>
                    <a:lstStyle/>
                    <a:p>
                      <a:r>
                        <a:rPr lang="en-US" sz="1800"/>
                        <a:t>Black/AA</a:t>
                      </a:r>
                    </a:p>
                  </a:txBody>
                  <a:tcPr marL="91840" marR="91840" marT="45920" marB="45920"/>
                </a:tc>
                <a:tc>
                  <a:txBody>
                    <a:bodyPr/>
                    <a:lstStyle/>
                    <a:p>
                      <a:pPr algn="ctr"/>
                      <a:r>
                        <a:rPr lang="en-US" sz="1800"/>
                        <a:t>2%</a:t>
                      </a:r>
                    </a:p>
                  </a:txBody>
                  <a:tcPr marL="91840" marR="91840" marT="45920" marB="45920"/>
                </a:tc>
                <a:tc>
                  <a:txBody>
                    <a:bodyPr/>
                    <a:lstStyle/>
                    <a:p>
                      <a:pPr algn="ctr" fontAlgn="b"/>
                      <a:r>
                        <a:rPr lang="en-US" sz="1800" b="0" i="0" u="none" strike="noStrike">
                          <a:solidFill>
                            <a:srgbClr val="000000"/>
                          </a:solidFill>
                          <a:effectLst/>
                          <a:latin typeface="+mn-lt"/>
                        </a:rPr>
                        <a:t>22</a:t>
                      </a:r>
                    </a:p>
                  </a:txBody>
                  <a:tcPr marL="9567" marR="9567" marT="9567" marB="0" anchor="b"/>
                </a:tc>
                <a:tc>
                  <a:txBody>
                    <a:bodyPr/>
                    <a:lstStyle/>
                    <a:p>
                      <a:pPr algn="ctr" fontAlgn="b"/>
                      <a:r>
                        <a:rPr lang="en-US" sz="1800" b="0" i="0" u="none" strike="noStrike">
                          <a:solidFill>
                            <a:srgbClr val="000000"/>
                          </a:solidFill>
                          <a:effectLst/>
                          <a:latin typeface="+mn-lt"/>
                        </a:rPr>
                        <a:t>108</a:t>
                      </a:r>
                    </a:p>
                  </a:txBody>
                  <a:tcPr marL="9567" marR="9567" marT="9567" marB="0" anchor="b"/>
                </a:tc>
                <a:tc>
                  <a:txBody>
                    <a:bodyPr/>
                    <a:lstStyle/>
                    <a:p>
                      <a:pPr algn="ctr" fontAlgn="b"/>
                      <a:r>
                        <a:rPr lang="en-US" sz="1800" b="0" i="0" u="none" strike="noStrike">
                          <a:solidFill>
                            <a:srgbClr val="000000"/>
                          </a:solidFill>
                          <a:effectLst/>
                          <a:latin typeface="+mn-lt"/>
                        </a:rPr>
                        <a:t>3</a:t>
                      </a:r>
                    </a:p>
                  </a:txBody>
                  <a:tcPr marL="9567" marR="9567" marT="9567" marB="0" anchor="b"/>
                </a:tc>
                <a:tc>
                  <a:txBody>
                    <a:bodyPr/>
                    <a:lstStyle/>
                    <a:p>
                      <a:pPr algn="ctr" fontAlgn="b"/>
                      <a:r>
                        <a:rPr lang="en-US" sz="1800" b="0" i="0" u="none" strike="noStrike" dirty="0">
                          <a:solidFill>
                            <a:srgbClr val="000000"/>
                          </a:solidFill>
                          <a:effectLst/>
                          <a:latin typeface="+mn-lt"/>
                        </a:rPr>
                        <a:t>17</a:t>
                      </a:r>
                    </a:p>
                  </a:txBody>
                  <a:tcPr marL="9567" marR="9567" marT="9567" marB="0" anchor="b"/>
                </a:tc>
                <a:tc>
                  <a:txBody>
                    <a:bodyPr/>
                    <a:lstStyle/>
                    <a:p>
                      <a:pPr algn="ctr" fontAlgn="b"/>
                      <a:r>
                        <a:rPr lang="en-US" sz="1800" b="0" i="0" u="none" strike="noStrike">
                          <a:solidFill>
                            <a:srgbClr val="000000"/>
                          </a:solidFill>
                          <a:effectLst/>
                          <a:latin typeface="+mn-lt"/>
                        </a:rPr>
                        <a:t>0</a:t>
                      </a:r>
                    </a:p>
                  </a:txBody>
                  <a:tcPr marL="9567" marR="9567" marT="9567" marB="0" anchor="b"/>
                </a:tc>
                <a:tc>
                  <a:txBody>
                    <a:bodyPr/>
                    <a:lstStyle/>
                    <a:p>
                      <a:pPr algn="ctr" fontAlgn="b"/>
                      <a:r>
                        <a:rPr lang="en-US" sz="1800" b="1" i="0" u="none" strike="noStrike" dirty="0">
                          <a:solidFill>
                            <a:srgbClr val="000000"/>
                          </a:solidFill>
                          <a:effectLst/>
                          <a:latin typeface="+mn-lt"/>
                        </a:rPr>
                        <a:t>150 (5%)</a:t>
                      </a:r>
                    </a:p>
                  </a:txBody>
                  <a:tcPr marL="9567" marR="9567" marT="9567" marB="0" anchor="b"/>
                </a:tc>
                <a:extLst>
                  <a:ext uri="{0D108BD9-81ED-4DB2-BD59-A6C34878D82A}">
                    <a16:rowId xmlns:a16="http://schemas.microsoft.com/office/drawing/2014/main" val="102438972"/>
                  </a:ext>
                </a:extLst>
              </a:tr>
              <a:tr h="404097">
                <a:tc>
                  <a:txBody>
                    <a:bodyPr/>
                    <a:lstStyle/>
                    <a:p>
                      <a:r>
                        <a:rPr lang="en-US" sz="1800"/>
                        <a:t>Pacific Isl.</a:t>
                      </a:r>
                    </a:p>
                  </a:txBody>
                  <a:tcPr marL="91840" marR="91840" marT="45920" marB="45920"/>
                </a:tc>
                <a:tc>
                  <a:txBody>
                    <a:bodyPr/>
                    <a:lstStyle/>
                    <a:p>
                      <a:pPr algn="ctr"/>
                      <a:r>
                        <a:rPr lang="en-US" sz="1800"/>
                        <a:t>2%</a:t>
                      </a:r>
                    </a:p>
                  </a:txBody>
                  <a:tcPr marL="91840" marR="91840" marT="45920" marB="45920"/>
                </a:tc>
                <a:tc>
                  <a:txBody>
                    <a:bodyPr/>
                    <a:lstStyle/>
                    <a:p>
                      <a:pPr algn="ctr" fontAlgn="b"/>
                      <a:r>
                        <a:rPr lang="en-US" sz="1800" b="0" i="0" u="none" strike="noStrike">
                          <a:solidFill>
                            <a:srgbClr val="000000"/>
                          </a:solidFill>
                          <a:effectLst/>
                          <a:latin typeface="+mn-lt"/>
                        </a:rPr>
                        <a:t>6</a:t>
                      </a:r>
                    </a:p>
                  </a:txBody>
                  <a:tcPr marL="9567" marR="9567" marT="9567" marB="0" anchor="b"/>
                </a:tc>
                <a:tc>
                  <a:txBody>
                    <a:bodyPr/>
                    <a:lstStyle/>
                    <a:p>
                      <a:pPr algn="ctr" fontAlgn="b"/>
                      <a:r>
                        <a:rPr lang="en-US" sz="1800" b="0" i="0" u="none" strike="noStrike">
                          <a:solidFill>
                            <a:srgbClr val="000000"/>
                          </a:solidFill>
                          <a:effectLst/>
                          <a:latin typeface="+mn-lt"/>
                        </a:rPr>
                        <a:t>312</a:t>
                      </a:r>
                    </a:p>
                  </a:txBody>
                  <a:tcPr marL="9567" marR="9567" marT="9567" marB="0" anchor="b"/>
                </a:tc>
                <a:tc>
                  <a:txBody>
                    <a:bodyPr/>
                    <a:lstStyle/>
                    <a:p>
                      <a:pPr algn="ctr" fontAlgn="b"/>
                      <a:r>
                        <a:rPr lang="en-US" sz="1800" b="0" i="0" u="none" strike="noStrike">
                          <a:solidFill>
                            <a:srgbClr val="000000"/>
                          </a:solidFill>
                          <a:effectLst/>
                          <a:latin typeface="+mn-lt"/>
                        </a:rPr>
                        <a:t>4</a:t>
                      </a:r>
                    </a:p>
                  </a:txBody>
                  <a:tcPr marL="9567" marR="9567" marT="9567" marB="0" anchor="b"/>
                </a:tc>
                <a:tc>
                  <a:txBody>
                    <a:bodyPr/>
                    <a:lstStyle/>
                    <a:p>
                      <a:pPr algn="ctr" fontAlgn="b"/>
                      <a:r>
                        <a:rPr lang="en-US" sz="1800" b="0" i="0" u="none" strike="noStrike" dirty="0">
                          <a:solidFill>
                            <a:srgbClr val="000000"/>
                          </a:solidFill>
                          <a:effectLst/>
                          <a:latin typeface="+mn-lt"/>
                        </a:rPr>
                        <a:t>80</a:t>
                      </a:r>
                    </a:p>
                  </a:txBody>
                  <a:tcPr marL="9567" marR="9567" marT="9567" marB="0" anchor="b"/>
                </a:tc>
                <a:tc>
                  <a:txBody>
                    <a:bodyPr/>
                    <a:lstStyle/>
                    <a:p>
                      <a:pPr algn="ctr" fontAlgn="b"/>
                      <a:r>
                        <a:rPr lang="en-US" sz="1800" b="0" i="0" u="none" strike="noStrike" dirty="0">
                          <a:solidFill>
                            <a:srgbClr val="000000"/>
                          </a:solidFill>
                          <a:effectLst/>
                          <a:latin typeface="+mn-lt"/>
                        </a:rPr>
                        <a:t>0</a:t>
                      </a:r>
                    </a:p>
                  </a:txBody>
                  <a:tcPr marL="9567" marR="9567" marT="9567" marB="0" anchor="b"/>
                </a:tc>
                <a:tc>
                  <a:txBody>
                    <a:bodyPr/>
                    <a:lstStyle/>
                    <a:p>
                      <a:pPr algn="ctr" fontAlgn="b"/>
                      <a:r>
                        <a:rPr lang="en-US" sz="1800" b="1" i="0" u="none" strike="noStrike" dirty="0">
                          <a:solidFill>
                            <a:srgbClr val="000000"/>
                          </a:solidFill>
                          <a:effectLst/>
                          <a:latin typeface="+mn-lt"/>
                        </a:rPr>
                        <a:t>402 (14%)</a:t>
                      </a:r>
                    </a:p>
                  </a:txBody>
                  <a:tcPr marL="9567" marR="9567" marT="9567" marB="0" anchor="b"/>
                </a:tc>
                <a:extLst>
                  <a:ext uri="{0D108BD9-81ED-4DB2-BD59-A6C34878D82A}">
                    <a16:rowId xmlns:a16="http://schemas.microsoft.com/office/drawing/2014/main" val="1821883952"/>
                  </a:ext>
                </a:extLst>
              </a:tr>
              <a:tr h="404097">
                <a:tc>
                  <a:txBody>
                    <a:bodyPr/>
                    <a:lstStyle/>
                    <a:p>
                      <a:r>
                        <a:rPr lang="en-US" sz="1800"/>
                        <a:t>White</a:t>
                      </a:r>
                    </a:p>
                  </a:txBody>
                  <a:tcPr marL="91840" marR="91840" marT="45920" marB="45920"/>
                </a:tc>
                <a:tc>
                  <a:txBody>
                    <a:bodyPr/>
                    <a:lstStyle/>
                    <a:p>
                      <a:pPr algn="ctr"/>
                      <a:r>
                        <a:rPr lang="en-US" sz="1800"/>
                        <a:t>67%</a:t>
                      </a:r>
                    </a:p>
                  </a:txBody>
                  <a:tcPr marL="91840" marR="91840" marT="45920" marB="45920"/>
                </a:tc>
                <a:tc>
                  <a:txBody>
                    <a:bodyPr/>
                    <a:lstStyle/>
                    <a:p>
                      <a:pPr algn="ctr" fontAlgn="b"/>
                      <a:r>
                        <a:rPr lang="en-US" sz="1800" b="0" i="0" u="none" strike="noStrike">
                          <a:solidFill>
                            <a:srgbClr val="000000"/>
                          </a:solidFill>
                          <a:effectLst/>
                          <a:latin typeface="+mn-lt"/>
                        </a:rPr>
                        <a:t>167</a:t>
                      </a:r>
                    </a:p>
                  </a:txBody>
                  <a:tcPr marL="9567" marR="9567" marT="9567" marB="0" anchor="b"/>
                </a:tc>
                <a:tc>
                  <a:txBody>
                    <a:bodyPr/>
                    <a:lstStyle/>
                    <a:p>
                      <a:pPr algn="ctr" fontAlgn="b"/>
                      <a:r>
                        <a:rPr lang="en-US" sz="1800" b="0" i="0" u="none" strike="noStrike">
                          <a:solidFill>
                            <a:srgbClr val="000000"/>
                          </a:solidFill>
                          <a:effectLst/>
                          <a:latin typeface="+mn-lt"/>
                        </a:rPr>
                        <a:t>879</a:t>
                      </a:r>
                    </a:p>
                  </a:txBody>
                  <a:tcPr marL="9567" marR="9567" marT="9567" marB="0" anchor="b"/>
                </a:tc>
                <a:tc>
                  <a:txBody>
                    <a:bodyPr/>
                    <a:lstStyle/>
                    <a:p>
                      <a:pPr algn="ctr" fontAlgn="b"/>
                      <a:r>
                        <a:rPr lang="en-US" sz="1800" b="0" i="0" u="none" strike="noStrike">
                          <a:solidFill>
                            <a:srgbClr val="000000"/>
                          </a:solidFill>
                          <a:effectLst/>
                          <a:latin typeface="+mn-lt"/>
                        </a:rPr>
                        <a:t>46</a:t>
                      </a:r>
                    </a:p>
                  </a:txBody>
                  <a:tcPr marL="9567" marR="9567" marT="9567" marB="0" anchor="b"/>
                </a:tc>
                <a:tc>
                  <a:txBody>
                    <a:bodyPr/>
                    <a:lstStyle/>
                    <a:p>
                      <a:pPr algn="ctr" fontAlgn="b"/>
                      <a:r>
                        <a:rPr lang="en-US" sz="1800" b="0" i="0" u="none" strike="noStrike">
                          <a:solidFill>
                            <a:srgbClr val="000000"/>
                          </a:solidFill>
                          <a:effectLst/>
                          <a:latin typeface="+mn-lt"/>
                        </a:rPr>
                        <a:t>76</a:t>
                      </a:r>
                    </a:p>
                  </a:txBody>
                  <a:tcPr marL="9567" marR="9567" marT="9567" marB="0" anchor="b"/>
                </a:tc>
                <a:tc>
                  <a:txBody>
                    <a:bodyPr/>
                    <a:lstStyle/>
                    <a:p>
                      <a:pPr algn="ctr" fontAlgn="b"/>
                      <a:r>
                        <a:rPr lang="en-US" sz="1800" b="0" i="0" u="none" strike="noStrike" dirty="0">
                          <a:solidFill>
                            <a:srgbClr val="000000"/>
                          </a:solidFill>
                          <a:effectLst/>
                          <a:latin typeface="+mn-lt"/>
                        </a:rPr>
                        <a:t>21</a:t>
                      </a:r>
                    </a:p>
                  </a:txBody>
                  <a:tcPr marL="9567" marR="9567" marT="9567" marB="0" anchor="b"/>
                </a:tc>
                <a:tc>
                  <a:txBody>
                    <a:bodyPr/>
                    <a:lstStyle/>
                    <a:p>
                      <a:pPr algn="ctr" fontAlgn="b"/>
                      <a:r>
                        <a:rPr lang="en-US" sz="1800" b="1" i="0" u="none" strike="noStrike" dirty="0">
                          <a:solidFill>
                            <a:srgbClr val="000000"/>
                          </a:solidFill>
                          <a:effectLst/>
                          <a:latin typeface="+mn-lt"/>
                        </a:rPr>
                        <a:t>1,189 (42%)</a:t>
                      </a:r>
                    </a:p>
                  </a:txBody>
                  <a:tcPr marL="9567" marR="9567" marT="9567" marB="0" anchor="b"/>
                </a:tc>
                <a:extLst>
                  <a:ext uri="{0D108BD9-81ED-4DB2-BD59-A6C34878D82A}">
                    <a16:rowId xmlns:a16="http://schemas.microsoft.com/office/drawing/2014/main" val="2531417531"/>
                  </a:ext>
                </a:extLst>
              </a:tr>
              <a:tr h="404097">
                <a:tc>
                  <a:txBody>
                    <a:bodyPr/>
                    <a:lstStyle/>
                    <a:p>
                      <a:r>
                        <a:rPr lang="en-US" sz="1800"/>
                        <a:t>Hispanic</a:t>
                      </a:r>
                    </a:p>
                  </a:txBody>
                  <a:tcPr marL="91840" marR="91840" marT="45920" marB="45920"/>
                </a:tc>
                <a:tc>
                  <a:txBody>
                    <a:bodyPr/>
                    <a:lstStyle/>
                    <a:p>
                      <a:pPr algn="ctr"/>
                      <a:r>
                        <a:rPr lang="en-US" sz="1800"/>
                        <a:t>17%</a:t>
                      </a:r>
                    </a:p>
                  </a:txBody>
                  <a:tcPr marL="91840" marR="91840" marT="45920" marB="45920"/>
                </a:tc>
                <a:tc>
                  <a:txBody>
                    <a:bodyPr/>
                    <a:lstStyle/>
                    <a:p>
                      <a:pPr algn="ctr" fontAlgn="b"/>
                      <a:r>
                        <a:rPr lang="en-US" sz="1800" b="0" i="0" u="none" strike="noStrike">
                          <a:solidFill>
                            <a:srgbClr val="000000"/>
                          </a:solidFill>
                          <a:effectLst/>
                          <a:latin typeface="+mn-lt"/>
                        </a:rPr>
                        <a:t>30</a:t>
                      </a:r>
                    </a:p>
                  </a:txBody>
                  <a:tcPr marL="9567" marR="9567" marT="9567" marB="0" anchor="b"/>
                </a:tc>
                <a:tc>
                  <a:txBody>
                    <a:bodyPr/>
                    <a:lstStyle/>
                    <a:p>
                      <a:pPr algn="ctr" fontAlgn="b"/>
                      <a:r>
                        <a:rPr lang="en-US" sz="1800" b="0" i="0" u="none" strike="noStrike">
                          <a:solidFill>
                            <a:srgbClr val="000000"/>
                          </a:solidFill>
                          <a:effectLst/>
                          <a:latin typeface="+mn-lt"/>
                        </a:rPr>
                        <a:t>786</a:t>
                      </a:r>
                    </a:p>
                  </a:txBody>
                  <a:tcPr marL="9567" marR="9567" marT="9567" marB="0" anchor="b"/>
                </a:tc>
                <a:tc>
                  <a:txBody>
                    <a:bodyPr/>
                    <a:lstStyle/>
                    <a:p>
                      <a:pPr algn="ctr" fontAlgn="b"/>
                      <a:r>
                        <a:rPr lang="en-US" sz="1800" b="0" i="0" u="none" strike="noStrike">
                          <a:solidFill>
                            <a:srgbClr val="000000"/>
                          </a:solidFill>
                          <a:effectLst/>
                          <a:latin typeface="+mn-lt"/>
                        </a:rPr>
                        <a:t>26</a:t>
                      </a:r>
                    </a:p>
                  </a:txBody>
                  <a:tcPr marL="9567" marR="9567" marT="9567" marB="0" anchor="b"/>
                </a:tc>
                <a:tc>
                  <a:txBody>
                    <a:bodyPr/>
                    <a:lstStyle/>
                    <a:p>
                      <a:pPr algn="ctr" fontAlgn="b"/>
                      <a:r>
                        <a:rPr lang="en-US" sz="1800" b="0" i="0" u="none" strike="noStrike">
                          <a:solidFill>
                            <a:srgbClr val="000000"/>
                          </a:solidFill>
                          <a:effectLst/>
                          <a:latin typeface="+mn-lt"/>
                        </a:rPr>
                        <a:t>29</a:t>
                      </a:r>
                    </a:p>
                  </a:txBody>
                  <a:tcPr marL="9567" marR="9567" marT="9567" marB="0" anchor="b"/>
                </a:tc>
                <a:tc>
                  <a:txBody>
                    <a:bodyPr/>
                    <a:lstStyle/>
                    <a:p>
                      <a:pPr algn="ctr" fontAlgn="b"/>
                      <a:r>
                        <a:rPr lang="en-US" sz="1800" b="0" i="0" u="none" strike="noStrike" dirty="0">
                          <a:solidFill>
                            <a:srgbClr val="000000"/>
                          </a:solidFill>
                          <a:effectLst/>
                          <a:latin typeface="+mn-lt"/>
                        </a:rPr>
                        <a:t>12</a:t>
                      </a:r>
                    </a:p>
                  </a:txBody>
                  <a:tcPr marL="9567" marR="9567" marT="9567" marB="0" anchor="b"/>
                </a:tc>
                <a:tc>
                  <a:txBody>
                    <a:bodyPr/>
                    <a:lstStyle/>
                    <a:p>
                      <a:pPr algn="ctr" fontAlgn="b"/>
                      <a:r>
                        <a:rPr lang="en-US" sz="1800" b="1" i="0" u="none" strike="noStrike" dirty="0">
                          <a:solidFill>
                            <a:srgbClr val="000000"/>
                          </a:solidFill>
                          <a:effectLst/>
                          <a:latin typeface="+mn-lt"/>
                        </a:rPr>
                        <a:t>883 (31%)</a:t>
                      </a:r>
                    </a:p>
                  </a:txBody>
                  <a:tcPr marL="9567" marR="9567" marT="9567" marB="0" anchor="b"/>
                </a:tc>
                <a:extLst>
                  <a:ext uri="{0D108BD9-81ED-4DB2-BD59-A6C34878D82A}">
                    <a16:rowId xmlns:a16="http://schemas.microsoft.com/office/drawing/2014/main" val="2723708774"/>
                  </a:ext>
                </a:extLst>
              </a:tr>
              <a:tr h="404097">
                <a:tc>
                  <a:txBody>
                    <a:bodyPr/>
                    <a:lstStyle/>
                    <a:p>
                      <a:r>
                        <a:rPr lang="en-US" sz="1800"/>
                        <a:t>Multiracial</a:t>
                      </a:r>
                    </a:p>
                  </a:txBody>
                  <a:tcPr marL="91840" marR="91840" marT="45920" marB="45920"/>
                </a:tc>
                <a:tc>
                  <a:txBody>
                    <a:bodyPr/>
                    <a:lstStyle/>
                    <a:p>
                      <a:pPr algn="ctr"/>
                      <a:r>
                        <a:rPr lang="en-US" sz="1800"/>
                        <a:t>6%</a:t>
                      </a:r>
                    </a:p>
                  </a:txBody>
                  <a:tcPr marL="91840" marR="91840" marT="45920" marB="45920"/>
                </a:tc>
                <a:tc>
                  <a:txBody>
                    <a:bodyPr/>
                    <a:lstStyle/>
                    <a:p>
                      <a:pPr algn="ctr" fontAlgn="b"/>
                      <a:r>
                        <a:rPr lang="en-US" sz="1800" b="0" i="0" u="none" strike="noStrike">
                          <a:solidFill>
                            <a:srgbClr val="000000"/>
                          </a:solidFill>
                          <a:effectLst/>
                          <a:latin typeface="+mn-lt"/>
                        </a:rPr>
                        <a:t>11</a:t>
                      </a:r>
                    </a:p>
                  </a:txBody>
                  <a:tcPr marL="9567" marR="9567" marT="9567" marB="0" anchor="b"/>
                </a:tc>
                <a:tc>
                  <a:txBody>
                    <a:bodyPr/>
                    <a:lstStyle/>
                    <a:p>
                      <a:pPr algn="ctr" fontAlgn="b"/>
                      <a:r>
                        <a:rPr lang="en-US" sz="1800" b="0" i="0" u="none" strike="noStrike">
                          <a:solidFill>
                            <a:srgbClr val="000000"/>
                          </a:solidFill>
                          <a:effectLst/>
                          <a:latin typeface="+mn-lt"/>
                        </a:rPr>
                        <a:t>90</a:t>
                      </a:r>
                    </a:p>
                  </a:txBody>
                  <a:tcPr marL="9567" marR="9567" marT="9567" marB="0" anchor="b"/>
                </a:tc>
                <a:tc>
                  <a:txBody>
                    <a:bodyPr/>
                    <a:lstStyle/>
                    <a:p>
                      <a:pPr algn="ctr" fontAlgn="b"/>
                      <a:r>
                        <a:rPr lang="en-US" sz="1800" b="0" i="0" u="none" strike="noStrike">
                          <a:solidFill>
                            <a:srgbClr val="000000"/>
                          </a:solidFill>
                          <a:effectLst/>
                          <a:latin typeface="+mn-lt"/>
                        </a:rPr>
                        <a:t>10</a:t>
                      </a:r>
                    </a:p>
                  </a:txBody>
                  <a:tcPr marL="9567" marR="9567" marT="9567" marB="0" anchor="b"/>
                </a:tc>
                <a:tc>
                  <a:txBody>
                    <a:bodyPr/>
                    <a:lstStyle/>
                    <a:p>
                      <a:pPr algn="ctr" fontAlgn="b"/>
                      <a:r>
                        <a:rPr lang="en-US" sz="1800" b="0" i="0" u="none" strike="noStrike">
                          <a:solidFill>
                            <a:srgbClr val="000000"/>
                          </a:solidFill>
                          <a:effectLst/>
                          <a:latin typeface="+mn-lt"/>
                        </a:rPr>
                        <a:t>19</a:t>
                      </a:r>
                    </a:p>
                  </a:txBody>
                  <a:tcPr marL="9567" marR="9567" marT="9567" marB="0" anchor="b"/>
                </a:tc>
                <a:tc>
                  <a:txBody>
                    <a:bodyPr/>
                    <a:lstStyle/>
                    <a:p>
                      <a:pPr algn="ctr" fontAlgn="b"/>
                      <a:r>
                        <a:rPr lang="en-US" sz="1800" b="0" i="0" u="none" strike="noStrike">
                          <a:solidFill>
                            <a:srgbClr val="000000"/>
                          </a:solidFill>
                          <a:effectLst/>
                          <a:latin typeface="+mn-lt"/>
                        </a:rPr>
                        <a:t>3</a:t>
                      </a:r>
                    </a:p>
                  </a:txBody>
                  <a:tcPr marL="9567" marR="9567" marT="9567" marB="0" anchor="b"/>
                </a:tc>
                <a:tc>
                  <a:txBody>
                    <a:bodyPr/>
                    <a:lstStyle/>
                    <a:p>
                      <a:pPr algn="ctr" fontAlgn="b"/>
                      <a:r>
                        <a:rPr lang="en-US" sz="1800" b="1" i="0" u="none" strike="noStrike" dirty="0">
                          <a:solidFill>
                            <a:srgbClr val="000000"/>
                          </a:solidFill>
                          <a:effectLst/>
                          <a:latin typeface="+mn-lt"/>
                        </a:rPr>
                        <a:t>133 (5%)</a:t>
                      </a:r>
                    </a:p>
                  </a:txBody>
                  <a:tcPr marL="9567" marR="9567" marT="9567" marB="0" anchor="b"/>
                </a:tc>
                <a:extLst>
                  <a:ext uri="{0D108BD9-81ED-4DB2-BD59-A6C34878D82A}">
                    <a16:rowId xmlns:a16="http://schemas.microsoft.com/office/drawing/2014/main" val="3371931544"/>
                  </a:ext>
                </a:extLst>
              </a:tr>
              <a:tr h="404097">
                <a:tc>
                  <a:txBody>
                    <a:bodyPr/>
                    <a:lstStyle/>
                    <a:p>
                      <a:r>
                        <a:rPr lang="en-US" sz="1800"/>
                        <a:t>Total</a:t>
                      </a:r>
                    </a:p>
                  </a:txBody>
                  <a:tcPr marL="91840" marR="91840" marT="45920" marB="45920"/>
                </a:tc>
                <a:tc>
                  <a:txBody>
                    <a:bodyPr/>
                    <a:lstStyle/>
                    <a:p>
                      <a:pPr algn="ctr"/>
                      <a:r>
                        <a:rPr lang="en-US" sz="1800"/>
                        <a:t>--</a:t>
                      </a:r>
                    </a:p>
                  </a:txBody>
                  <a:tcPr marL="91840" marR="91840" marT="45920" marB="45920"/>
                </a:tc>
                <a:tc>
                  <a:txBody>
                    <a:bodyPr/>
                    <a:lstStyle/>
                    <a:p>
                      <a:pPr algn="ctr" fontAlgn="b"/>
                      <a:r>
                        <a:rPr lang="en-US" sz="1800" b="0" i="0" u="none" strike="noStrike">
                          <a:solidFill>
                            <a:srgbClr val="000000"/>
                          </a:solidFill>
                          <a:effectLst/>
                          <a:latin typeface="+mn-lt"/>
                        </a:rPr>
                        <a:t>244</a:t>
                      </a:r>
                    </a:p>
                  </a:txBody>
                  <a:tcPr marL="9567" marR="9567" marT="9567" marB="0" anchor="b"/>
                </a:tc>
                <a:tc>
                  <a:txBody>
                    <a:bodyPr/>
                    <a:lstStyle/>
                    <a:p>
                      <a:pPr algn="ctr" fontAlgn="b"/>
                      <a:r>
                        <a:rPr lang="en-US" sz="1800" b="0" i="0" u="none" strike="noStrike" dirty="0">
                          <a:solidFill>
                            <a:srgbClr val="000000"/>
                          </a:solidFill>
                          <a:effectLst/>
                          <a:latin typeface="+mn-lt"/>
                        </a:rPr>
                        <a:t>2,270</a:t>
                      </a:r>
                    </a:p>
                  </a:txBody>
                  <a:tcPr marL="9567" marR="9567" marT="9567" marB="0" anchor="b"/>
                </a:tc>
                <a:tc>
                  <a:txBody>
                    <a:bodyPr/>
                    <a:lstStyle/>
                    <a:p>
                      <a:pPr algn="ctr" fontAlgn="b"/>
                      <a:r>
                        <a:rPr lang="en-US" sz="1800" b="0" i="0" u="none" strike="noStrike">
                          <a:solidFill>
                            <a:srgbClr val="000000"/>
                          </a:solidFill>
                          <a:effectLst/>
                          <a:latin typeface="+mn-lt"/>
                        </a:rPr>
                        <a:t>91</a:t>
                      </a:r>
                    </a:p>
                  </a:txBody>
                  <a:tcPr marL="9567" marR="9567" marT="9567" marB="0" anchor="b"/>
                </a:tc>
                <a:tc>
                  <a:txBody>
                    <a:bodyPr/>
                    <a:lstStyle/>
                    <a:p>
                      <a:pPr algn="ctr" fontAlgn="b"/>
                      <a:r>
                        <a:rPr lang="en-US" sz="1800" b="0" i="0" u="none" strike="noStrike">
                          <a:solidFill>
                            <a:srgbClr val="000000"/>
                          </a:solidFill>
                          <a:effectLst/>
                          <a:latin typeface="+mn-lt"/>
                        </a:rPr>
                        <a:t>224</a:t>
                      </a:r>
                    </a:p>
                  </a:txBody>
                  <a:tcPr marL="9567" marR="9567" marT="9567" marB="0" anchor="b"/>
                </a:tc>
                <a:tc>
                  <a:txBody>
                    <a:bodyPr/>
                    <a:lstStyle/>
                    <a:p>
                      <a:pPr algn="ctr" fontAlgn="b"/>
                      <a:r>
                        <a:rPr lang="en-US" sz="1800" b="0" i="0" u="none" strike="noStrike" dirty="0">
                          <a:solidFill>
                            <a:srgbClr val="000000"/>
                          </a:solidFill>
                          <a:effectLst/>
                          <a:latin typeface="+mn-lt"/>
                        </a:rPr>
                        <a:t>36</a:t>
                      </a:r>
                    </a:p>
                  </a:txBody>
                  <a:tcPr marL="9567" marR="9567" marT="9567" marB="0" anchor="b"/>
                </a:tc>
                <a:tc>
                  <a:txBody>
                    <a:bodyPr/>
                    <a:lstStyle/>
                    <a:p>
                      <a:pPr algn="ctr" fontAlgn="b"/>
                      <a:r>
                        <a:rPr lang="en-US" sz="1800" b="1" i="0" u="none" strike="noStrike" dirty="0">
                          <a:solidFill>
                            <a:srgbClr val="000000"/>
                          </a:solidFill>
                          <a:effectLst/>
                          <a:latin typeface="+mn-lt"/>
                        </a:rPr>
                        <a:t>2,865</a:t>
                      </a:r>
                    </a:p>
                  </a:txBody>
                  <a:tcPr marL="9567" marR="9567" marT="9567" marB="0" anchor="b"/>
                </a:tc>
                <a:extLst>
                  <a:ext uri="{0D108BD9-81ED-4DB2-BD59-A6C34878D82A}">
                    <a16:rowId xmlns:a16="http://schemas.microsoft.com/office/drawing/2014/main" val="1759861587"/>
                  </a:ext>
                </a:extLst>
              </a:tr>
            </a:tbl>
          </a:graphicData>
        </a:graphic>
      </p:graphicFrame>
    </p:spTree>
    <p:extLst>
      <p:ext uri="{BB962C8B-B14F-4D97-AF65-F5344CB8AC3E}">
        <p14:creationId xmlns:p14="http://schemas.microsoft.com/office/powerpoint/2010/main" val="2556998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9194E5-A2E2-4DE4-B144-3FC38AE495A9}"/>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Trends over time</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0583538D-097B-6C7F-7CD3-D0A8000D0410}"/>
              </a:ext>
            </a:extLst>
          </p:cNvPr>
          <p:cNvGraphicFramePr>
            <a:graphicFrameLocks noGrp="1"/>
          </p:cNvGraphicFramePr>
          <p:nvPr>
            <p:ph idx="1"/>
            <p:extLst>
              <p:ext uri="{D42A27DB-BD31-4B8C-83A1-F6EECF244321}">
                <p14:modId xmlns:p14="http://schemas.microsoft.com/office/powerpoint/2010/main" val="1350289342"/>
              </p:ext>
            </p:extLst>
          </p:nvPr>
        </p:nvGraphicFramePr>
        <p:xfrm>
          <a:off x="863183" y="2112579"/>
          <a:ext cx="10489580" cy="4192811"/>
        </p:xfrm>
        <a:graphic>
          <a:graphicData uri="http://schemas.openxmlformats.org/drawingml/2006/table">
            <a:tbl>
              <a:tblPr firstRow="1" bandRow="1">
                <a:tableStyleId>{5C22544A-7EE6-4342-B048-85BDC9FD1C3A}</a:tableStyleId>
              </a:tblPr>
              <a:tblGrid>
                <a:gridCol w="3853237">
                  <a:extLst>
                    <a:ext uri="{9D8B030D-6E8A-4147-A177-3AD203B41FA5}">
                      <a16:colId xmlns:a16="http://schemas.microsoft.com/office/drawing/2014/main" val="2796650167"/>
                    </a:ext>
                  </a:extLst>
                </a:gridCol>
                <a:gridCol w="1319706">
                  <a:extLst>
                    <a:ext uri="{9D8B030D-6E8A-4147-A177-3AD203B41FA5}">
                      <a16:colId xmlns:a16="http://schemas.microsoft.com/office/drawing/2014/main" val="245301330"/>
                    </a:ext>
                  </a:extLst>
                </a:gridCol>
                <a:gridCol w="1357519">
                  <a:extLst>
                    <a:ext uri="{9D8B030D-6E8A-4147-A177-3AD203B41FA5}">
                      <a16:colId xmlns:a16="http://schemas.microsoft.com/office/drawing/2014/main" val="2653263667"/>
                    </a:ext>
                  </a:extLst>
                </a:gridCol>
                <a:gridCol w="1319706">
                  <a:extLst>
                    <a:ext uri="{9D8B030D-6E8A-4147-A177-3AD203B41FA5}">
                      <a16:colId xmlns:a16="http://schemas.microsoft.com/office/drawing/2014/main" val="1166669009"/>
                    </a:ext>
                  </a:extLst>
                </a:gridCol>
                <a:gridCol w="1319706">
                  <a:extLst>
                    <a:ext uri="{9D8B030D-6E8A-4147-A177-3AD203B41FA5}">
                      <a16:colId xmlns:a16="http://schemas.microsoft.com/office/drawing/2014/main" val="335244477"/>
                    </a:ext>
                  </a:extLst>
                </a:gridCol>
                <a:gridCol w="1319706">
                  <a:extLst>
                    <a:ext uri="{9D8B030D-6E8A-4147-A177-3AD203B41FA5}">
                      <a16:colId xmlns:a16="http://schemas.microsoft.com/office/drawing/2014/main" val="451092625"/>
                    </a:ext>
                  </a:extLst>
                </a:gridCol>
              </a:tblGrid>
              <a:tr h="598973">
                <a:tc>
                  <a:txBody>
                    <a:bodyPr/>
                    <a:lstStyle/>
                    <a:p>
                      <a:endParaRPr lang="en-US" sz="2700"/>
                    </a:p>
                  </a:txBody>
                  <a:tcPr marL="136130" marR="136130" marT="68065" marB="68065"/>
                </a:tc>
                <a:tc>
                  <a:txBody>
                    <a:bodyPr/>
                    <a:lstStyle/>
                    <a:p>
                      <a:pPr algn="ctr"/>
                      <a:r>
                        <a:rPr lang="en-US" sz="2700"/>
                        <a:t>2020</a:t>
                      </a:r>
                    </a:p>
                  </a:txBody>
                  <a:tcPr marL="136130" marR="136130" marT="68065" marB="68065"/>
                </a:tc>
                <a:tc>
                  <a:txBody>
                    <a:bodyPr/>
                    <a:lstStyle/>
                    <a:p>
                      <a:pPr algn="ctr"/>
                      <a:r>
                        <a:rPr lang="en-US" sz="2700"/>
                        <a:t>2021*</a:t>
                      </a:r>
                    </a:p>
                  </a:txBody>
                  <a:tcPr marL="136130" marR="136130" marT="68065" marB="68065"/>
                </a:tc>
                <a:tc>
                  <a:txBody>
                    <a:bodyPr/>
                    <a:lstStyle/>
                    <a:p>
                      <a:pPr algn="ctr"/>
                      <a:r>
                        <a:rPr lang="en-US" sz="2700"/>
                        <a:t>2022</a:t>
                      </a:r>
                    </a:p>
                  </a:txBody>
                  <a:tcPr marL="136130" marR="136130" marT="68065" marB="68065"/>
                </a:tc>
                <a:tc>
                  <a:txBody>
                    <a:bodyPr/>
                    <a:lstStyle/>
                    <a:p>
                      <a:pPr algn="ctr"/>
                      <a:r>
                        <a:rPr lang="en-US" sz="2700"/>
                        <a:t>2023</a:t>
                      </a:r>
                    </a:p>
                  </a:txBody>
                  <a:tcPr marL="136130" marR="136130" marT="68065" marB="68065"/>
                </a:tc>
                <a:tc>
                  <a:txBody>
                    <a:bodyPr/>
                    <a:lstStyle/>
                    <a:p>
                      <a:pPr algn="ctr"/>
                      <a:r>
                        <a:rPr lang="en-US" sz="2700"/>
                        <a:t>2025</a:t>
                      </a:r>
                    </a:p>
                  </a:txBody>
                  <a:tcPr marL="136130" marR="136130" marT="68065" marB="68065"/>
                </a:tc>
                <a:extLst>
                  <a:ext uri="{0D108BD9-81ED-4DB2-BD59-A6C34878D82A}">
                    <a16:rowId xmlns:a16="http://schemas.microsoft.com/office/drawing/2014/main" val="2872141934"/>
                  </a:ext>
                </a:extLst>
              </a:tr>
              <a:tr h="598973">
                <a:tc>
                  <a:txBody>
                    <a:bodyPr/>
                    <a:lstStyle/>
                    <a:p>
                      <a:r>
                        <a:rPr lang="en-US" sz="2700"/>
                        <a:t>Sheltered</a:t>
                      </a:r>
                    </a:p>
                  </a:txBody>
                  <a:tcPr marL="136130" marR="136130" marT="68065" marB="68065"/>
                </a:tc>
                <a:tc>
                  <a:txBody>
                    <a:bodyPr/>
                    <a:lstStyle/>
                    <a:p>
                      <a:pPr algn="ctr"/>
                      <a:r>
                        <a:rPr lang="en-US" sz="2700"/>
                        <a:t>113</a:t>
                      </a:r>
                    </a:p>
                  </a:txBody>
                  <a:tcPr marL="136130" marR="136130" marT="68065" marB="68065"/>
                </a:tc>
                <a:tc>
                  <a:txBody>
                    <a:bodyPr/>
                    <a:lstStyle/>
                    <a:p>
                      <a:pPr algn="ctr"/>
                      <a:r>
                        <a:rPr lang="en-US" sz="2700"/>
                        <a:t>11</a:t>
                      </a:r>
                    </a:p>
                  </a:txBody>
                  <a:tcPr marL="136130" marR="136130" marT="68065" marB="68065"/>
                </a:tc>
                <a:tc>
                  <a:txBody>
                    <a:bodyPr/>
                    <a:lstStyle/>
                    <a:p>
                      <a:pPr algn="ctr"/>
                      <a:r>
                        <a:rPr lang="en-US" sz="2700"/>
                        <a:t>105</a:t>
                      </a:r>
                    </a:p>
                  </a:txBody>
                  <a:tcPr marL="136130" marR="136130" marT="68065" marB="68065"/>
                </a:tc>
                <a:tc>
                  <a:txBody>
                    <a:bodyPr/>
                    <a:lstStyle/>
                    <a:p>
                      <a:pPr algn="ctr"/>
                      <a:r>
                        <a:rPr lang="en-US" sz="2700"/>
                        <a:t>125</a:t>
                      </a:r>
                    </a:p>
                  </a:txBody>
                  <a:tcPr marL="136130" marR="136130" marT="68065" marB="68065"/>
                </a:tc>
                <a:tc>
                  <a:txBody>
                    <a:bodyPr/>
                    <a:lstStyle/>
                    <a:p>
                      <a:pPr algn="ctr"/>
                      <a:r>
                        <a:rPr lang="en-US" sz="2700"/>
                        <a:t>244</a:t>
                      </a:r>
                    </a:p>
                  </a:txBody>
                  <a:tcPr marL="136130" marR="136130" marT="68065" marB="68065"/>
                </a:tc>
                <a:extLst>
                  <a:ext uri="{0D108BD9-81ED-4DB2-BD59-A6C34878D82A}">
                    <a16:rowId xmlns:a16="http://schemas.microsoft.com/office/drawing/2014/main" val="505486056"/>
                  </a:ext>
                </a:extLst>
              </a:tr>
              <a:tr h="598973">
                <a:tc>
                  <a:txBody>
                    <a:bodyPr/>
                    <a:lstStyle/>
                    <a:p>
                      <a:r>
                        <a:rPr lang="en-US" sz="2700"/>
                        <a:t>Doubled-up</a:t>
                      </a:r>
                    </a:p>
                  </a:txBody>
                  <a:tcPr marL="136130" marR="136130" marT="68065" marB="68065"/>
                </a:tc>
                <a:tc>
                  <a:txBody>
                    <a:bodyPr/>
                    <a:lstStyle/>
                    <a:p>
                      <a:pPr algn="ctr"/>
                      <a:r>
                        <a:rPr lang="en-US" sz="2700"/>
                        <a:t>1,813</a:t>
                      </a:r>
                    </a:p>
                  </a:txBody>
                  <a:tcPr marL="136130" marR="136130" marT="68065" marB="68065"/>
                </a:tc>
                <a:tc>
                  <a:txBody>
                    <a:bodyPr/>
                    <a:lstStyle/>
                    <a:p>
                      <a:pPr algn="ctr"/>
                      <a:r>
                        <a:rPr lang="en-US" sz="2700"/>
                        <a:t>466</a:t>
                      </a:r>
                    </a:p>
                  </a:txBody>
                  <a:tcPr marL="136130" marR="136130" marT="68065" marB="68065"/>
                </a:tc>
                <a:tc>
                  <a:txBody>
                    <a:bodyPr/>
                    <a:lstStyle/>
                    <a:p>
                      <a:pPr algn="ctr"/>
                      <a:r>
                        <a:rPr lang="en-US" sz="2700"/>
                        <a:t>1,791</a:t>
                      </a:r>
                    </a:p>
                  </a:txBody>
                  <a:tcPr marL="136130" marR="136130" marT="68065" marB="68065"/>
                </a:tc>
                <a:tc>
                  <a:txBody>
                    <a:bodyPr/>
                    <a:lstStyle/>
                    <a:p>
                      <a:pPr algn="ctr"/>
                      <a:r>
                        <a:rPr lang="en-US" sz="2700"/>
                        <a:t>2,089</a:t>
                      </a:r>
                    </a:p>
                  </a:txBody>
                  <a:tcPr marL="136130" marR="136130" marT="68065" marB="68065"/>
                </a:tc>
                <a:tc>
                  <a:txBody>
                    <a:bodyPr/>
                    <a:lstStyle/>
                    <a:p>
                      <a:pPr algn="ctr"/>
                      <a:r>
                        <a:rPr lang="en-US" sz="2700"/>
                        <a:t>2,270</a:t>
                      </a:r>
                    </a:p>
                  </a:txBody>
                  <a:tcPr marL="136130" marR="136130" marT="68065" marB="68065"/>
                </a:tc>
                <a:extLst>
                  <a:ext uri="{0D108BD9-81ED-4DB2-BD59-A6C34878D82A}">
                    <a16:rowId xmlns:a16="http://schemas.microsoft.com/office/drawing/2014/main" val="461517891"/>
                  </a:ext>
                </a:extLst>
              </a:tr>
              <a:tr h="598973">
                <a:tc>
                  <a:txBody>
                    <a:bodyPr/>
                    <a:lstStyle/>
                    <a:p>
                      <a:r>
                        <a:rPr lang="en-US" sz="2700"/>
                        <a:t>Unaccompanied youth</a:t>
                      </a:r>
                    </a:p>
                  </a:txBody>
                  <a:tcPr marL="136130" marR="136130" marT="68065" marB="68065"/>
                </a:tc>
                <a:tc>
                  <a:txBody>
                    <a:bodyPr/>
                    <a:lstStyle/>
                    <a:p>
                      <a:pPr algn="ctr"/>
                      <a:r>
                        <a:rPr lang="en-US" sz="2700"/>
                        <a:t>50</a:t>
                      </a:r>
                    </a:p>
                  </a:txBody>
                  <a:tcPr marL="136130" marR="136130" marT="68065" marB="68065"/>
                </a:tc>
                <a:tc>
                  <a:txBody>
                    <a:bodyPr/>
                    <a:lstStyle/>
                    <a:p>
                      <a:pPr algn="ctr"/>
                      <a:r>
                        <a:rPr lang="en-US" sz="2700"/>
                        <a:t>12</a:t>
                      </a:r>
                    </a:p>
                  </a:txBody>
                  <a:tcPr marL="136130" marR="136130" marT="68065" marB="68065"/>
                </a:tc>
                <a:tc>
                  <a:txBody>
                    <a:bodyPr/>
                    <a:lstStyle/>
                    <a:p>
                      <a:pPr algn="ctr"/>
                      <a:r>
                        <a:rPr lang="en-US" sz="2700"/>
                        <a:t>95</a:t>
                      </a:r>
                    </a:p>
                  </a:txBody>
                  <a:tcPr marL="136130" marR="136130" marT="68065" marB="68065"/>
                </a:tc>
                <a:tc>
                  <a:txBody>
                    <a:bodyPr/>
                    <a:lstStyle/>
                    <a:p>
                      <a:pPr algn="ctr"/>
                      <a:r>
                        <a:rPr lang="en-US" sz="2700"/>
                        <a:t>103</a:t>
                      </a:r>
                    </a:p>
                  </a:txBody>
                  <a:tcPr marL="136130" marR="136130" marT="68065" marB="68065"/>
                </a:tc>
                <a:tc>
                  <a:txBody>
                    <a:bodyPr/>
                    <a:lstStyle/>
                    <a:p>
                      <a:pPr algn="ctr"/>
                      <a:r>
                        <a:rPr lang="en-US" sz="2700"/>
                        <a:t>91</a:t>
                      </a:r>
                    </a:p>
                  </a:txBody>
                  <a:tcPr marL="136130" marR="136130" marT="68065" marB="68065"/>
                </a:tc>
                <a:extLst>
                  <a:ext uri="{0D108BD9-81ED-4DB2-BD59-A6C34878D82A}">
                    <a16:rowId xmlns:a16="http://schemas.microsoft.com/office/drawing/2014/main" val="3017737192"/>
                  </a:ext>
                </a:extLst>
              </a:tr>
              <a:tr h="598973">
                <a:tc>
                  <a:txBody>
                    <a:bodyPr/>
                    <a:lstStyle/>
                    <a:p>
                      <a:r>
                        <a:rPr lang="en-US" sz="2700"/>
                        <a:t>Hotel</a:t>
                      </a:r>
                    </a:p>
                  </a:txBody>
                  <a:tcPr marL="136130" marR="136130" marT="68065" marB="68065"/>
                </a:tc>
                <a:tc>
                  <a:txBody>
                    <a:bodyPr/>
                    <a:lstStyle/>
                    <a:p>
                      <a:pPr algn="ctr"/>
                      <a:r>
                        <a:rPr lang="en-US" sz="2700"/>
                        <a:t>189</a:t>
                      </a:r>
                    </a:p>
                  </a:txBody>
                  <a:tcPr marL="136130" marR="136130" marT="68065" marB="68065"/>
                </a:tc>
                <a:tc>
                  <a:txBody>
                    <a:bodyPr/>
                    <a:lstStyle/>
                    <a:p>
                      <a:pPr algn="ctr"/>
                      <a:r>
                        <a:rPr lang="en-US" sz="2700"/>
                        <a:t>58</a:t>
                      </a:r>
                    </a:p>
                  </a:txBody>
                  <a:tcPr marL="136130" marR="136130" marT="68065" marB="68065"/>
                </a:tc>
                <a:tc>
                  <a:txBody>
                    <a:bodyPr/>
                    <a:lstStyle/>
                    <a:p>
                      <a:pPr algn="ctr"/>
                      <a:r>
                        <a:rPr lang="en-US" sz="2700"/>
                        <a:t>255</a:t>
                      </a:r>
                    </a:p>
                  </a:txBody>
                  <a:tcPr marL="136130" marR="136130" marT="68065" marB="68065"/>
                </a:tc>
                <a:tc>
                  <a:txBody>
                    <a:bodyPr/>
                    <a:lstStyle/>
                    <a:p>
                      <a:pPr algn="ctr"/>
                      <a:r>
                        <a:rPr lang="en-US" sz="2700"/>
                        <a:t>307</a:t>
                      </a:r>
                    </a:p>
                  </a:txBody>
                  <a:tcPr marL="136130" marR="136130" marT="68065" marB="68065"/>
                </a:tc>
                <a:tc>
                  <a:txBody>
                    <a:bodyPr/>
                    <a:lstStyle/>
                    <a:p>
                      <a:pPr algn="ctr"/>
                      <a:r>
                        <a:rPr lang="en-US" sz="2700"/>
                        <a:t>224</a:t>
                      </a:r>
                    </a:p>
                  </a:txBody>
                  <a:tcPr marL="136130" marR="136130" marT="68065" marB="68065"/>
                </a:tc>
                <a:extLst>
                  <a:ext uri="{0D108BD9-81ED-4DB2-BD59-A6C34878D82A}">
                    <a16:rowId xmlns:a16="http://schemas.microsoft.com/office/drawing/2014/main" val="2451659975"/>
                  </a:ext>
                </a:extLst>
              </a:tr>
              <a:tr h="598973">
                <a:tc>
                  <a:txBody>
                    <a:bodyPr/>
                    <a:lstStyle/>
                    <a:p>
                      <a:r>
                        <a:rPr lang="en-US" sz="2700"/>
                        <a:t>Unsheltered</a:t>
                      </a:r>
                    </a:p>
                  </a:txBody>
                  <a:tcPr marL="136130" marR="136130" marT="68065" marB="68065"/>
                </a:tc>
                <a:tc>
                  <a:txBody>
                    <a:bodyPr/>
                    <a:lstStyle/>
                    <a:p>
                      <a:pPr algn="ctr"/>
                      <a:r>
                        <a:rPr lang="en-US" sz="2700"/>
                        <a:t>23</a:t>
                      </a:r>
                    </a:p>
                  </a:txBody>
                  <a:tcPr marL="136130" marR="136130" marT="68065" marB="68065"/>
                </a:tc>
                <a:tc>
                  <a:txBody>
                    <a:bodyPr/>
                    <a:lstStyle/>
                    <a:p>
                      <a:pPr algn="ctr"/>
                      <a:r>
                        <a:rPr lang="en-US" sz="2700"/>
                        <a:t>--</a:t>
                      </a:r>
                    </a:p>
                  </a:txBody>
                  <a:tcPr marL="136130" marR="136130" marT="68065" marB="68065"/>
                </a:tc>
                <a:tc>
                  <a:txBody>
                    <a:bodyPr/>
                    <a:lstStyle/>
                    <a:p>
                      <a:pPr algn="ctr"/>
                      <a:r>
                        <a:rPr lang="en-US" sz="2700"/>
                        <a:t>22</a:t>
                      </a:r>
                    </a:p>
                  </a:txBody>
                  <a:tcPr marL="136130" marR="136130" marT="68065" marB="68065"/>
                </a:tc>
                <a:tc>
                  <a:txBody>
                    <a:bodyPr/>
                    <a:lstStyle/>
                    <a:p>
                      <a:pPr algn="ctr"/>
                      <a:r>
                        <a:rPr lang="en-US" sz="2700"/>
                        <a:t>52</a:t>
                      </a:r>
                    </a:p>
                  </a:txBody>
                  <a:tcPr marL="136130" marR="136130" marT="68065" marB="68065"/>
                </a:tc>
                <a:tc>
                  <a:txBody>
                    <a:bodyPr/>
                    <a:lstStyle/>
                    <a:p>
                      <a:pPr algn="ctr"/>
                      <a:r>
                        <a:rPr lang="en-US" sz="2700"/>
                        <a:t>36</a:t>
                      </a:r>
                    </a:p>
                  </a:txBody>
                  <a:tcPr marL="136130" marR="136130" marT="68065" marB="68065"/>
                </a:tc>
                <a:extLst>
                  <a:ext uri="{0D108BD9-81ED-4DB2-BD59-A6C34878D82A}">
                    <a16:rowId xmlns:a16="http://schemas.microsoft.com/office/drawing/2014/main" val="2511316299"/>
                  </a:ext>
                </a:extLst>
              </a:tr>
              <a:tr h="598973">
                <a:tc>
                  <a:txBody>
                    <a:bodyPr/>
                    <a:lstStyle/>
                    <a:p>
                      <a:r>
                        <a:rPr lang="en-US" sz="2700" b="1"/>
                        <a:t>Total</a:t>
                      </a:r>
                    </a:p>
                  </a:txBody>
                  <a:tcPr marL="136130" marR="136130" marT="68065" marB="68065"/>
                </a:tc>
                <a:tc>
                  <a:txBody>
                    <a:bodyPr/>
                    <a:lstStyle/>
                    <a:p>
                      <a:pPr algn="ctr"/>
                      <a:r>
                        <a:rPr lang="en-US" sz="2700" b="1"/>
                        <a:t>2,188</a:t>
                      </a:r>
                    </a:p>
                  </a:txBody>
                  <a:tcPr marL="136130" marR="136130" marT="68065" marB="68065"/>
                </a:tc>
                <a:tc>
                  <a:txBody>
                    <a:bodyPr/>
                    <a:lstStyle/>
                    <a:p>
                      <a:pPr algn="ctr"/>
                      <a:r>
                        <a:rPr lang="en-US" sz="2700" b="1"/>
                        <a:t>547</a:t>
                      </a:r>
                    </a:p>
                  </a:txBody>
                  <a:tcPr marL="136130" marR="136130" marT="68065" marB="68065"/>
                </a:tc>
                <a:tc>
                  <a:txBody>
                    <a:bodyPr/>
                    <a:lstStyle/>
                    <a:p>
                      <a:pPr algn="ctr"/>
                      <a:r>
                        <a:rPr lang="en-US" sz="2700" b="1"/>
                        <a:t>2,268</a:t>
                      </a:r>
                    </a:p>
                  </a:txBody>
                  <a:tcPr marL="136130" marR="136130" marT="68065" marB="68065"/>
                </a:tc>
                <a:tc>
                  <a:txBody>
                    <a:bodyPr/>
                    <a:lstStyle/>
                    <a:p>
                      <a:pPr algn="ctr"/>
                      <a:r>
                        <a:rPr lang="en-US" sz="2700" b="1"/>
                        <a:t>2,676</a:t>
                      </a:r>
                    </a:p>
                  </a:txBody>
                  <a:tcPr marL="136130" marR="136130" marT="68065" marB="68065"/>
                </a:tc>
                <a:tc>
                  <a:txBody>
                    <a:bodyPr/>
                    <a:lstStyle/>
                    <a:p>
                      <a:pPr algn="ctr"/>
                      <a:r>
                        <a:rPr lang="en-US" sz="2700" b="1"/>
                        <a:t>2,865</a:t>
                      </a:r>
                    </a:p>
                  </a:txBody>
                  <a:tcPr marL="136130" marR="136130" marT="68065" marB="68065"/>
                </a:tc>
                <a:extLst>
                  <a:ext uri="{0D108BD9-81ED-4DB2-BD59-A6C34878D82A}">
                    <a16:rowId xmlns:a16="http://schemas.microsoft.com/office/drawing/2014/main" val="2077317167"/>
                  </a:ext>
                </a:extLst>
              </a:tr>
            </a:tbl>
          </a:graphicData>
        </a:graphic>
      </p:graphicFrame>
    </p:spTree>
    <p:extLst>
      <p:ext uri="{BB962C8B-B14F-4D97-AF65-F5344CB8AC3E}">
        <p14:creationId xmlns:p14="http://schemas.microsoft.com/office/powerpoint/2010/main" val="745220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Key findings: Basic numbers</a:t>
            </a:r>
            <a:endParaRPr lang="en-US" sz="4000">
              <a:solidFill>
                <a:srgbClr val="FFFFFF"/>
              </a:solidFill>
              <a:highlight>
                <a:srgbClr val="FFFF00"/>
              </a:highlight>
            </a:endParaRPr>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4810259" y="649480"/>
            <a:ext cx="6555347" cy="5546047"/>
          </a:xfrm>
        </p:spPr>
        <p:txBody>
          <a:bodyPr anchor="ctr">
            <a:normAutofit/>
          </a:bodyPr>
          <a:lstStyle/>
          <a:p>
            <a:r>
              <a:rPr lang="en-US" sz="2000"/>
              <a:t>Large (23%) increase in overall number. </a:t>
            </a:r>
          </a:p>
          <a:p>
            <a:pPr lvl="1"/>
            <a:r>
              <a:rPr lang="en-US" sz="2000"/>
              <a:t>I see this as a combination of true increase and improved methods resulting in a smaller undercount.</a:t>
            </a:r>
          </a:p>
          <a:p>
            <a:pPr lvl="1"/>
            <a:r>
              <a:rPr lang="en-US" sz="2000"/>
              <a:t>Increase can be seen in most sub-categories</a:t>
            </a:r>
          </a:p>
          <a:p>
            <a:r>
              <a:rPr lang="en-US" sz="2000"/>
              <a:t>Moderate changes in counts in specific communities &amp; likely causes:</a:t>
            </a:r>
          </a:p>
          <a:p>
            <a:pPr lvl="1"/>
            <a:r>
              <a:rPr lang="en-US" sz="2000"/>
              <a:t>Siloam Springs, increased</a:t>
            </a:r>
          </a:p>
          <a:p>
            <a:pPr lvl="2"/>
            <a:r>
              <a:rPr lang="en-US" dirty="0"/>
              <a:t>Continued to improve count and increase partners</a:t>
            </a:r>
          </a:p>
          <a:p>
            <a:pPr lvl="1"/>
            <a:r>
              <a:rPr lang="en-US" sz="2000"/>
              <a:t>Springdale, increase</a:t>
            </a:r>
          </a:p>
          <a:p>
            <a:pPr lvl="2"/>
            <a:r>
              <a:rPr lang="en-US" dirty="0"/>
              <a:t>Attribute to 1) improved methods and 2) a clear undercount last year</a:t>
            </a:r>
          </a:p>
          <a:p>
            <a:r>
              <a:rPr lang="en-US" sz="2000"/>
              <a:t>On-going increase in the number of people experiencing chronic homelessness.</a:t>
            </a:r>
          </a:p>
          <a:p>
            <a:endParaRPr lang="en-US" sz="2000"/>
          </a:p>
          <a:p>
            <a:endParaRPr lang="en-US" sz="2000"/>
          </a:p>
        </p:txBody>
      </p:sp>
    </p:spTree>
    <p:extLst>
      <p:ext uri="{BB962C8B-B14F-4D97-AF65-F5344CB8AC3E}">
        <p14:creationId xmlns:p14="http://schemas.microsoft.com/office/powerpoint/2010/main" val="41643832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p:txBody>
          <a:bodyPr/>
          <a:lstStyle/>
          <a:p>
            <a:r>
              <a:rPr lang="en-US"/>
              <a:t>Key findings: Characteristics</a:t>
            </a:r>
            <a:endParaRPr lang="en-US" dirty="0"/>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838200" y="1536192"/>
            <a:ext cx="10515600" cy="4640771"/>
          </a:xfrm>
        </p:spPr>
        <p:txBody>
          <a:bodyPr>
            <a:normAutofit/>
          </a:bodyPr>
          <a:lstStyle/>
          <a:p>
            <a:r>
              <a:rPr lang="en-US"/>
              <a:t>Numbers of older adults are still elevated, but plateaued:</a:t>
            </a:r>
          </a:p>
          <a:p>
            <a:endParaRPr lang="en-US"/>
          </a:p>
          <a:p>
            <a:endParaRPr lang="en-US"/>
          </a:p>
          <a:p>
            <a:r>
              <a:rPr lang="en-US"/>
              <a:t>Racial disparities</a:t>
            </a:r>
          </a:p>
          <a:p>
            <a:pPr lvl="1"/>
            <a:r>
              <a:rPr lang="en-US"/>
              <a:t>Differences need to be examined based on types of homelessness (e.g., unsheltered vs. sheltered; individual vs. families).</a:t>
            </a:r>
          </a:p>
          <a:p>
            <a:pPr lvl="1"/>
            <a:r>
              <a:rPr lang="en-US"/>
              <a:t>African-Americans and American Indians are the only racial groups with clear and consistent over-representation in PIT data.</a:t>
            </a:r>
          </a:p>
          <a:p>
            <a:pPr lvl="1"/>
            <a:r>
              <a:rPr lang="en-US"/>
              <a:t>Yet, Hispanics and Pacific Islanders continue to have stark over-representations in school district data. The reason(s) that we do not see these disparities in PIT data remain worth consideration.</a:t>
            </a:r>
            <a:endParaRPr lang="en-US" dirty="0"/>
          </a:p>
        </p:txBody>
      </p:sp>
      <p:graphicFrame>
        <p:nvGraphicFramePr>
          <p:cNvPr id="4" name="Table 3">
            <a:extLst>
              <a:ext uri="{FF2B5EF4-FFF2-40B4-BE49-F238E27FC236}">
                <a16:creationId xmlns:a16="http://schemas.microsoft.com/office/drawing/2014/main" id="{453404F5-6E6B-0814-64F2-87F8508F5942}"/>
              </a:ext>
            </a:extLst>
          </p:cNvPr>
          <p:cNvGraphicFramePr>
            <a:graphicFrameLocks noGrp="1"/>
          </p:cNvGraphicFramePr>
          <p:nvPr>
            <p:extLst>
              <p:ext uri="{D42A27DB-BD31-4B8C-83A1-F6EECF244321}">
                <p14:modId xmlns:p14="http://schemas.microsoft.com/office/powerpoint/2010/main" val="3103277916"/>
              </p:ext>
            </p:extLst>
          </p:nvPr>
        </p:nvGraphicFramePr>
        <p:xfrm>
          <a:off x="1195979" y="1975104"/>
          <a:ext cx="6656432" cy="1112520"/>
        </p:xfrm>
        <a:graphic>
          <a:graphicData uri="http://schemas.openxmlformats.org/drawingml/2006/table">
            <a:tbl>
              <a:tblPr firstRow="1" bandRow="1">
                <a:tableStyleId>{5C22544A-7EE6-4342-B048-85BDC9FD1C3A}</a:tableStyleId>
              </a:tblPr>
              <a:tblGrid>
                <a:gridCol w="1664108">
                  <a:extLst>
                    <a:ext uri="{9D8B030D-6E8A-4147-A177-3AD203B41FA5}">
                      <a16:colId xmlns:a16="http://schemas.microsoft.com/office/drawing/2014/main" val="3446006916"/>
                    </a:ext>
                  </a:extLst>
                </a:gridCol>
                <a:gridCol w="1664108">
                  <a:extLst>
                    <a:ext uri="{9D8B030D-6E8A-4147-A177-3AD203B41FA5}">
                      <a16:colId xmlns:a16="http://schemas.microsoft.com/office/drawing/2014/main" val="1364960900"/>
                    </a:ext>
                  </a:extLst>
                </a:gridCol>
                <a:gridCol w="1664108">
                  <a:extLst>
                    <a:ext uri="{9D8B030D-6E8A-4147-A177-3AD203B41FA5}">
                      <a16:colId xmlns:a16="http://schemas.microsoft.com/office/drawing/2014/main" val="1107192585"/>
                    </a:ext>
                  </a:extLst>
                </a:gridCol>
                <a:gridCol w="1664108">
                  <a:extLst>
                    <a:ext uri="{9D8B030D-6E8A-4147-A177-3AD203B41FA5}">
                      <a16:colId xmlns:a16="http://schemas.microsoft.com/office/drawing/2014/main" val="158557456"/>
                    </a:ext>
                  </a:extLst>
                </a:gridCol>
              </a:tblGrid>
              <a:tr h="370840">
                <a:tc>
                  <a:txBody>
                    <a:bodyPr/>
                    <a:lstStyle/>
                    <a:p>
                      <a:endParaRPr lang="en-US"/>
                    </a:p>
                  </a:txBody>
                  <a:tcPr/>
                </a:tc>
                <a:tc>
                  <a:txBody>
                    <a:bodyPr/>
                    <a:lstStyle/>
                    <a:p>
                      <a:pPr algn="ctr"/>
                      <a:r>
                        <a:rPr lang="en-US" dirty="0"/>
                        <a:t>2023</a:t>
                      </a:r>
                    </a:p>
                  </a:txBody>
                  <a:tcPr/>
                </a:tc>
                <a:tc>
                  <a:txBody>
                    <a:bodyPr/>
                    <a:lstStyle/>
                    <a:p>
                      <a:pPr algn="ctr"/>
                      <a:r>
                        <a:rPr lang="en-US" dirty="0"/>
                        <a:t>2024</a:t>
                      </a:r>
                    </a:p>
                  </a:txBody>
                  <a:tcPr/>
                </a:tc>
                <a:tc>
                  <a:txBody>
                    <a:bodyPr/>
                    <a:lstStyle/>
                    <a:p>
                      <a:pPr algn="ctr"/>
                      <a:r>
                        <a:rPr lang="en-US" dirty="0"/>
                        <a:t>2025</a:t>
                      </a:r>
                    </a:p>
                  </a:txBody>
                  <a:tcPr/>
                </a:tc>
                <a:extLst>
                  <a:ext uri="{0D108BD9-81ED-4DB2-BD59-A6C34878D82A}">
                    <a16:rowId xmlns:a16="http://schemas.microsoft.com/office/drawing/2014/main" val="1432801403"/>
                  </a:ext>
                </a:extLst>
              </a:tr>
              <a:tr h="370840">
                <a:tc>
                  <a:txBody>
                    <a:bodyPr/>
                    <a:lstStyle/>
                    <a:p>
                      <a:r>
                        <a:rPr lang="en-US" dirty="0"/>
                        <a:t>55 to 64</a:t>
                      </a:r>
                    </a:p>
                  </a:txBody>
                  <a:tcPr/>
                </a:tc>
                <a:tc>
                  <a:txBody>
                    <a:bodyPr/>
                    <a:lstStyle/>
                    <a:p>
                      <a:pPr algn="ctr"/>
                      <a:r>
                        <a:rPr lang="en-US" dirty="0"/>
                        <a:t>52 (12%)</a:t>
                      </a:r>
                    </a:p>
                  </a:txBody>
                  <a:tcPr/>
                </a:tc>
                <a:tc>
                  <a:txBody>
                    <a:bodyPr/>
                    <a:lstStyle/>
                    <a:p>
                      <a:pPr algn="ctr"/>
                      <a:r>
                        <a:rPr lang="en-US" dirty="0"/>
                        <a:t>80 (20%)</a:t>
                      </a:r>
                    </a:p>
                  </a:txBody>
                  <a:tcPr/>
                </a:tc>
                <a:tc>
                  <a:txBody>
                    <a:bodyPr/>
                    <a:lstStyle/>
                    <a:p>
                      <a:pPr algn="ctr"/>
                      <a:r>
                        <a:rPr lang="en-US" dirty="0"/>
                        <a:t>91 (18%)</a:t>
                      </a:r>
                    </a:p>
                  </a:txBody>
                  <a:tcPr/>
                </a:tc>
                <a:extLst>
                  <a:ext uri="{0D108BD9-81ED-4DB2-BD59-A6C34878D82A}">
                    <a16:rowId xmlns:a16="http://schemas.microsoft.com/office/drawing/2014/main" val="1882678332"/>
                  </a:ext>
                </a:extLst>
              </a:tr>
              <a:tr h="370840">
                <a:tc>
                  <a:txBody>
                    <a:bodyPr/>
                    <a:lstStyle/>
                    <a:p>
                      <a:r>
                        <a:rPr lang="en-US" dirty="0"/>
                        <a:t>65 and above</a:t>
                      </a:r>
                    </a:p>
                  </a:txBody>
                  <a:tcPr/>
                </a:tc>
                <a:tc>
                  <a:txBody>
                    <a:bodyPr/>
                    <a:lstStyle/>
                    <a:p>
                      <a:pPr algn="ctr"/>
                      <a:r>
                        <a:rPr lang="en-US" dirty="0"/>
                        <a:t>15 (3%)</a:t>
                      </a:r>
                    </a:p>
                  </a:txBody>
                  <a:tcPr/>
                </a:tc>
                <a:tc>
                  <a:txBody>
                    <a:bodyPr/>
                    <a:lstStyle/>
                    <a:p>
                      <a:pPr algn="ctr"/>
                      <a:r>
                        <a:rPr lang="en-US" dirty="0"/>
                        <a:t>28 (7%)</a:t>
                      </a:r>
                    </a:p>
                  </a:txBody>
                  <a:tcPr/>
                </a:tc>
                <a:tc>
                  <a:txBody>
                    <a:bodyPr/>
                    <a:lstStyle/>
                    <a:p>
                      <a:pPr algn="ctr"/>
                      <a:r>
                        <a:rPr lang="en-US" dirty="0"/>
                        <a:t>20 (4%)</a:t>
                      </a:r>
                    </a:p>
                  </a:txBody>
                  <a:tcPr/>
                </a:tc>
                <a:extLst>
                  <a:ext uri="{0D108BD9-81ED-4DB2-BD59-A6C34878D82A}">
                    <a16:rowId xmlns:a16="http://schemas.microsoft.com/office/drawing/2014/main" val="3411856045"/>
                  </a:ext>
                </a:extLst>
              </a:tr>
            </a:tbl>
          </a:graphicData>
        </a:graphic>
      </p:graphicFrame>
    </p:spTree>
    <p:extLst>
      <p:ext uri="{BB962C8B-B14F-4D97-AF65-F5344CB8AC3E}">
        <p14:creationId xmlns:p14="http://schemas.microsoft.com/office/powerpoint/2010/main" val="4218854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Key findings: Continued</a:t>
            </a:r>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1024129" y="2011680"/>
            <a:ext cx="10071502" cy="3989875"/>
          </a:xfrm>
        </p:spPr>
        <p:txBody>
          <a:bodyPr anchor="ctr">
            <a:normAutofit/>
          </a:bodyPr>
          <a:lstStyle/>
          <a:p>
            <a:r>
              <a:rPr lang="en-US" sz="2400" dirty="0"/>
              <a:t>Roughly 2/3 of unhoused individuals lived in NWA immediately before becoming homelessness.</a:t>
            </a:r>
          </a:p>
          <a:p>
            <a:r>
              <a:rPr lang="en-US" sz="2400" dirty="0"/>
              <a:t>Rates of disability (79%), domestic violence (19%), foster care history (17%), felony records (43%), and eviction history (31%) remain high.</a:t>
            </a:r>
          </a:p>
          <a:p>
            <a:r>
              <a:rPr lang="en-US" sz="2400" dirty="0"/>
              <a:t>Income and housing costs continue to be the most common reason given when asked an open question about the single factor that most contributes to homelessness.</a:t>
            </a:r>
          </a:p>
          <a:p>
            <a:r>
              <a:rPr lang="en-US" sz="2400" dirty="0"/>
              <a:t>The much larger number of individuals included in the data from school districts are an important reminder of 1) limits of this methodology and 2) the far larger population of housing insecure families.</a:t>
            </a:r>
          </a:p>
        </p:txBody>
      </p:sp>
    </p:spTree>
    <p:extLst>
      <p:ext uri="{BB962C8B-B14F-4D97-AF65-F5344CB8AC3E}">
        <p14:creationId xmlns:p14="http://schemas.microsoft.com/office/powerpoint/2010/main" val="3078773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D2C65-3A10-C9D5-9B72-3DC75187500F}"/>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Strengths</a:t>
            </a:r>
            <a:endParaRPr lang="en-US" sz="4000">
              <a:solidFill>
                <a:srgbClr val="FFFFFF"/>
              </a:solidFill>
              <a:highlight>
                <a:srgbClr val="FFFF00"/>
              </a:highlight>
            </a:endParaRPr>
          </a:p>
        </p:txBody>
      </p:sp>
      <p:sp>
        <p:nvSpPr>
          <p:cNvPr id="3" name="Content Placeholder 2">
            <a:extLst>
              <a:ext uri="{FF2B5EF4-FFF2-40B4-BE49-F238E27FC236}">
                <a16:creationId xmlns:a16="http://schemas.microsoft.com/office/drawing/2014/main" id="{B0CE582A-4F4B-9B4C-7783-2FF4729257E0}"/>
              </a:ext>
            </a:extLst>
          </p:cNvPr>
          <p:cNvSpPr>
            <a:spLocks noGrp="1"/>
          </p:cNvSpPr>
          <p:nvPr>
            <p:ph idx="1"/>
          </p:nvPr>
        </p:nvSpPr>
        <p:spPr>
          <a:xfrm>
            <a:off x="1371599" y="2318197"/>
            <a:ext cx="9724031" cy="3683358"/>
          </a:xfrm>
        </p:spPr>
        <p:txBody>
          <a:bodyPr anchor="ctr">
            <a:normAutofit/>
          </a:bodyPr>
          <a:lstStyle/>
          <a:p>
            <a:r>
              <a:rPr lang="en-US" sz="1600"/>
              <a:t>Continued to have strong data quality:</a:t>
            </a:r>
          </a:p>
          <a:p>
            <a:pPr lvl="1"/>
            <a:r>
              <a:rPr lang="en-US" sz="1600"/>
              <a:t>Further increased rate of complete interviews (from 72% to 79%)</a:t>
            </a:r>
          </a:p>
          <a:p>
            <a:pPr lvl="1"/>
            <a:r>
              <a:rPr lang="en-US" sz="1600"/>
              <a:t>Maintained a less than 10% use of observation forms</a:t>
            </a:r>
          </a:p>
          <a:p>
            <a:pPr lvl="1"/>
            <a:r>
              <a:rPr lang="en-US" sz="1600"/>
              <a:t>Still augmenting with provider-level data (9%) and HMIS (4%).</a:t>
            </a:r>
          </a:p>
          <a:p>
            <a:r>
              <a:rPr lang="en-US" sz="1600"/>
              <a:t>Generally, strong levels of year-to-year consistency, suggesting reliability of questions.</a:t>
            </a:r>
          </a:p>
          <a:p>
            <a:r>
              <a:rPr lang="en-US" sz="1600"/>
              <a:t>Partnership with unhoused individuals and the Pick Me Up program was an important improvement.</a:t>
            </a:r>
          </a:p>
          <a:p>
            <a:r>
              <a:rPr lang="en-US" sz="1600"/>
              <a:t>Taking better advantage of the 6 days, post-PIT for data capture was an important improvement.</a:t>
            </a:r>
          </a:p>
          <a:p>
            <a:r>
              <a:rPr lang="en-US" sz="1600"/>
              <a:t>Strong volunteer coverage in Fayetteville, Springdale, Rogers, and Bentonville.</a:t>
            </a:r>
          </a:p>
          <a:p>
            <a:r>
              <a:rPr lang="en-US" sz="1600"/>
              <a:t>On-going partnerships with homeless and other service providers</a:t>
            </a:r>
          </a:p>
          <a:p>
            <a:r>
              <a:rPr lang="en-US" sz="1600"/>
              <a:t>On-going partnership with law enforcement, while maintaining significant independence.</a:t>
            </a:r>
          </a:p>
          <a:p>
            <a:r>
              <a:rPr lang="en-US" sz="1600"/>
              <a:t>Grew partnerships in Siloam Springs (especially), Carroll County, and Madison County.</a:t>
            </a:r>
          </a:p>
        </p:txBody>
      </p:sp>
    </p:spTree>
    <p:extLst>
      <p:ext uri="{BB962C8B-B14F-4D97-AF65-F5344CB8AC3E}">
        <p14:creationId xmlns:p14="http://schemas.microsoft.com/office/powerpoint/2010/main" val="3540699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1DBA03-CF43-E988-77D6-6AE9AF35B46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Limitations</a:t>
            </a:r>
          </a:p>
        </p:txBody>
      </p:sp>
      <p:sp>
        <p:nvSpPr>
          <p:cNvPr id="3" name="Content Placeholder 2">
            <a:extLst>
              <a:ext uri="{FF2B5EF4-FFF2-40B4-BE49-F238E27FC236}">
                <a16:creationId xmlns:a16="http://schemas.microsoft.com/office/drawing/2014/main" id="{68B70992-B429-3BEF-1FEC-44A402FEA79B}"/>
              </a:ext>
            </a:extLst>
          </p:cNvPr>
          <p:cNvSpPr>
            <a:spLocks noGrp="1"/>
          </p:cNvSpPr>
          <p:nvPr>
            <p:ph idx="1"/>
          </p:nvPr>
        </p:nvSpPr>
        <p:spPr>
          <a:xfrm>
            <a:off x="1371599" y="2318197"/>
            <a:ext cx="9724031" cy="3683358"/>
          </a:xfrm>
        </p:spPr>
        <p:txBody>
          <a:bodyPr anchor="ctr">
            <a:normAutofit/>
          </a:bodyPr>
          <a:lstStyle/>
          <a:p>
            <a:r>
              <a:rPr lang="en-US" sz="2000"/>
              <a:t>Despite the foregoing, undercount still likely</a:t>
            </a:r>
          </a:p>
          <a:p>
            <a:pPr lvl="1"/>
            <a:r>
              <a:rPr lang="en-US" sz="2000"/>
              <a:t>This is especially true in Carroll and Madison Counties</a:t>
            </a:r>
          </a:p>
          <a:p>
            <a:r>
              <a:rPr lang="en-US" sz="2000"/>
              <a:t>Despite significant efforts at de-duplication, some duplicate entries are possible.</a:t>
            </a:r>
          </a:p>
          <a:p>
            <a:r>
              <a:rPr lang="en-US" sz="2000"/>
              <a:t>Inherent limits of HUD’s methodology:</a:t>
            </a:r>
          </a:p>
          <a:p>
            <a:pPr lvl="1"/>
            <a:r>
              <a:rPr lang="en-US" sz="2000"/>
              <a:t>Point-in-time has advantages, but obscures far larger who experience homelessness cyclically.</a:t>
            </a:r>
          </a:p>
          <a:p>
            <a:pPr lvl="1"/>
            <a:r>
              <a:rPr lang="en-US" sz="2000"/>
              <a:t>Narrow definition (especially alongside the point-in-time approach) misses large number of people who experience housing insecurity (frequently extreme).</a:t>
            </a:r>
          </a:p>
          <a:p>
            <a:r>
              <a:rPr lang="en-US" sz="2000"/>
              <a:t>Assessment of disabling conditions (and, by extension, chronic homelessness) has inherent limits.</a:t>
            </a:r>
          </a:p>
        </p:txBody>
      </p:sp>
    </p:spTree>
    <p:extLst>
      <p:ext uri="{BB962C8B-B14F-4D97-AF65-F5344CB8AC3E}">
        <p14:creationId xmlns:p14="http://schemas.microsoft.com/office/powerpoint/2010/main" val="2877699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BDC64D-0750-EECB-3E1F-43B13B827F0F}"/>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Discussion, summary, key points</a:t>
            </a:r>
            <a:endParaRPr lang="en-US" sz="4000">
              <a:solidFill>
                <a:srgbClr val="FFFFFF"/>
              </a:solidFill>
              <a:highlight>
                <a:srgbClr val="FFFF00"/>
              </a:highlight>
            </a:endParaRPr>
          </a:p>
        </p:txBody>
      </p:sp>
      <p:sp>
        <p:nvSpPr>
          <p:cNvPr id="3" name="Content Placeholder 2">
            <a:extLst>
              <a:ext uri="{FF2B5EF4-FFF2-40B4-BE49-F238E27FC236}">
                <a16:creationId xmlns:a16="http://schemas.microsoft.com/office/drawing/2014/main" id="{A98F93EA-59DD-0886-05AA-60B496272CAF}"/>
              </a:ext>
            </a:extLst>
          </p:cNvPr>
          <p:cNvSpPr>
            <a:spLocks noGrp="1"/>
          </p:cNvSpPr>
          <p:nvPr>
            <p:ph idx="1"/>
          </p:nvPr>
        </p:nvSpPr>
        <p:spPr>
          <a:xfrm>
            <a:off x="1371599" y="2318197"/>
            <a:ext cx="9724031" cy="3683358"/>
          </a:xfrm>
        </p:spPr>
        <p:txBody>
          <a:bodyPr anchor="ctr">
            <a:normAutofit/>
          </a:bodyPr>
          <a:lstStyle/>
          <a:p>
            <a:r>
              <a:rPr lang="en-US" sz="1400"/>
              <a:t>Changes over time:</a:t>
            </a:r>
          </a:p>
          <a:p>
            <a:pPr lvl="1"/>
            <a:r>
              <a:rPr lang="en-US" sz="1400"/>
              <a:t>First, challenges of conducting a complete census must be borne in mind and year-to-year variations seem unavoidable and not inherently attributed to true change in population size.  Consistent methods over time increase ability to track trends.</a:t>
            </a:r>
          </a:p>
          <a:p>
            <a:pPr lvl="1"/>
            <a:r>
              <a:rPr lang="en-US" sz="1400"/>
              <a:t>There was an increase in emergency shelter beds due to the opening of the 7hills emergency shelter.</a:t>
            </a:r>
          </a:p>
          <a:p>
            <a:r>
              <a:rPr lang="en-US" sz="1400"/>
              <a:t>Impact of identity on services</a:t>
            </a:r>
          </a:p>
          <a:p>
            <a:pPr lvl="1"/>
            <a:r>
              <a:rPr lang="en-US" sz="1400"/>
              <a:t>The percentage of respondents who reported their identity negatively impacts access to services remained roughly 15% for the second year.</a:t>
            </a:r>
          </a:p>
          <a:p>
            <a:pPr lvl="1"/>
            <a:r>
              <a:rPr lang="en-US" sz="1400"/>
              <a:t>Disability and criminal records remained among the most commonly noted reasons for such barriers, with a noticeable increase in the percentage of people reporting race or ethnicity as such a barrier.</a:t>
            </a:r>
          </a:p>
          <a:p>
            <a:r>
              <a:rPr lang="en-US" sz="1400"/>
              <a:t>Importance of social and behavioral health factors:</a:t>
            </a:r>
          </a:p>
          <a:p>
            <a:pPr lvl="1"/>
            <a:r>
              <a:rPr lang="en-US" sz="1400"/>
              <a:t>Domestic violence, mental health, and substance use frequently involved in paths to homelessness.</a:t>
            </a:r>
          </a:p>
          <a:p>
            <a:pPr lvl="1"/>
            <a:r>
              <a:rPr lang="en-US" sz="1400"/>
              <a:t>This does not negate underlying macro economic factors such as housing/labor markets and response to individuals with disabilities in society. But it highlights how particularly vulnerable some individuals are in an increasingly tight housing market.</a:t>
            </a:r>
          </a:p>
          <a:p>
            <a:endParaRPr lang="en-US" sz="1400"/>
          </a:p>
        </p:txBody>
      </p:sp>
    </p:spTree>
    <p:extLst>
      <p:ext uri="{BB962C8B-B14F-4D97-AF65-F5344CB8AC3E}">
        <p14:creationId xmlns:p14="http://schemas.microsoft.com/office/powerpoint/2010/main" val="18225939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46CD6E-F4EB-4489-1F63-8CBD9EC1612F}"/>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Questions, discussion, &amp; contact information</a:t>
            </a:r>
          </a:p>
        </p:txBody>
      </p:sp>
      <p:sp>
        <p:nvSpPr>
          <p:cNvPr id="3" name="Content Placeholder 2">
            <a:extLst>
              <a:ext uri="{FF2B5EF4-FFF2-40B4-BE49-F238E27FC236}">
                <a16:creationId xmlns:a16="http://schemas.microsoft.com/office/drawing/2014/main" id="{DA4301F0-48F9-BD80-33C0-556D031A88C9}"/>
              </a:ext>
            </a:extLst>
          </p:cNvPr>
          <p:cNvSpPr>
            <a:spLocks noGrp="1"/>
          </p:cNvSpPr>
          <p:nvPr>
            <p:ph idx="1"/>
          </p:nvPr>
        </p:nvSpPr>
        <p:spPr>
          <a:xfrm>
            <a:off x="1371599" y="2318197"/>
            <a:ext cx="9724031" cy="3683358"/>
          </a:xfrm>
        </p:spPr>
        <p:txBody>
          <a:bodyPr anchor="ctr">
            <a:normAutofit/>
          </a:bodyPr>
          <a:lstStyle/>
          <a:p>
            <a:r>
              <a:rPr lang="en-US" sz="2000"/>
              <a:t>Questions, comments, &amp; discussion</a:t>
            </a:r>
          </a:p>
          <a:p>
            <a:endParaRPr lang="en-US" sz="2000"/>
          </a:p>
          <a:p>
            <a:r>
              <a:rPr lang="en-US" sz="2000"/>
              <a:t>Contact information</a:t>
            </a:r>
          </a:p>
          <a:p>
            <a:pPr marL="0" indent="0">
              <a:buNone/>
            </a:pPr>
            <a:r>
              <a:rPr lang="en-US" sz="2000" dirty="0"/>
              <a:t>John Gallagher, PhD., LMSW		Quinn Emmett</a:t>
            </a:r>
          </a:p>
          <a:p>
            <a:pPr marL="0" indent="0">
              <a:buNone/>
            </a:pPr>
            <a:r>
              <a:rPr lang="en-US" sz="2000" dirty="0"/>
              <a:t>Associate Professor of Social Work		Executive Director</a:t>
            </a:r>
          </a:p>
          <a:p>
            <a:pPr marL="0" indent="0">
              <a:buNone/>
            </a:pPr>
            <a:r>
              <a:rPr lang="en-US" sz="2000" dirty="0"/>
              <a:t>University of Arkansas			Northwest Arkansas Continuum of Care</a:t>
            </a:r>
          </a:p>
          <a:p>
            <a:pPr marL="0" indent="0">
              <a:buNone/>
            </a:pPr>
            <a:r>
              <a:rPr lang="en-US" sz="2000" dirty="0"/>
              <a:t>479-575-2368				479-717-7737</a:t>
            </a:r>
          </a:p>
          <a:p>
            <a:pPr marL="0" indent="0">
              <a:buNone/>
            </a:pPr>
            <a:r>
              <a:rPr lang="en-US" sz="2000" dirty="0">
                <a:hlinkClick r:id="rId3"/>
              </a:rPr>
              <a:t>jmgallag@uark.edu</a:t>
            </a:r>
            <a:r>
              <a:rPr lang="en-US" sz="2000" dirty="0"/>
              <a:t>			</a:t>
            </a:r>
            <a:r>
              <a:rPr lang="en-US" sz="2000" dirty="0">
                <a:hlinkClick r:id="rId4"/>
              </a:rPr>
              <a:t>quinn.emett@nwacoc.com</a:t>
            </a:r>
            <a:r>
              <a:rPr lang="en-US" sz="2000" dirty="0"/>
              <a:t> </a:t>
            </a:r>
            <a:endParaRPr lang="en-US" sz="2000"/>
          </a:p>
        </p:txBody>
      </p:sp>
    </p:spTree>
    <p:extLst>
      <p:ext uri="{BB962C8B-B14F-4D97-AF65-F5344CB8AC3E}">
        <p14:creationId xmlns:p14="http://schemas.microsoft.com/office/powerpoint/2010/main" val="115957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750733-13AC-BA8F-D832-DD53F1E2940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69F3BB6-D874-8C86-B25F-D85EE04174C2}"/>
              </a:ext>
            </a:extLst>
          </p:cNvPr>
          <p:cNvSpPr>
            <a:spLocks noGrp="1"/>
          </p:cNvSpPr>
          <p:nvPr>
            <p:ph type="title"/>
          </p:nvPr>
        </p:nvSpPr>
        <p:spPr>
          <a:xfrm>
            <a:off x="838200" y="609600"/>
            <a:ext cx="3739341" cy="1330839"/>
          </a:xfrm>
        </p:spPr>
        <p:txBody>
          <a:bodyPr>
            <a:normAutofit/>
          </a:bodyPr>
          <a:lstStyle/>
          <a:p>
            <a:r>
              <a:rPr lang="en-US" dirty="0"/>
              <a:t>Data sources</a:t>
            </a:r>
            <a:endParaRPr lang="en-US" dirty="0">
              <a:highlight>
                <a:srgbClr val="FFFF00"/>
              </a:highlight>
            </a:endParaRPr>
          </a:p>
        </p:txBody>
      </p:sp>
      <p:sp>
        <p:nvSpPr>
          <p:cNvPr id="3" name="Content Placeholder 2">
            <a:extLst>
              <a:ext uri="{FF2B5EF4-FFF2-40B4-BE49-F238E27FC236}">
                <a16:creationId xmlns:a16="http://schemas.microsoft.com/office/drawing/2014/main" id="{E97D9C6F-59C4-08E5-DAE2-82C1A74A427B}"/>
              </a:ext>
            </a:extLst>
          </p:cNvPr>
          <p:cNvSpPr>
            <a:spLocks noGrp="1"/>
          </p:cNvSpPr>
          <p:nvPr>
            <p:ph idx="1"/>
          </p:nvPr>
        </p:nvSpPr>
        <p:spPr>
          <a:xfrm>
            <a:off x="862366" y="2194102"/>
            <a:ext cx="3427001" cy="3908586"/>
          </a:xfrm>
        </p:spPr>
        <p:txBody>
          <a:bodyPr>
            <a:normAutofit/>
          </a:bodyPr>
          <a:lstStyle/>
          <a:p>
            <a:pPr marL="0" indent="0">
              <a:buNone/>
            </a:pPr>
            <a:endParaRPr lang="en-US" sz="2000"/>
          </a:p>
          <a:p>
            <a:endParaRPr lang="en-US" sz="2000"/>
          </a:p>
          <a:p>
            <a:endParaRPr lang="en-US" sz="2000"/>
          </a:p>
          <a:p>
            <a:endParaRPr lang="en-US" sz="2000"/>
          </a:p>
          <a:p>
            <a:endParaRPr lang="en-US" sz="2000"/>
          </a:p>
          <a:p>
            <a:endParaRPr lang="en-US" sz="2000"/>
          </a:p>
          <a:p>
            <a:pPr marL="0" indent="0">
              <a:buNone/>
            </a:pPr>
            <a:endParaRPr lang="en-US" sz="2000"/>
          </a:p>
          <a:p>
            <a:endParaRPr lang="en-US" sz="2000"/>
          </a:p>
          <a:p>
            <a:endParaRPr lang="en-US" sz="2000"/>
          </a:p>
          <a:p>
            <a:endParaRPr lang="en-US" sz="2000"/>
          </a:p>
        </p:txBody>
      </p:sp>
      <p:graphicFrame>
        <p:nvGraphicFramePr>
          <p:cNvPr id="4" name="Table 3">
            <a:extLst>
              <a:ext uri="{FF2B5EF4-FFF2-40B4-BE49-F238E27FC236}">
                <a16:creationId xmlns:a16="http://schemas.microsoft.com/office/drawing/2014/main" id="{1709E183-9E97-38F9-F503-1517E2F50B38}"/>
              </a:ext>
            </a:extLst>
          </p:cNvPr>
          <p:cNvGraphicFramePr>
            <a:graphicFrameLocks noGrp="1"/>
          </p:cNvGraphicFramePr>
          <p:nvPr>
            <p:extLst>
              <p:ext uri="{D42A27DB-BD31-4B8C-83A1-F6EECF244321}">
                <p14:modId xmlns:p14="http://schemas.microsoft.com/office/powerpoint/2010/main" val="627616836"/>
              </p:ext>
            </p:extLst>
          </p:nvPr>
        </p:nvGraphicFramePr>
        <p:xfrm>
          <a:off x="5445457" y="1832982"/>
          <a:ext cx="6155142" cy="3215781"/>
        </p:xfrm>
        <a:graphic>
          <a:graphicData uri="http://schemas.openxmlformats.org/drawingml/2006/table">
            <a:tbl>
              <a:tblPr firstRow="1" bandRow="1">
                <a:noFill/>
                <a:tableStyleId>{5C22544A-7EE6-4342-B048-85BDC9FD1C3A}</a:tableStyleId>
              </a:tblPr>
              <a:tblGrid>
                <a:gridCol w="2624532">
                  <a:extLst>
                    <a:ext uri="{9D8B030D-6E8A-4147-A177-3AD203B41FA5}">
                      <a16:colId xmlns:a16="http://schemas.microsoft.com/office/drawing/2014/main" val="2461710937"/>
                    </a:ext>
                  </a:extLst>
                </a:gridCol>
                <a:gridCol w="1176870">
                  <a:extLst>
                    <a:ext uri="{9D8B030D-6E8A-4147-A177-3AD203B41FA5}">
                      <a16:colId xmlns:a16="http://schemas.microsoft.com/office/drawing/2014/main" val="485846129"/>
                    </a:ext>
                  </a:extLst>
                </a:gridCol>
                <a:gridCol w="1176870">
                  <a:extLst>
                    <a:ext uri="{9D8B030D-6E8A-4147-A177-3AD203B41FA5}">
                      <a16:colId xmlns:a16="http://schemas.microsoft.com/office/drawing/2014/main" val="2997880033"/>
                    </a:ext>
                  </a:extLst>
                </a:gridCol>
                <a:gridCol w="1176870">
                  <a:extLst>
                    <a:ext uri="{9D8B030D-6E8A-4147-A177-3AD203B41FA5}">
                      <a16:colId xmlns:a16="http://schemas.microsoft.com/office/drawing/2014/main" val="3525651971"/>
                    </a:ext>
                  </a:extLst>
                </a:gridCol>
              </a:tblGrid>
              <a:tr h="616170">
                <a:tc>
                  <a:txBody>
                    <a:bodyPr/>
                    <a:lstStyle/>
                    <a:p>
                      <a:endParaRPr lang="en-US" sz="2400" b="0" cap="none" spc="60">
                        <a:solidFill>
                          <a:schemeClr val="bg1"/>
                        </a:solidFill>
                      </a:endParaRPr>
                    </a:p>
                  </a:txBody>
                  <a:tcPr marL="134928" marR="134928" marT="134928" marB="67464" anchor="ctr">
                    <a:lnL w="12700" cmpd="sng">
                      <a:noFill/>
                    </a:lnL>
                    <a:lnR w="12700" cmpd="sng">
                      <a:noFill/>
                    </a:lnR>
                    <a:lnT w="19050" cap="flat" cmpd="sng" algn="ctr">
                      <a:noFill/>
                      <a:prstDash val="solid"/>
                    </a:lnT>
                    <a:lnB w="38100" cmpd="sng">
                      <a:noFill/>
                    </a:lnB>
                    <a:solidFill>
                      <a:schemeClr val="accent1"/>
                    </a:solidFill>
                  </a:tcPr>
                </a:tc>
                <a:tc>
                  <a:txBody>
                    <a:bodyPr/>
                    <a:lstStyle/>
                    <a:p>
                      <a:pPr algn="ctr"/>
                      <a:r>
                        <a:rPr lang="en-US" sz="2400" b="0" cap="none" spc="60">
                          <a:solidFill>
                            <a:schemeClr val="bg1"/>
                          </a:solidFill>
                        </a:rPr>
                        <a:t>2023</a:t>
                      </a:r>
                    </a:p>
                  </a:txBody>
                  <a:tcPr marL="134928" marR="134928" marT="134928" marB="67464" anchor="ctr">
                    <a:lnL w="12700" cmpd="sng">
                      <a:noFill/>
                    </a:lnL>
                    <a:lnR w="12700" cmpd="sng">
                      <a:noFill/>
                    </a:lnR>
                    <a:lnT w="19050" cap="flat" cmpd="sng" algn="ctr">
                      <a:noFill/>
                      <a:prstDash val="solid"/>
                    </a:lnT>
                    <a:lnB w="38100" cmpd="sng">
                      <a:noFill/>
                    </a:lnB>
                    <a:solidFill>
                      <a:schemeClr val="accent1"/>
                    </a:solidFill>
                  </a:tcPr>
                </a:tc>
                <a:tc>
                  <a:txBody>
                    <a:bodyPr/>
                    <a:lstStyle/>
                    <a:p>
                      <a:pPr algn="ctr"/>
                      <a:r>
                        <a:rPr lang="en-US" sz="2400" b="0" cap="none" spc="60">
                          <a:solidFill>
                            <a:schemeClr val="bg1"/>
                          </a:solidFill>
                        </a:rPr>
                        <a:t>2024</a:t>
                      </a:r>
                    </a:p>
                  </a:txBody>
                  <a:tcPr marL="134928" marR="134928" marT="134928" marB="67464" anchor="ctr">
                    <a:lnL w="12700" cmpd="sng">
                      <a:noFill/>
                    </a:lnL>
                    <a:lnR w="12700" cmpd="sng">
                      <a:noFill/>
                    </a:lnR>
                    <a:lnT w="19050" cap="flat" cmpd="sng" algn="ctr">
                      <a:noFill/>
                      <a:prstDash val="solid"/>
                    </a:lnT>
                    <a:lnB w="38100" cmpd="sng">
                      <a:noFill/>
                    </a:lnB>
                    <a:solidFill>
                      <a:schemeClr val="accent1"/>
                    </a:solidFill>
                  </a:tcPr>
                </a:tc>
                <a:tc>
                  <a:txBody>
                    <a:bodyPr/>
                    <a:lstStyle/>
                    <a:p>
                      <a:pPr algn="ctr"/>
                      <a:r>
                        <a:rPr lang="en-US" sz="2400" b="0" cap="none" spc="60">
                          <a:solidFill>
                            <a:schemeClr val="bg1"/>
                          </a:solidFill>
                        </a:rPr>
                        <a:t>2025</a:t>
                      </a:r>
                    </a:p>
                  </a:txBody>
                  <a:tcPr marL="134928" marR="134928" marT="134928" marB="67464" anchor="ctr">
                    <a:lnL w="12700" cmpd="sng">
                      <a:noFill/>
                    </a:lnL>
                    <a:lnR w="12700" cmpd="sng">
                      <a:noFill/>
                    </a:lnR>
                    <a:lnT w="19050" cap="flat" cmpd="sng" algn="ctr">
                      <a:noFill/>
                      <a:prstDash val="solid"/>
                    </a:lnT>
                    <a:lnB w="38100" cmpd="sng">
                      <a:noFill/>
                    </a:lnB>
                    <a:solidFill>
                      <a:schemeClr val="accent1"/>
                    </a:solidFill>
                  </a:tcPr>
                </a:tc>
                <a:extLst>
                  <a:ext uri="{0D108BD9-81ED-4DB2-BD59-A6C34878D82A}">
                    <a16:rowId xmlns:a16="http://schemas.microsoft.com/office/drawing/2014/main" val="1994865243"/>
                  </a:ext>
                </a:extLst>
              </a:tr>
              <a:tr h="886026">
                <a:tc>
                  <a:txBody>
                    <a:bodyPr/>
                    <a:lstStyle/>
                    <a:p>
                      <a:r>
                        <a:rPr lang="en-US" sz="2100" cap="none" spc="0">
                          <a:solidFill>
                            <a:schemeClr val="tx1"/>
                          </a:solidFill>
                        </a:rPr>
                        <a:t>Complete interviews</a:t>
                      </a:r>
                    </a:p>
                  </a:txBody>
                  <a:tcPr marL="134928" marR="134928" marT="134928" marB="67464">
                    <a:lnL w="12700" cmpd="sng">
                      <a:noFill/>
                      <a:prstDash val="solid"/>
                    </a:lnL>
                    <a:lnR w="12700" cmpd="sng">
                      <a:noFill/>
                      <a:prstDash val="solid"/>
                    </a:lnR>
                    <a:lnT w="38100" cmpd="sng">
                      <a:noFill/>
                    </a:lnT>
                    <a:lnB w="12700" cap="flat" cmpd="sng" algn="ctr">
                      <a:noFill/>
                      <a:prstDash val="solid"/>
                    </a:lnB>
                    <a:noFill/>
                  </a:tcPr>
                </a:tc>
                <a:tc>
                  <a:txBody>
                    <a:bodyPr/>
                    <a:lstStyle/>
                    <a:p>
                      <a:pPr algn="ctr"/>
                      <a:r>
                        <a:rPr lang="en-US" sz="2100" cap="none" spc="0">
                          <a:solidFill>
                            <a:schemeClr val="tx1"/>
                          </a:solidFill>
                        </a:rPr>
                        <a:t>71%</a:t>
                      </a:r>
                    </a:p>
                  </a:txBody>
                  <a:tcPr marL="134928" marR="134928" marT="134928" marB="67464">
                    <a:lnL w="12700" cmpd="sng">
                      <a:noFill/>
                      <a:prstDash val="solid"/>
                    </a:lnL>
                    <a:lnR w="12700" cmpd="sng">
                      <a:noFill/>
                      <a:prstDash val="solid"/>
                    </a:lnR>
                    <a:lnT w="38100" cmpd="sng">
                      <a:noFill/>
                    </a:lnT>
                    <a:lnB w="12700" cap="flat" cmpd="sng" algn="ctr">
                      <a:noFill/>
                      <a:prstDash val="solid"/>
                    </a:lnB>
                    <a:noFill/>
                  </a:tcPr>
                </a:tc>
                <a:tc>
                  <a:txBody>
                    <a:bodyPr/>
                    <a:lstStyle/>
                    <a:p>
                      <a:pPr algn="ctr"/>
                      <a:r>
                        <a:rPr lang="en-US" sz="2100" cap="none" spc="0">
                          <a:solidFill>
                            <a:schemeClr val="tx1"/>
                          </a:solidFill>
                        </a:rPr>
                        <a:t>72%</a:t>
                      </a:r>
                    </a:p>
                  </a:txBody>
                  <a:tcPr marL="134928" marR="134928" marT="134928" marB="67464">
                    <a:lnL w="12700" cmpd="sng">
                      <a:noFill/>
                      <a:prstDash val="solid"/>
                    </a:lnL>
                    <a:lnR w="12700" cmpd="sng">
                      <a:noFill/>
                      <a:prstDash val="solid"/>
                    </a:lnR>
                    <a:lnT w="38100" cmpd="sng">
                      <a:noFill/>
                    </a:lnT>
                    <a:lnB w="12700" cap="flat" cmpd="sng" algn="ctr">
                      <a:noFill/>
                      <a:prstDash val="solid"/>
                    </a:lnB>
                    <a:noFill/>
                  </a:tcPr>
                </a:tc>
                <a:tc>
                  <a:txBody>
                    <a:bodyPr/>
                    <a:lstStyle/>
                    <a:p>
                      <a:pPr algn="ctr"/>
                      <a:r>
                        <a:rPr lang="en-US" sz="2100" cap="none" spc="0">
                          <a:solidFill>
                            <a:schemeClr val="tx1"/>
                          </a:solidFill>
                        </a:rPr>
                        <a:t>79%</a:t>
                      </a:r>
                    </a:p>
                  </a:txBody>
                  <a:tcPr marL="134928" marR="134928" marT="134928" marB="67464">
                    <a:lnL w="12700" cmpd="sng">
                      <a:noFill/>
                      <a:prstDash val="solid"/>
                    </a:lnL>
                    <a:lnR w="12700" cmpd="sng">
                      <a:noFill/>
                      <a:prstDash val="solid"/>
                    </a:lnR>
                    <a:lnT w="38100" cmpd="sng">
                      <a:noFill/>
                    </a:lnT>
                    <a:lnB w="12700" cap="flat" cmpd="sng" algn="ctr">
                      <a:noFill/>
                      <a:prstDash val="solid"/>
                    </a:lnB>
                    <a:noFill/>
                  </a:tcPr>
                </a:tc>
                <a:extLst>
                  <a:ext uri="{0D108BD9-81ED-4DB2-BD59-A6C34878D82A}">
                    <a16:rowId xmlns:a16="http://schemas.microsoft.com/office/drawing/2014/main" val="3537647064"/>
                  </a:ext>
                </a:extLst>
              </a:tr>
              <a:tr h="571195">
                <a:tc>
                  <a:txBody>
                    <a:bodyPr/>
                    <a:lstStyle/>
                    <a:p>
                      <a:r>
                        <a:rPr lang="en-US" sz="2100" cap="none" spc="0">
                          <a:solidFill>
                            <a:schemeClr val="tx1"/>
                          </a:solidFill>
                        </a:rPr>
                        <a:t>Observation forms</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a:r>
                        <a:rPr lang="en-US" sz="2100" cap="none" spc="0">
                          <a:solidFill>
                            <a:schemeClr val="tx1"/>
                          </a:solidFill>
                        </a:rPr>
                        <a:t>10%</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a:r>
                        <a:rPr lang="en-US" sz="2100" cap="none" spc="0">
                          <a:solidFill>
                            <a:schemeClr val="tx1"/>
                          </a:solidFill>
                        </a:rPr>
                        <a:t>6%</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a:r>
                        <a:rPr lang="en-US" sz="2100" cap="none" spc="0">
                          <a:solidFill>
                            <a:schemeClr val="tx1"/>
                          </a:solidFill>
                        </a:rPr>
                        <a:t>8%</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744564510"/>
                  </a:ext>
                </a:extLst>
              </a:tr>
              <a:tr h="571195">
                <a:tc>
                  <a:txBody>
                    <a:bodyPr/>
                    <a:lstStyle/>
                    <a:p>
                      <a:r>
                        <a:rPr lang="en-US" sz="2100" cap="none" spc="0">
                          <a:solidFill>
                            <a:schemeClr val="tx1"/>
                          </a:solidFill>
                        </a:rPr>
                        <a:t>Provider-level data</a:t>
                      </a:r>
                    </a:p>
                  </a:txBody>
                  <a:tcPr marL="134928" marR="134928" marT="134928" marB="67464">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ctr"/>
                      <a:r>
                        <a:rPr lang="en-US" sz="2100" cap="none" spc="0">
                          <a:solidFill>
                            <a:schemeClr val="tx1"/>
                          </a:solidFill>
                        </a:rPr>
                        <a:t>15%</a:t>
                      </a:r>
                    </a:p>
                  </a:txBody>
                  <a:tcPr marL="134928" marR="134928" marT="134928" marB="67464">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ctr"/>
                      <a:r>
                        <a:rPr lang="en-US" sz="2100" cap="none" spc="0">
                          <a:solidFill>
                            <a:schemeClr val="tx1"/>
                          </a:solidFill>
                        </a:rPr>
                        <a:t>16%</a:t>
                      </a:r>
                    </a:p>
                  </a:txBody>
                  <a:tcPr marL="134928" marR="134928" marT="134928" marB="67464">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ctr"/>
                      <a:r>
                        <a:rPr lang="en-US" sz="2100" cap="none" spc="0">
                          <a:solidFill>
                            <a:schemeClr val="tx1"/>
                          </a:solidFill>
                        </a:rPr>
                        <a:t>9%</a:t>
                      </a:r>
                    </a:p>
                  </a:txBody>
                  <a:tcPr marL="134928" marR="134928" marT="134928" marB="67464">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2798951876"/>
                  </a:ext>
                </a:extLst>
              </a:tr>
              <a:tr h="571195">
                <a:tc>
                  <a:txBody>
                    <a:bodyPr/>
                    <a:lstStyle/>
                    <a:p>
                      <a:r>
                        <a:rPr lang="en-US" sz="2100" cap="none" spc="0">
                          <a:solidFill>
                            <a:schemeClr val="tx1"/>
                          </a:solidFill>
                        </a:rPr>
                        <a:t>HMIS data</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a:r>
                        <a:rPr lang="en-US" sz="2100" cap="none" spc="0">
                          <a:solidFill>
                            <a:schemeClr val="tx1"/>
                          </a:solidFill>
                        </a:rPr>
                        <a:t>5%</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a:r>
                        <a:rPr lang="en-US" sz="2100" cap="none" spc="0">
                          <a:solidFill>
                            <a:schemeClr val="tx1"/>
                          </a:solidFill>
                        </a:rPr>
                        <a:t>6%</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a:r>
                        <a:rPr lang="en-US" sz="2100" cap="none" spc="0">
                          <a:solidFill>
                            <a:schemeClr val="tx1"/>
                          </a:solidFill>
                        </a:rPr>
                        <a:t>4%</a:t>
                      </a:r>
                    </a:p>
                  </a:txBody>
                  <a:tcPr marL="134928" marR="134928" marT="134928" marB="67464">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1246870087"/>
                  </a:ext>
                </a:extLst>
              </a:tr>
            </a:tbl>
          </a:graphicData>
        </a:graphic>
      </p:graphicFrame>
    </p:spTree>
    <p:extLst>
      <p:ext uri="{BB962C8B-B14F-4D97-AF65-F5344CB8AC3E}">
        <p14:creationId xmlns:p14="http://schemas.microsoft.com/office/powerpoint/2010/main" val="3478002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5CF486-D9E5-4A66-898A-F3D62B81B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7" y="-5"/>
            <a:ext cx="12193149" cy="2200064"/>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 name="connsiteX0" fmla="*/ 1148 w 12193149"/>
              <a:gd name="connsiteY0" fmla="*/ 818782 h 3163521"/>
              <a:gd name="connsiteX1" fmla="*/ 12181789 w 12193149"/>
              <a:gd name="connsiteY1" fmla="*/ 0 h 3163521"/>
              <a:gd name="connsiteX2" fmla="*/ 12193149 w 12193149"/>
              <a:gd name="connsiteY2" fmla="*/ 1398521 h 3163521"/>
              <a:gd name="connsiteX3" fmla="*/ 12185986 w 12193149"/>
              <a:gd name="connsiteY3" fmla="*/ 1402971 h 3163521"/>
              <a:gd name="connsiteX4" fmla="*/ 12156363 w 12193149"/>
              <a:gd name="connsiteY4" fmla="*/ 1416148 h 3163521"/>
              <a:gd name="connsiteX5" fmla="*/ 12139215 w 12193149"/>
              <a:gd name="connsiteY5" fmla="*/ 1441961 h 3163521"/>
              <a:gd name="connsiteX6" fmla="*/ 12126327 w 12193149"/>
              <a:gd name="connsiteY6" fmla="*/ 1443472 h 3163521"/>
              <a:gd name="connsiteX7" fmla="*/ 12124007 w 12193149"/>
              <a:gd name="connsiteY7" fmla="*/ 1443576 h 3163521"/>
              <a:gd name="connsiteX8" fmla="*/ 12116854 w 12193149"/>
              <a:gd name="connsiteY8" fmla="*/ 1447390 h 3163521"/>
              <a:gd name="connsiteX9" fmla="*/ 12099497 w 12193149"/>
              <a:gd name="connsiteY9" fmla="*/ 1446921 h 3163521"/>
              <a:gd name="connsiteX10" fmla="*/ 12087073 w 12193149"/>
              <a:gd name="connsiteY10" fmla="*/ 1455123 h 3163521"/>
              <a:gd name="connsiteX11" fmla="*/ 12031073 w 12193149"/>
              <a:gd name="connsiteY11" fmla="*/ 1498791 h 3163521"/>
              <a:gd name="connsiteX12" fmla="*/ 11995833 w 12193149"/>
              <a:gd name="connsiteY12" fmla="*/ 1522240 h 3163521"/>
              <a:gd name="connsiteX13" fmla="*/ 11979717 w 12193149"/>
              <a:gd name="connsiteY13" fmla="*/ 1526943 h 3163521"/>
              <a:gd name="connsiteX14" fmla="*/ 11959046 w 12193149"/>
              <a:gd name="connsiteY14" fmla="*/ 1536340 h 3163521"/>
              <a:gd name="connsiteX15" fmla="*/ 11920454 w 12193149"/>
              <a:gd name="connsiteY15" fmla="*/ 1549665 h 3163521"/>
              <a:gd name="connsiteX16" fmla="*/ 11903656 w 12193149"/>
              <a:gd name="connsiteY16" fmla="*/ 1561208 h 3163521"/>
              <a:gd name="connsiteX17" fmla="*/ 11895048 w 12193149"/>
              <a:gd name="connsiteY17" fmla="*/ 1563573 h 3163521"/>
              <a:gd name="connsiteX18" fmla="*/ 11891968 w 12193149"/>
              <a:gd name="connsiteY18" fmla="*/ 1574511 h 3163521"/>
              <a:gd name="connsiteX19" fmla="*/ 11870776 w 12193149"/>
              <a:gd name="connsiteY19" fmla="*/ 1596598 h 3163521"/>
              <a:gd name="connsiteX20" fmla="*/ 11813376 w 12193149"/>
              <a:gd name="connsiteY20" fmla="*/ 1616441 h 3163521"/>
              <a:gd name="connsiteX21" fmla="*/ 11590693 w 12193149"/>
              <a:gd name="connsiteY21" fmla="*/ 1782559 h 3163521"/>
              <a:gd name="connsiteX22" fmla="*/ 11506817 w 12193149"/>
              <a:gd name="connsiteY22" fmla="*/ 1852405 h 3163521"/>
              <a:gd name="connsiteX23" fmla="*/ 11280332 w 12193149"/>
              <a:gd name="connsiteY23" fmla="*/ 2042353 h 3163521"/>
              <a:gd name="connsiteX24" fmla="*/ 11228309 w 12193149"/>
              <a:gd name="connsiteY24" fmla="*/ 2095018 h 3163521"/>
              <a:gd name="connsiteX25" fmla="*/ 11218087 w 12193149"/>
              <a:gd name="connsiteY25" fmla="*/ 2094743 h 3163521"/>
              <a:gd name="connsiteX26" fmla="*/ 11217184 w 12193149"/>
              <a:gd name="connsiteY26" fmla="*/ 2093800 h 3163521"/>
              <a:gd name="connsiteX27" fmla="*/ 11188885 w 12193149"/>
              <a:gd name="connsiteY27" fmla="*/ 2111165 h 3163521"/>
              <a:gd name="connsiteX28" fmla="*/ 11184501 w 12193149"/>
              <a:gd name="connsiteY28" fmla="*/ 2111307 h 3163521"/>
              <a:gd name="connsiteX29" fmla="*/ 11166854 w 12193149"/>
              <a:gd name="connsiteY29" fmla="*/ 2125394 h 3163521"/>
              <a:gd name="connsiteX30" fmla="*/ 11157311 w 12193149"/>
              <a:gd name="connsiteY30" fmla="*/ 2131196 h 3163521"/>
              <a:gd name="connsiteX31" fmla="*/ 11155496 w 12193149"/>
              <a:gd name="connsiteY31" fmla="*/ 2135879 h 3163521"/>
              <a:gd name="connsiteX32" fmla="*/ 11140961 w 12193149"/>
              <a:gd name="connsiteY32" fmla="*/ 2142897 h 3163521"/>
              <a:gd name="connsiteX33" fmla="*/ 11138961 w 12193149"/>
              <a:gd name="connsiteY33" fmla="*/ 2142554 h 3163521"/>
              <a:gd name="connsiteX34" fmla="*/ 11128208 w 12193149"/>
              <a:gd name="connsiteY34" fmla="*/ 2152614 h 3163521"/>
              <a:gd name="connsiteX35" fmla="*/ 11120691 w 12193149"/>
              <a:gd name="connsiteY35" fmla="*/ 2166206 h 3163521"/>
              <a:gd name="connsiteX36" fmla="*/ 10894683 w 12193149"/>
              <a:gd name="connsiteY36" fmla="*/ 2292181 h 3163521"/>
              <a:gd name="connsiteX37" fmla="*/ 10773300 w 12193149"/>
              <a:gd name="connsiteY37" fmla="*/ 2341973 h 3163521"/>
              <a:gd name="connsiteX38" fmla="*/ 10627668 w 12193149"/>
              <a:gd name="connsiteY38" fmla="*/ 2378011 h 3163521"/>
              <a:gd name="connsiteX39" fmla="*/ 10581895 w 12193149"/>
              <a:gd name="connsiteY39" fmla="*/ 2387471 h 3163521"/>
              <a:gd name="connsiteX40" fmla="*/ 10547790 w 12193149"/>
              <a:gd name="connsiteY40" fmla="*/ 2417205 h 3163521"/>
              <a:gd name="connsiteX41" fmla="*/ 10529643 w 12193149"/>
              <a:gd name="connsiteY41" fmla="*/ 2415689 h 3163521"/>
              <a:gd name="connsiteX42" fmla="*/ 10526446 w 12193149"/>
              <a:gd name="connsiteY42" fmla="*/ 2415193 h 3163521"/>
              <a:gd name="connsiteX43" fmla="*/ 10515129 w 12193149"/>
              <a:gd name="connsiteY43" fmla="*/ 2418319 h 3163521"/>
              <a:gd name="connsiteX44" fmla="*/ 10491735 w 12193149"/>
              <a:gd name="connsiteY44" fmla="*/ 2412938 h 3163521"/>
              <a:gd name="connsiteX45" fmla="*/ 10471418 w 12193149"/>
              <a:gd name="connsiteY45" fmla="*/ 2420475 h 3163521"/>
              <a:gd name="connsiteX46" fmla="*/ 10377042 w 12193149"/>
              <a:gd name="connsiteY46" fmla="*/ 2463380 h 3163521"/>
              <a:gd name="connsiteX47" fmla="*/ 10319338 w 12193149"/>
              <a:gd name="connsiteY47" fmla="*/ 2485003 h 3163521"/>
              <a:gd name="connsiteX48" fmla="*/ 10295467 w 12193149"/>
              <a:gd name="connsiteY48" fmla="*/ 2486861 h 3163521"/>
              <a:gd name="connsiteX49" fmla="*/ 10263443 w 12193149"/>
              <a:gd name="connsiteY49" fmla="*/ 2493730 h 3163521"/>
              <a:gd name="connsiteX50" fmla="*/ 10205418 w 12193149"/>
              <a:gd name="connsiteY50" fmla="*/ 2500931 h 3163521"/>
              <a:gd name="connsiteX51" fmla="*/ 10177759 w 12193149"/>
              <a:gd name="connsiteY51" fmla="*/ 2511725 h 3163521"/>
              <a:gd name="connsiteX52" fmla="*/ 10165070 w 12193149"/>
              <a:gd name="connsiteY52" fmla="*/ 2512521 h 3163521"/>
              <a:gd name="connsiteX53" fmla="*/ 10156308 w 12193149"/>
              <a:gd name="connsiteY53" fmla="*/ 2526269 h 3163521"/>
              <a:gd name="connsiteX54" fmla="*/ 10118267 w 12193149"/>
              <a:gd name="connsiteY54" fmla="*/ 2549924 h 3163521"/>
              <a:gd name="connsiteX55" fmla="*/ 10083317 w 12193149"/>
              <a:gd name="connsiteY55" fmla="*/ 2562078 h 3163521"/>
              <a:gd name="connsiteX56" fmla="*/ 10040388 w 12193149"/>
              <a:gd name="connsiteY56" fmla="*/ 2560414 h 3163521"/>
              <a:gd name="connsiteX57" fmla="*/ 9961167 w 12193149"/>
              <a:gd name="connsiteY57" fmla="*/ 2575929 h 3163521"/>
              <a:gd name="connsiteX58" fmla="*/ 9848940 w 12193149"/>
              <a:gd name="connsiteY58" fmla="*/ 2582697 h 3163521"/>
              <a:gd name="connsiteX59" fmla="*/ 9729457 w 12193149"/>
              <a:gd name="connsiteY59" fmla="*/ 2602904 h 3163521"/>
              <a:gd name="connsiteX60" fmla="*/ 9613704 w 12193149"/>
              <a:gd name="connsiteY60" fmla="*/ 2631153 h 3163521"/>
              <a:gd name="connsiteX61" fmla="*/ 9338590 w 12193149"/>
              <a:gd name="connsiteY61" fmla="*/ 2688075 h 3163521"/>
              <a:gd name="connsiteX62" fmla="*/ 9232518 w 12193149"/>
              <a:gd name="connsiteY62" fmla="*/ 2711931 h 3163521"/>
              <a:gd name="connsiteX63" fmla="*/ 9156690 w 12193149"/>
              <a:gd name="connsiteY63" fmla="*/ 2722010 h 3163521"/>
              <a:gd name="connsiteX64" fmla="*/ 9054601 w 12193149"/>
              <a:gd name="connsiteY64" fmla="*/ 2729537 h 3163521"/>
              <a:gd name="connsiteX65" fmla="*/ 9006634 w 12193149"/>
              <a:gd name="connsiteY65" fmla="*/ 2732822 h 3163521"/>
              <a:gd name="connsiteX66" fmla="*/ 9006349 w 12193149"/>
              <a:gd name="connsiteY66" fmla="*/ 2732582 h 3163521"/>
              <a:gd name="connsiteX67" fmla="*/ 8997380 w 12193149"/>
              <a:gd name="connsiteY67" fmla="*/ 2733793 h 3163521"/>
              <a:gd name="connsiteX68" fmla="*/ 8991542 w 12193149"/>
              <a:gd name="connsiteY68" fmla="*/ 2735854 h 3163521"/>
              <a:gd name="connsiteX69" fmla="*/ 8975485 w 12193149"/>
              <a:gd name="connsiteY69" fmla="*/ 2739080 h 3163521"/>
              <a:gd name="connsiteX70" fmla="*/ 8969159 w 12193149"/>
              <a:gd name="connsiteY70" fmla="*/ 2738380 h 3163521"/>
              <a:gd name="connsiteX71" fmla="*/ 8964196 w 12193149"/>
              <a:gd name="connsiteY71" fmla="*/ 2736155 h 3163521"/>
              <a:gd name="connsiteX72" fmla="*/ 8930136 w 12193149"/>
              <a:gd name="connsiteY72" fmla="*/ 2732967 h 3163521"/>
              <a:gd name="connsiteX73" fmla="*/ 8753592 w 12193149"/>
              <a:gd name="connsiteY73" fmla="*/ 2752199 h 3163521"/>
              <a:gd name="connsiteX74" fmla="*/ 8708995 w 12193149"/>
              <a:gd name="connsiteY74" fmla="*/ 2754300 h 3163521"/>
              <a:gd name="connsiteX75" fmla="*/ 8597219 w 12193149"/>
              <a:gd name="connsiteY75" fmla="*/ 2762872 h 3163521"/>
              <a:gd name="connsiteX76" fmla="*/ 8526378 w 12193149"/>
              <a:gd name="connsiteY76" fmla="*/ 2748030 h 3163521"/>
              <a:gd name="connsiteX77" fmla="*/ 8512131 w 12193149"/>
              <a:gd name="connsiteY77" fmla="*/ 2753945 h 3163521"/>
              <a:gd name="connsiteX78" fmla="*/ 8507315 w 12193149"/>
              <a:gd name="connsiteY78" fmla="*/ 2756946 h 3163521"/>
              <a:gd name="connsiteX79" fmla="*/ 8499116 w 12193149"/>
              <a:gd name="connsiteY79" fmla="*/ 2759684 h 3163521"/>
              <a:gd name="connsiteX80" fmla="*/ 8498742 w 12193149"/>
              <a:gd name="connsiteY80" fmla="*/ 2759505 h 3163521"/>
              <a:gd name="connsiteX81" fmla="*/ 8491397 w 12193149"/>
              <a:gd name="connsiteY81" fmla="*/ 2762555 h 3163521"/>
              <a:gd name="connsiteX82" fmla="*/ 8368330 w 12193149"/>
              <a:gd name="connsiteY82" fmla="*/ 2776597 h 3163521"/>
              <a:gd name="connsiteX83" fmla="*/ 8354947 w 12193149"/>
              <a:gd name="connsiteY83" fmla="*/ 2776791 h 3163521"/>
              <a:gd name="connsiteX84" fmla="*/ 8321252 w 12193149"/>
              <a:gd name="connsiteY84" fmla="*/ 2793369 h 3163521"/>
              <a:gd name="connsiteX85" fmla="*/ 8315581 w 12193149"/>
              <a:gd name="connsiteY85" fmla="*/ 2793695 h 3163521"/>
              <a:gd name="connsiteX86" fmla="*/ 8296322 w 12193149"/>
              <a:gd name="connsiteY86" fmla="*/ 2807590 h 3163521"/>
              <a:gd name="connsiteX87" fmla="*/ 8285424 w 12193149"/>
              <a:gd name="connsiteY87" fmla="*/ 2813413 h 3163521"/>
              <a:gd name="connsiteX88" fmla="*/ 8284298 w 12193149"/>
              <a:gd name="connsiteY88" fmla="*/ 2817856 h 3163521"/>
              <a:gd name="connsiteX89" fmla="*/ 8267224 w 12193149"/>
              <a:gd name="connsiteY89" fmla="*/ 2825031 h 3163521"/>
              <a:gd name="connsiteX90" fmla="*/ 8264525 w 12193149"/>
              <a:gd name="connsiteY90" fmla="*/ 2824801 h 3163521"/>
              <a:gd name="connsiteX91" fmla="*/ 8253181 w 12193149"/>
              <a:gd name="connsiteY91" fmla="*/ 2834644 h 3163521"/>
              <a:gd name="connsiteX92" fmla="*/ 8246982 w 12193149"/>
              <a:gd name="connsiteY92" fmla="*/ 2847636 h 3163521"/>
              <a:gd name="connsiteX93" fmla="*/ 8091420 w 12193149"/>
              <a:gd name="connsiteY93" fmla="*/ 2893797 h 3163521"/>
              <a:gd name="connsiteX94" fmla="*/ 7906555 w 12193149"/>
              <a:gd name="connsiteY94" fmla="*/ 2935770 h 3163521"/>
              <a:gd name="connsiteX95" fmla="*/ 7719893 w 12193149"/>
              <a:gd name="connsiteY95" fmla="*/ 2961485 h 3163521"/>
              <a:gd name="connsiteX96" fmla="*/ 7615495 w 12193149"/>
              <a:gd name="connsiteY96" fmla="*/ 2958014 h 3163521"/>
              <a:gd name="connsiteX97" fmla="*/ 7528691 w 12193149"/>
              <a:gd name="connsiteY97" fmla="*/ 2963842 h 3163521"/>
              <a:gd name="connsiteX98" fmla="*/ 7520719 w 12193149"/>
              <a:gd name="connsiteY98" fmla="*/ 2966395 h 3163521"/>
              <a:gd name="connsiteX99" fmla="*/ 7508559 w 12193149"/>
              <a:gd name="connsiteY99" fmla="*/ 2967730 h 3163521"/>
              <a:gd name="connsiteX100" fmla="*/ 7508188 w 12193149"/>
              <a:gd name="connsiteY100" fmla="*/ 2967403 h 3163521"/>
              <a:gd name="connsiteX101" fmla="*/ 7496943 w 12193149"/>
              <a:gd name="connsiteY101" fmla="*/ 2969355 h 3163521"/>
              <a:gd name="connsiteX102" fmla="*/ 7219707 w 12193149"/>
              <a:gd name="connsiteY102" fmla="*/ 2975462 h 3163521"/>
              <a:gd name="connsiteX103" fmla="*/ 7202249 w 12193149"/>
              <a:gd name="connsiteY103" fmla="*/ 2980012 h 3163521"/>
              <a:gd name="connsiteX104" fmla="*/ 7198152 w 12193149"/>
              <a:gd name="connsiteY104" fmla="*/ 2985370 h 3163521"/>
              <a:gd name="connsiteX105" fmla="*/ 7171956 w 12193149"/>
              <a:gd name="connsiteY105" fmla="*/ 2990018 h 3163521"/>
              <a:gd name="connsiteX106" fmla="*/ 7098136 w 12193149"/>
              <a:gd name="connsiteY106" fmla="*/ 3002246 h 3163521"/>
              <a:gd name="connsiteX107" fmla="*/ 7019644 w 12193149"/>
              <a:gd name="connsiteY107" fmla="*/ 3001872 h 3163521"/>
              <a:gd name="connsiteX108" fmla="*/ 6905294 w 12193149"/>
              <a:gd name="connsiteY108" fmla="*/ 3031378 h 3163521"/>
              <a:gd name="connsiteX109" fmla="*/ 6709370 w 12193149"/>
              <a:gd name="connsiteY109" fmla="*/ 3059333 h 3163521"/>
              <a:gd name="connsiteX110" fmla="*/ 6550602 w 12193149"/>
              <a:gd name="connsiteY110" fmla="*/ 3088109 h 3163521"/>
              <a:gd name="connsiteX111" fmla="*/ 6318708 w 12193149"/>
              <a:gd name="connsiteY111" fmla="*/ 3134909 h 3163521"/>
              <a:gd name="connsiteX112" fmla="*/ 6169822 w 12193149"/>
              <a:gd name="connsiteY112" fmla="*/ 3136996 h 3163521"/>
              <a:gd name="connsiteX113" fmla="*/ 6074996 w 12193149"/>
              <a:gd name="connsiteY113" fmla="*/ 3157458 h 3163521"/>
              <a:gd name="connsiteX114" fmla="*/ 6069677 w 12193149"/>
              <a:gd name="connsiteY114" fmla="*/ 3155921 h 3163521"/>
              <a:gd name="connsiteX115" fmla="*/ 6049786 w 12193149"/>
              <a:gd name="connsiteY115" fmla="*/ 3156604 h 3163521"/>
              <a:gd name="connsiteX116" fmla="*/ 6042433 w 12193149"/>
              <a:gd name="connsiteY116" fmla="*/ 3148255 h 3163521"/>
              <a:gd name="connsiteX117" fmla="*/ 6011238 w 12193149"/>
              <a:gd name="connsiteY117" fmla="*/ 3143162 h 3163521"/>
              <a:gd name="connsiteX118" fmla="*/ 5958523 w 12193149"/>
              <a:gd name="connsiteY118" fmla="*/ 3146806 h 3163521"/>
              <a:gd name="connsiteX119" fmla="*/ 5760067 w 12193149"/>
              <a:gd name="connsiteY119" fmla="*/ 3162498 h 3163521"/>
              <a:gd name="connsiteX120" fmla="*/ 5628108 w 12193149"/>
              <a:gd name="connsiteY120" fmla="*/ 3163521 h 3163521"/>
              <a:gd name="connsiteX121" fmla="*/ 5472054 w 12193149"/>
              <a:gd name="connsiteY121" fmla="*/ 3149501 h 3163521"/>
              <a:gd name="connsiteX122" fmla="*/ 5433909 w 12193149"/>
              <a:gd name="connsiteY122" fmla="*/ 3138248 h 3163521"/>
              <a:gd name="connsiteX123" fmla="*/ 5382817 w 12193149"/>
              <a:gd name="connsiteY123" fmla="*/ 3120546 h 3163521"/>
              <a:gd name="connsiteX124" fmla="*/ 5262912 w 12193149"/>
              <a:gd name="connsiteY124" fmla="*/ 3100129 h 3163521"/>
              <a:gd name="connsiteX125" fmla="*/ 5224109 w 12193149"/>
              <a:gd name="connsiteY125" fmla="*/ 3089005 h 3163521"/>
              <a:gd name="connsiteX126" fmla="*/ 5175808 w 12193149"/>
              <a:gd name="connsiteY126" fmla="*/ 3086015 h 3163521"/>
              <a:gd name="connsiteX127" fmla="*/ 5157702 w 12193149"/>
              <a:gd name="connsiteY127" fmla="*/ 3078792 h 3163521"/>
              <a:gd name="connsiteX128" fmla="*/ 5143747 w 12193149"/>
              <a:gd name="connsiteY128" fmla="*/ 3075392 h 3163521"/>
              <a:gd name="connsiteX129" fmla="*/ 5140744 w 12193149"/>
              <a:gd name="connsiteY129" fmla="*/ 3073291 h 3163521"/>
              <a:gd name="connsiteX130" fmla="*/ 5122807 w 12193149"/>
              <a:gd name="connsiteY130" fmla="*/ 3062438 h 3163521"/>
              <a:gd name="connsiteX131" fmla="*/ 5066938 w 12193149"/>
              <a:gd name="connsiteY131" fmla="*/ 3069009 h 3163521"/>
              <a:gd name="connsiteX132" fmla="*/ 5012662 w 12193149"/>
              <a:gd name="connsiteY132" fmla="*/ 3052628 h 3163521"/>
              <a:gd name="connsiteX133" fmla="*/ 4841589 w 12193149"/>
              <a:gd name="connsiteY133" fmla="*/ 3028611 h 3163521"/>
              <a:gd name="connsiteX134" fmla="*/ 4763595 w 12193149"/>
              <a:gd name="connsiteY134" fmla="*/ 3000843 h 3163521"/>
              <a:gd name="connsiteX135" fmla="*/ 4724334 w 12193149"/>
              <a:gd name="connsiteY135" fmla="*/ 2991829 h 3163521"/>
              <a:gd name="connsiteX136" fmla="*/ 4722324 w 12193149"/>
              <a:gd name="connsiteY136" fmla="*/ 2991080 h 3163521"/>
              <a:gd name="connsiteX137" fmla="*/ 4723259 w 12193149"/>
              <a:gd name="connsiteY137" fmla="*/ 2990869 h 3163521"/>
              <a:gd name="connsiteX138" fmla="*/ 4718350 w 12193149"/>
              <a:gd name="connsiteY138" fmla="*/ 2989599 h 3163521"/>
              <a:gd name="connsiteX139" fmla="*/ 4722324 w 12193149"/>
              <a:gd name="connsiteY139" fmla="*/ 2991080 h 3163521"/>
              <a:gd name="connsiteX140" fmla="*/ 4716674 w 12193149"/>
              <a:gd name="connsiteY140" fmla="*/ 2992355 h 3163521"/>
              <a:gd name="connsiteX141" fmla="*/ 4516962 w 12193149"/>
              <a:gd name="connsiteY141" fmla="*/ 2982453 h 3163521"/>
              <a:gd name="connsiteX142" fmla="*/ 4429691 w 12193149"/>
              <a:gd name="connsiteY142" fmla="*/ 2971802 h 3163521"/>
              <a:gd name="connsiteX143" fmla="*/ 4364023 w 12193149"/>
              <a:gd name="connsiteY143" fmla="*/ 2970456 h 3163521"/>
              <a:gd name="connsiteX144" fmla="*/ 4318114 w 12193149"/>
              <a:gd name="connsiteY144" fmla="*/ 2977071 h 3163521"/>
              <a:gd name="connsiteX145" fmla="*/ 4316258 w 12193149"/>
              <a:gd name="connsiteY145" fmla="*/ 2975730 h 3163521"/>
              <a:gd name="connsiteX146" fmla="*/ 4296292 w 12193149"/>
              <a:gd name="connsiteY146" fmla="*/ 2973851 h 3163521"/>
              <a:gd name="connsiteX147" fmla="*/ 4291212 w 12193149"/>
              <a:gd name="connsiteY147" fmla="*/ 2976768 h 3163521"/>
              <a:gd name="connsiteX148" fmla="*/ 4277290 w 12193149"/>
              <a:gd name="connsiteY148" fmla="*/ 2976522 h 3163521"/>
              <a:gd name="connsiteX149" fmla="*/ 4249265 w 12193149"/>
              <a:gd name="connsiteY149" fmla="*/ 2978846 h 3163521"/>
              <a:gd name="connsiteX150" fmla="*/ 4203199 w 12193149"/>
              <a:gd name="connsiteY150" fmla="*/ 2976051 h 3163521"/>
              <a:gd name="connsiteX151" fmla="*/ 4202893 w 12193149"/>
              <a:gd name="connsiteY151" fmla="*/ 2974792 h 3163521"/>
              <a:gd name="connsiteX152" fmla="*/ 4192396 w 12193149"/>
              <a:gd name="connsiteY152" fmla="*/ 2969158 h 3163521"/>
              <a:gd name="connsiteX153" fmla="*/ 4143893 w 12193149"/>
              <a:gd name="connsiteY153" fmla="*/ 2953293 h 3163521"/>
              <a:gd name="connsiteX154" fmla="*/ 4084245 w 12193149"/>
              <a:gd name="connsiteY154" fmla="*/ 2926760 h 3163521"/>
              <a:gd name="connsiteX155" fmla="*/ 4075694 w 12193149"/>
              <a:gd name="connsiteY155" fmla="*/ 2925925 h 3163521"/>
              <a:gd name="connsiteX156" fmla="*/ 4075575 w 12193149"/>
              <a:gd name="connsiteY156" fmla="*/ 2925626 h 3163521"/>
              <a:gd name="connsiteX157" fmla="*/ 4066658 w 12193149"/>
              <a:gd name="connsiteY157" fmla="*/ 2924182 h 3163521"/>
              <a:gd name="connsiteX158" fmla="*/ 4060102 w 12193149"/>
              <a:gd name="connsiteY158" fmla="*/ 2924400 h 3163521"/>
              <a:gd name="connsiteX159" fmla="*/ 4043512 w 12193149"/>
              <a:gd name="connsiteY159" fmla="*/ 2922779 h 3163521"/>
              <a:gd name="connsiteX160" fmla="*/ 4038145 w 12193149"/>
              <a:gd name="connsiteY160" fmla="*/ 2920345 h 3163521"/>
              <a:gd name="connsiteX161" fmla="*/ 4036511 w 12193149"/>
              <a:gd name="connsiteY161" fmla="*/ 2916678 h 3163521"/>
              <a:gd name="connsiteX162" fmla="*/ 4034926 w 12193149"/>
              <a:gd name="connsiteY162" fmla="*/ 2916913 h 3163521"/>
              <a:gd name="connsiteX163" fmla="*/ 4005686 w 12193149"/>
              <a:gd name="connsiteY163" fmla="*/ 2904345 h 3163521"/>
              <a:gd name="connsiteX164" fmla="*/ 3937994 w 12193149"/>
              <a:gd name="connsiteY164" fmla="*/ 2886888 h 3163521"/>
              <a:gd name="connsiteX165" fmla="*/ 3898423 w 12193149"/>
              <a:gd name="connsiteY165" fmla="*/ 2881233 h 3163521"/>
              <a:gd name="connsiteX166" fmla="*/ 3790908 w 12193149"/>
              <a:gd name="connsiteY166" fmla="*/ 2860995 h 3163521"/>
              <a:gd name="connsiteX167" fmla="*/ 3683661 w 12193149"/>
              <a:gd name="connsiteY167" fmla="*/ 2837072 h 3163521"/>
              <a:gd name="connsiteX168" fmla="*/ 3611183 w 12193149"/>
              <a:gd name="connsiteY168" fmla="*/ 2804801 h 3163521"/>
              <a:gd name="connsiteX169" fmla="*/ 3605003 w 12193149"/>
              <a:gd name="connsiteY169" fmla="*/ 2806163 h 3163521"/>
              <a:gd name="connsiteX170" fmla="*/ 3595884 w 12193149"/>
              <a:gd name="connsiteY170" fmla="*/ 2806327 h 3163521"/>
              <a:gd name="connsiteX171" fmla="*/ 3595649 w 12193149"/>
              <a:gd name="connsiteY171" fmla="*/ 2806058 h 3163521"/>
              <a:gd name="connsiteX172" fmla="*/ 3587126 w 12193149"/>
              <a:gd name="connsiteY172" fmla="*/ 2806748 h 3163521"/>
              <a:gd name="connsiteX173" fmla="*/ 3537283 w 12193149"/>
              <a:gd name="connsiteY173" fmla="*/ 2797049 h 3163521"/>
              <a:gd name="connsiteX174" fmla="*/ 3474371 w 12193149"/>
              <a:gd name="connsiteY174" fmla="*/ 2793388 h 3163521"/>
              <a:gd name="connsiteX175" fmla="*/ 3401876 w 12193149"/>
              <a:gd name="connsiteY175" fmla="*/ 2781340 h 3163521"/>
              <a:gd name="connsiteX176" fmla="*/ 3365036 w 12193149"/>
              <a:gd name="connsiteY176" fmla="*/ 2798292 h 3163521"/>
              <a:gd name="connsiteX177" fmla="*/ 3345174 w 12193149"/>
              <a:gd name="connsiteY177" fmla="*/ 2799974 h 3163521"/>
              <a:gd name="connsiteX178" fmla="*/ 3342846 w 12193149"/>
              <a:gd name="connsiteY178" fmla="*/ 2798999 h 3163521"/>
              <a:gd name="connsiteX179" fmla="*/ 3263504 w 12193149"/>
              <a:gd name="connsiteY179" fmla="*/ 2804876 h 3163521"/>
              <a:gd name="connsiteX180" fmla="*/ 3143704 w 12193149"/>
              <a:gd name="connsiteY180" fmla="*/ 2812651 h 3163521"/>
              <a:gd name="connsiteX181" fmla="*/ 3031439 w 12193149"/>
              <a:gd name="connsiteY181" fmla="*/ 2815294 h 3163521"/>
              <a:gd name="connsiteX182" fmla="*/ 2782717 w 12193149"/>
              <a:gd name="connsiteY182" fmla="*/ 2837115 h 3163521"/>
              <a:gd name="connsiteX183" fmla="*/ 2647675 w 12193149"/>
              <a:gd name="connsiteY183" fmla="*/ 2847651 h 3163521"/>
              <a:gd name="connsiteX184" fmla="*/ 2569176 w 12193149"/>
              <a:gd name="connsiteY184" fmla="*/ 2821410 h 3163521"/>
              <a:gd name="connsiteX185" fmla="*/ 2444403 w 12193149"/>
              <a:gd name="connsiteY185" fmla="*/ 2835311 h 3163521"/>
              <a:gd name="connsiteX186" fmla="*/ 2316260 w 12193149"/>
              <a:gd name="connsiteY186" fmla="*/ 2843778 h 3163521"/>
              <a:gd name="connsiteX187" fmla="*/ 2209726 w 12193149"/>
              <a:gd name="connsiteY187" fmla="*/ 2838545 h 3163521"/>
              <a:gd name="connsiteX188" fmla="*/ 2095813 w 12193149"/>
              <a:gd name="connsiteY188" fmla="*/ 2821834 h 3163521"/>
              <a:gd name="connsiteX189" fmla="*/ 1998504 w 12193149"/>
              <a:gd name="connsiteY189" fmla="*/ 2813814 h 3163521"/>
              <a:gd name="connsiteX190" fmla="*/ 1929320 w 12193149"/>
              <a:gd name="connsiteY190" fmla="*/ 2835759 h 3163521"/>
              <a:gd name="connsiteX191" fmla="*/ 1922798 w 12193149"/>
              <a:gd name="connsiteY191" fmla="*/ 2830928 h 3163521"/>
              <a:gd name="connsiteX192" fmla="*/ 1874228 w 12193149"/>
              <a:gd name="connsiteY192" fmla="*/ 2832523 h 3163521"/>
              <a:gd name="connsiteX193" fmla="*/ 1787803 w 12193149"/>
              <a:gd name="connsiteY193" fmla="*/ 2860145 h 3163521"/>
              <a:gd name="connsiteX194" fmla="*/ 1739352 w 12193149"/>
              <a:gd name="connsiteY194" fmla="*/ 2855094 h 3163521"/>
              <a:gd name="connsiteX195" fmla="*/ 1676219 w 12193149"/>
              <a:gd name="connsiteY195" fmla="*/ 2838745 h 3163521"/>
              <a:gd name="connsiteX196" fmla="*/ 1609817 w 12193149"/>
              <a:gd name="connsiteY196" fmla="*/ 2831848 h 3163521"/>
              <a:gd name="connsiteX197" fmla="*/ 1497258 w 12193149"/>
              <a:gd name="connsiteY197" fmla="*/ 2806258 h 3163521"/>
              <a:gd name="connsiteX198" fmla="*/ 1151127 w 12193149"/>
              <a:gd name="connsiteY198" fmla="*/ 2756823 h 3163521"/>
              <a:gd name="connsiteX199" fmla="*/ 859417 w 12193149"/>
              <a:gd name="connsiteY199" fmla="*/ 2747390 h 3163521"/>
              <a:gd name="connsiteX200" fmla="*/ 838688 w 12193149"/>
              <a:gd name="connsiteY200" fmla="*/ 2748603 h 3163521"/>
              <a:gd name="connsiteX201" fmla="*/ 817957 w 12193149"/>
              <a:gd name="connsiteY201" fmla="*/ 2746639 h 3163521"/>
              <a:gd name="connsiteX202" fmla="*/ 812654 w 12193149"/>
              <a:gd name="connsiteY202" fmla="*/ 2749533 h 3163521"/>
              <a:gd name="connsiteX203" fmla="*/ 721195 w 12193149"/>
              <a:gd name="connsiteY203" fmla="*/ 2748443 h 3163521"/>
              <a:gd name="connsiteX204" fmla="*/ 720890 w 12193149"/>
              <a:gd name="connsiteY204" fmla="*/ 2747181 h 3163521"/>
              <a:gd name="connsiteX205" fmla="*/ 710023 w 12193149"/>
              <a:gd name="connsiteY205" fmla="*/ 2741504 h 3163521"/>
              <a:gd name="connsiteX206" fmla="*/ 597940 w 12193149"/>
              <a:gd name="connsiteY206" fmla="*/ 2698646 h 3163521"/>
              <a:gd name="connsiteX207" fmla="*/ 579683 w 12193149"/>
              <a:gd name="connsiteY207" fmla="*/ 2695994 h 3163521"/>
              <a:gd name="connsiteX208" fmla="*/ 572865 w 12193149"/>
              <a:gd name="connsiteY208" fmla="*/ 2696183 h 3163521"/>
              <a:gd name="connsiteX209" fmla="*/ 446247 w 12193149"/>
              <a:gd name="connsiteY209" fmla="*/ 2658153 h 3163521"/>
              <a:gd name="connsiteX210" fmla="*/ 405163 w 12193149"/>
              <a:gd name="connsiteY210" fmla="*/ 2652330 h 3163521"/>
              <a:gd name="connsiteX211" fmla="*/ 293583 w 12193149"/>
              <a:gd name="connsiteY211" fmla="*/ 2631634 h 3163521"/>
              <a:gd name="connsiteX212" fmla="*/ 119529 w 12193149"/>
              <a:gd name="connsiteY212" fmla="*/ 2579829 h 3163521"/>
              <a:gd name="connsiteX213" fmla="*/ 16674 w 12193149"/>
              <a:gd name="connsiteY213" fmla="*/ 2576973 h 3163521"/>
              <a:gd name="connsiteX214" fmla="*/ 1150 w 12193149"/>
              <a:gd name="connsiteY214" fmla="*/ 2571504 h 3163521"/>
              <a:gd name="connsiteX215" fmla="*/ 1148 w 12193149"/>
              <a:gd name="connsiteY215" fmla="*/ 1040995 h 3163521"/>
              <a:gd name="connsiteX216" fmla="*/ 1148 w 12193149"/>
              <a:gd name="connsiteY216" fmla="*/ 818782 h 3163521"/>
              <a:gd name="connsiteX0" fmla="*/ 1148 w 12193149"/>
              <a:gd name="connsiteY0" fmla="*/ 0 h 3171710"/>
              <a:gd name="connsiteX1" fmla="*/ 12181789 w 12193149"/>
              <a:gd name="connsiteY1" fmla="*/ 8189 h 3171710"/>
              <a:gd name="connsiteX2" fmla="*/ 12193149 w 12193149"/>
              <a:gd name="connsiteY2" fmla="*/ 1406710 h 3171710"/>
              <a:gd name="connsiteX3" fmla="*/ 12185986 w 12193149"/>
              <a:gd name="connsiteY3" fmla="*/ 1411160 h 3171710"/>
              <a:gd name="connsiteX4" fmla="*/ 12156363 w 12193149"/>
              <a:gd name="connsiteY4" fmla="*/ 1424337 h 3171710"/>
              <a:gd name="connsiteX5" fmla="*/ 12139215 w 12193149"/>
              <a:gd name="connsiteY5" fmla="*/ 1450150 h 3171710"/>
              <a:gd name="connsiteX6" fmla="*/ 12126327 w 12193149"/>
              <a:gd name="connsiteY6" fmla="*/ 1451661 h 3171710"/>
              <a:gd name="connsiteX7" fmla="*/ 12124007 w 12193149"/>
              <a:gd name="connsiteY7" fmla="*/ 1451765 h 3171710"/>
              <a:gd name="connsiteX8" fmla="*/ 12116854 w 12193149"/>
              <a:gd name="connsiteY8" fmla="*/ 1455579 h 3171710"/>
              <a:gd name="connsiteX9" fmla="*/ 12099497 w 12193149"/>
              <a:gd name="connsiteY9" fmla="*/ 1455110 h 3171710"/>
              <a:gd name="connsiteX10" fmla="*/ 12087073 w 12193149"/>
              <a:gd name="connsiteY10" fmla="*/ 1463312 h 3171710"/>
              <a:gd name="connsiteX11" fmla="*/ 12031073 w 12193149"/>
              <a:gd name="connsiteY11" fmla="*/ 1506980 h 3171710"/>
              <a:gd name="connsiteX12" fmla="*/ 11995833 w 12193149"/>
              <a:gd name="connsiteY12" fmla="*/ 1530429 h 3171710"/>
              <a:gd name="connsiteX13" fmla="*/ 11979717 w 12193149"/>
              <a:gd name="connsiteY13" fmla="*/ 1535132 h 3171710"/>
              <a:gd name="connsiteX14" fmla="*/ 11959046 w 12193149"/>
              <a:gd name="connsiteY14" fmla="*/ 1544529 h 3171710"/>
              <a:gd name="connsiteX15" fmla="*/ 11920454 w 12193149"/>
              <a:gd name="connsiteY15" fmla="*/ 1557854 h 3171710"/>
              <a:gd name="connsiteX16" fmla="*/ 11903656 w 12193149"/>
              <a:gd name="connsiteY16" fmla="*/ 1569397 h 3171710"/>
              <a:gd name="connsiteX17" fmla="*/ 11895048 w 12193149"/>
              <a:gd name="connsiteY17" fmla="*/ 1571762 h 3171710"/>
              <a:gd name="connsiteX18" fmla="*/ 11891968 w 12193149"/>
              <a:gd name="connsiteY18" fmla="*/ 1582700 h 3171710"/>
              <a:gd name="connsiteX19" fmla="*/ 11870776 w 12193149"/>
              <a:gd name="connsiteY19" fmla="*/ 1604787 h 3171710"/>
              <a:gd name="connsiteX20" fmla="*/ 11813376 w 12193149"/>
              <a:gd name="connsiteY20" fmla="*/ 1624630 h 3171710"/>
              <a:gd name="connsiteX21" fmla="*/ 11590693 w 12193149"/>
              <a:gd name="connsiteY21" fmla="*/ 1790748 h 3171710"/>
              <a:gd name="connsiteX22" fmla="*/ 11506817 w 12193149"/>
              <a:gd name="connsiteY22" fmla="*/ 1860594 h 3171710"/>
              <a:gd name="connsiteX23" fmla="*/ 11280332 w 12193149"/>
              <a:gd name="connsiteY23" fmla="*/ 2050542 h 3171710"/>
              <a:gd name="connsiteX24" fmla="*/ 11228309 w 12193149"/>
              <a:gd name="connsiteY24" fmla="*/ 2103207 h 3171710"/>
              <a:gd name="connsiteX25" fmla="*/ 11218087 w 12193149"/>
              <a:gd name="connsiteY25" fmla="*/ 2102932 h 3171710"/>
              <a:gd name="connsiteX26" fmla="*/ 11217184 w 12193149"/>
              <a:gd name="connsiteY26" fmla="*/ 2101989 h 3171710"/>
              <a:gd name="connsiteX27" fmla="*/ 11188885 w 12193149"/>
              <a:gd name="connsiteY27" fmla="*/ 2119354 h 3171710"/>
              <a:gd name="connsiteX28" fmla="*/ 11184501 w 12193149"/>
              <a:gd name="connsiteY28" fmla="*/ 2119496 h 3171710"/>
              <a:gd name="connsiteX29" fmla="*/ 11166854 w 12193149"/>
              <a:gd name="connsiteY29" fmla="*/ 2133583 h 3171710"/>
              <a:gd name="connsiteX30" fmla="*/ 11157311 w 12193149"/>
              <a:gd name="connsiteY30" fmla="*/ 2139385 h 3171710"/>
              <a:gd name="connsiteX31" fmla="*/ 11155496 w 12193149"/>
              <a:gd name="connsiteY31" fmla="*/ 2144068 h 3171710"/>
              <a:gd name="connsiteX32" fmla="*/ 11140961 w 12193149"/>
              <a:gd name="connsiteY32" fmla="*/ 2151086 h 3171710"/>
              <a:gd name="connsiteX33" fmla="*/ 11138961 w 12193149"/>
              <a:gd name="connsiteY33" fmla="*/ 2150743 h 3171710"/>
              <a:gd name="connsiteX34" fmla="*/ 11128208 w 12193149"/>
              <a:gd name="connsiteY34" fmla="*/ 2160803 h 3171710"/>
              <a:gd name="connsiteX35" fmla="*/ 11120691 w 12193149"/>
              <a:gd name="connsiteY35" fmla="*/ 2174395 h 3171710"/>
              <a:gd name="connsiteX36" fmla="*/ 10894683 w 12193149"/>
              <a:gd name="connsiteY36" fmla="*/ 2300370 h 3171710"/>
              <a:gd name="connsiteX37" fmla="*/ 10773300 w 12193149"/>
              <a:gd name="connsiteY37" fmla="*/ 2350162 h 3171710"/>
              <a:gd name="connsiteX38" fmla="*/ 10627668 w 12193149"/>
              <a:gd name="connsiteY38" fmla="*/ 2386200 h 3171710"/>
              <a:gd name="connsiteX39" fmla="*/ 10581895 w 12193149"/>
              <a:gd name="connsiteY39" fmla="*/ 2395660 h 3171710"/>
              <a:gd name="connsiteX40" fmla="*/ 10547790 w 12193149"/>
              <a:gd name="connsiteY40" fmla="*/ 2425394 h 3171710"/>
              <a:gd name="connsiteX41" fmla="*/ 10529643 w 12193149"/>
              <a:gd name="connsiteY41" fmla="*/ 2423878 h 3171710"/>
              <a:gd name="connsiteX42" fmla="*/ 10526446 w 12193149"/>
              <a:gd name="connsiteY42" fmla="*/ 2423382 h 3171710"/>
              <a:gd name="connsiteX43" fmla="*/ 10515129 w 12193149"/>
              <a:gd name="connsiteY43" fmla="*/ 2426508 h 3171710"/>
              <a:gd name="connsiteX44" fmla="*/ 10491735 w 12193149"/>
              <a:gd name="connsiteY44" fmla="*/ 2421127 h 3171710"/>
              <a:gd name="connsiteX45" fmla="*/ 10471418 w 12193149"/>
              <a:gd name="connsiteY45" fmla="*/ 2428664 h 3171710"/>
              <a:gd name="connsiteX46" fmla="*/ 10377042 w 12193149"/>
              <a:gd name="connsiteY46" fmla="*/ 2471569 h 3171710"/>
              <a:gd name="connsiteX47" fmla="*/ 10319338 w 12193149"/>
              <a:gd name="connsiteY47" fmla="*/ 2493192 h 3171710"/>
              <a:gd name="connsiteX48" fmla="*/ 10295467 w 12193149"/>
              <a:gd name="connsiteY48" fmla="*/ 2495050 h 3171710"/>
              <a:gd name="connsiteX49" fmla="*/ 10263443 w 12193149"/>
              <a:gd name="connsiteY49" fmla="*/ 2501919 h 3171710"/>
              <a:gd name="connsiteX50" fmla="*/ 10205418 w 12193149"/>
              <a:gd name="connsiteY50" fmla="*/ 2509120 h 3171710"/>
              <a:gd name="connsiteX51" fmla="*/ 10177759 w 12193149"/>
              <a:gd name="connsiteY51" fmla="*/ 2519914 h 3171710"/>
              <a:gd name="connsiteX52" fmla="*/ 10165070 w 12193149"/>
              <a:gd name="connsiteY52" fmla="*/ 2520710 h 3171710"/>
              <a:gd name="connsiteX53" fmla="*/ 10156308 w 12193149"/>
              <a:gd name="connsiteY53" fmla="*/ 2534458 h 3171710"/>
              <a:gd name="connsiteX54" fmla="*/ 10118267 w 12193149"/>
              <a:gd name="connsiteY54" fmla="*/ 2558113 h 3171710"/>
              <a:gd name="connsiteX55" fmla="*/ 10083317 w 12193149"/>
              <a:gd name="connsiteY55" fmla="*/ 2570267 h 3171710"/>
              <a:gd name="connsiteX56" fmla="*/ 10040388 w 12193149"/>
              <a:gd name="connsiteY56" fmla="*/ 2568603 h 3171710"/>
              <a:gd name="connsiteX57" fmla="*/ 9961167 w 12193149"/>
              <a:gd name="connsiteY57" fmla="*/ 2584118 h 3171710"/>
              <a:gd name="connsiteX58" fmla="*/ 9848940 w 12193149"/>
              <a:gd name="connsiteY58" fmla="*/ 2590886 h 3171710"/>
              <a:gd name="connsiteX59" fmla="*/ 9729457 w 12193149"/>
              <a:gd name="connsiteY59" fmla="*/ 2611093 h 3171710"/>
              <a:gd name="connsiteX60" fmla="*/ 9613704 w 12193149"/>
              <a:gd name="connsiteY60" fmla="*/ 2639342 h 3171710"/>
              <a:gd name="connsiteX61" fmla="*/ 9338590 w 12193149"/>
              <a:gd name="connsiteY61" fmla="*/ 2696264 h 3171710"/>
              <a:gd name="connsiteX62" fmla="*/ 9232518 w 12193149"/>
              <a:gd name="connsiteY62" fmla="*/ 2720120 h 3171710"/>
              <a:gd name="connsiteX63" fmla="*/ 9156690 w 12193149"/>
              <a:gd name="connsiteY63" fmla="*/ 2730199 h 3171710"/>
              <a:gd name="connsiteX64" fmla="*/ 9054601 w 12193149"/>
              <a:gd name="connsiteY64" fmla="*/ 2737726 h 3171710"/>
              <a:gd name="connsiteX65" fmla="*/ 9006634 w 12193149"/>
              <a:gd name="connsiteY65" fmla="*/ 2741011 h 3171710"/>
              <a:gd name="connsiteX66" fmla="*/ 9006349 w 12193149"/>
              <a:gd name="connsiteY66" fmla="*/ 2740771 h 3171710"/>
              <a:gd name="connsiteX67" fmla="*/ 8997380 w 12193149"/>
              <a:gd name="connsiteY67" fmla="*/ 2741982 h 3171710"/>
              <a:gd name="connsiteX68" fmla="*/ 8991542 w 12193149"/>
              <a:gd name="connsiteY68" fmla="*/ 2744043 h 3171710"/>
              <a:gd name="connsiteX69" fmla="*/ 8975485 w 12193149"/>
              <a:gd name="connsiteY69" fmla="*/ 2747269 h 3171710"/>
              <a:gd name="connsiteX70" fmla="*/ 8969159 w 12193149"/>
              <a:gd name="connsiteY70" fmla="*/ 2746569 h 3171710"/>
              <a:gd name="connsiteX71" fmla="*/ 8964196 w 12193149"/>
              <a:gd name="connsiteY71" fmla="*/ 2744344 h 3171710"/>
              <a:gd name="connsiteX72" fmla="*/ 8930136 w 12193149"/>
              <a:gd name="connsiteY72" fmla="*/ 2741156 h 3171710"/>
              <a:gd name="connsiteX73" fmla="*/ 8753592 w 12193149"/>
              <a:gd name="connsiteY73" fmla="*/ 2760388 h 3171710"/>
              <a:gd name="connsiteX74" fmla="*/ 8708995 w 12193149"/>
              <a:gd name="connsiteY74" fmla="*/ 2762489 h 3171710"/>
              <a:gd name="connsiteX75" fmla="*/ 8597219 w 12193149"/>
              <a:gd name="connsiteY75" fmla="*/ 2771061 h 3171710"/>
              <a:gd name="connsiteX76" fmla="*/ 8526378 w 12193149"/>
              <a:gd name="connsiteY76" fmla="*/ 2756219 h 3171710"/>
              <a:gd name="connsiteX77" fmla="*/ 8512131 w 12193149"/>
              <a:gd name="connsiteY77" fmla="*/ 2762134 h 3171710"/>
              <a:gd name="connsiteX78" fmla="*/ 8507315 w 12193149"/>
              <a:gd name="connsiteY78" fmla="*/ 2765135 h 3171710"/>
              <a:gd name="connsiteX79" fmla="*/ 8499116 w 12193149"/>
              <a:gd name="connsiteY79" fmla="*/ 2767873 h 3171710"/>
              <a:gd name="connsiteX80" fmla="*/ 8498742 w 12193149"/>
              <a:gd name="connsiteY80" fmla="*/ 2767694 h 3171710"/>
              <a:gd name="connsiteX81" fmla="*/ 8491397 w 12193149"/>
              <a:gd name="connsiteY81" fmla="*/ 2770744 h 3171710"/>
              <a:gd name="connsiteX82" fmla="*/ 8368330 w 12193149"/>
              <a:gd name="connsiteY82" fmla="*/ 2784786 h 3171710"/>
              <a:gd name="connsiteX83" fmla="*/ 8354947 w 12193149"/>
              <a:gd name="connsiteY83" fmla="*/ 2784980 h 3171710"/>
              <a:gd name="connsiteX84" fmla="*/ 8321252 w 12193149"/>
              <a:gd name="connsiteY84" fmla="*/ 2801558 h 3171710"/>
              <a:gd name="connsiteX85" fmla="*/ 8315581 w 12193149"/>
              <a:gd name="connsiteY85" fmla="*/ 2801884 h 3171710"/>
              <a:gd name="connsiteX86" fmla="*/ 8296322 w 12193149"/>
              <a:gd name="connsiteY86" fmla="*/ 2815779 h 3171710"/>
              <a:gd name="connsiteX87" fmla="*/ 8285424 w 12193149"/>
              <a:gd name="connsiteY87" fmla="*/ 2821602 h 3171710"/>
              <a:gd name="connsiteX88" fmla="*/ 8284298 w 12193149"/>
              <a:gd name="connsiteY88" fmla="*/ 2826045 h 3171710"/>
              <a:gd name="connsiteX89" fmla="*/ 8267224 w 12193149"/>
              <a:gd name="connsiteY89" fmla="*/ 2833220 h 3171710"/>
              <a:gd name="connsiteX90" fmla="*/ 8264525 w 12193149"/>
              <a:gd name="connsiteY90" fmla="*/ 2832990 h 3171710"/>
              <a:gd name="connsiteX91" fmla="*/ 8253181 w 12193149"/>
              <a:gd name="connsiteY91" fmla="*/ 2842833 h 3171710"/>
              <a:gd name="connsiteX92" fmla="*/ 8246982 w 12193149"/>
              <a:gd name="connsiteY92" fmla="*/ 2855825 h 3171710"/>
              <a:gd name="connsiteX93" fmla="*/ 8091420 w 12193149"/>
              <a:gd name="connsiteY93" fmla="*/ 2901986 h 3171710"/>
              <a:gd name="connsiteX94" fmla="*/ 7906555 w 12193149"/>
              <a:gd name="connsiteY94" fmla="*/ 2943959 h 3171710"/>
              <a:gd name="connsiteX95" fmla="*/ 7719893 w 12193149"/>
              <a:gd name="connsiteY95" fmla="*/ 2969674 h 3171710"/>
              <a:gd name="connsiteX96" fmla="*/ 7615495 w 12193149"/>
              <a:gd name="connsiteY96" fmla="*/ 2966203 h 3171710"/>
              <a:gd name="connsiteX97" fmla="*/ 7528691 w 12193149"/>
              <a:gd name="connsiteY97" fmla="*/ 2972031 h 3171710"/>
              <a:gd name="connsiteX98" fmla="*/ 7520719 w 12193149"/>
              <a:gd name="connsiteY98" fmla="*/ 2974584 h 3171710"/>
              <a:gd name="connsiteX99" fmla="*/ 7508559 w 12193149"/>
              <a:gd name="connsiteY99" fmla="*/ 2975919 h 3171710"/>
              <a:gd name="connsiteX100" fmla="*/ 7508188 w 12193149"/>
              <a:gd name="connsiteY100" fmla="*/ 2975592 h 3171710"/>
              <a:gd name="connsiteX101" fmla="*/ 7496943 w 12193149"/>
              <a:gd name="connsiteY101" fmla="*/ 2977544 h 3171710"/>
              <a:gd name="connsiteX102" fmla="*/ 7219707 w 12193149"/>
              <a:gd name="connsiteY102" fmla="*/ 2983651 h 3171710"/>
              <a:gd name="connsiteX103" fmla="*/ 7202249 w 12193149"/>
              <a:gd name="connsiteY103" fmla="*/ 2988201 h 3171710"/>
              <a:gd name="connsiteX104" fmla="*/ 7198152 w 12193149"/>
              <a:gd name="connsiteY104" fmla="*/ 2993559 h 3171710"/>
              <a:gd name="connsiteX105" fmla="*/ 7171956 w 12193149"/>
              <a:gd name="connsiteY105" fmla="*/ 2998207 h 3171710"/>
              <a:gd name="connsiteX106" fmla="*/ 7098136 w 12193149"/>
              <a:gd name="connsiteY106" fmla="*/ 3010435 h 3171710"/>
              <a:gd name="connsiteX107" fmla="*/ 7019644 w 12193149"/>
              <a:gd name="connsiteY107" fmla="*/ 3010061 h 3171710"/>
              <a:gd name="connsiteX108" fmla="*/ 6905294 w 12193149"/>
              <a:gd name="connsiteY108" fmla="*/ 3039567 h 3171710"/>
              <a:gd name="connsiteX109" fmla="*/ 6709370 w 12193149"/>
              <a:gd name="connsiteY109" fmla="*/ 3067522 h 3171710"/>
              <a:gd name="connsiteX110" fmla="*/ 6550602 w 12193149"/>
              <a:gd name="connsiteY110" fmla="*/ 3096298 h 3171710"/>
              <a:gd name="connsiteX111" fmla="*/ 6318708 w 12193149"/>
              <a:gd name="connsiteY111" fmla="*/ 3143098 h 3171710"/>
              <a:gd name="connsiteX112" fmla="*/ 6169822 w 12193149"/>
              <a:gd name="connsiteY112" fmla="*/ 3145185 h 3171710"/>
              <a:gd name="connsiteX113" fmla="*/ 6074996 w 12193149"/>
              <a:gd name="connsiteY113" fmla="*/ 3165647 h 3171710"/>
              <a:gd name="connsiteX114" fmla="*/ 6069677 w 12193149"/>
              <a:gd name="connsiteY114" fmla="*/ 3164110 h 3171710"/>
              <a:gd name="connsiteX115" fmla="*/ 6049786 w 12193149"/>
              <a:gd name="connsiteY115" fmla="*/ 3164793 h 3171710"/>
              <a:gd name="connsiteX116" fmla="*/ 6042433 w 12193149"/>
              <a:gd name="connsiteY116" fmla="*/ 3156444 h 3171710"/>
              <a:gd name="connsiteX117" fmla="*/ 6011238 w 12193149"/>
              <a:gd name="connsiteY117" fmla="*/ 3151351 h 3171710"/>
              <a:gd name="connsiteX118" fmla="*/ 5958523 w 12193149"/>
              <a:gd name="connsiteY118" fmla="*/ 3154995 h 3171710"/>
              <a:gd name="connsiteX119" fmla="*/ 5760067 w 12193149"/>
              <a:gd name="connsiteY119" fmla="*/ 3170687 h 3171710"/>
              <a:gd name="connsiteX120" fmla="*/ 5628108 w 12193149"/>
              <a:gd name="connsiteY120" fmla="*/ 3171710 h 3171710"/>
              <a:gd name="connsiteX121" fmla="*/ 5472054 w 12193149"/>
              <a:gd name="connsiteY121" fmla="*/ 3157690 h 3171710"/>
              <a:gd name="connsiteX122" fmla="*/ 5433909 w 12193149"/>
              <a:gd name="connsiteY122" fmla="*/ 3146437 h 3171710"/>
              <a:gd name="connsiteX123" fmla="*/ 5382817 w 12193149"/>
              <a:gd name="connsiteY123" fmla="*/ 3128735 h 3171710"/>
              <a:gd name="connsiteX124" fmla="*/ 5262912 w 12193149"/>
              <a:gd name="connsiteY124" fmla="*/ 3108318 h 3171710"/>
              <a:gd name="connsiteX125" fmla="*/ 5224109 w 12193149"/>
              <a:gd name="connsiteY125" fmla="*/ 3097194 h 3171710"/>
              <a:gd name="connsiteX126" fmla="*/ 5175808 w 12193149"/>
              <a:gd name="connsiteY126" fmla="*/ 3094204 h 3171710"/>
              <a:gd name="connsiteX127" fmla="*/ 5157702 w 12193149"/>
              <a:gd name="connsiteY127" fmla="*/ 3086981 h 3171710"/>
              <a:gd name="connsiteX128" fmla="*/ 5143747 w 12193149"/>
              <a:gd name="connsiteY128" fmla="*/ 3083581 h 3171710"/>
              <a:gd name="connsiteX129" fmla="*/ 5140744 w 12193149"/>
              <a:gd name="connsiteY129" fmla="*/ 3081480 h 3171710"/>
              <a:gd name="connsiteX130" fmla="*/ 5122807 w 12193149"/>
              <a:gd name="connsiteY130" fmla="*/ 3070627 h 3171710"/>
              <a:gd name="connsiteX131" fmla="*/ 5066938 w 12193149"/>
              <a:gd name="connsiteY131" fmla="*/ 3077198 h 3171710"/>
              <a:gd name="connsiteX132" fmla="*/ 5012662 w 12193149"/>
              <a:gd name="connsiteY132" fmla="*/ 3060817 h 3171710"/>
              <a:gd name="connsiteX133" fmla="*/ 4841589 w 12193149"/>
              <a:gd name="connsiteY133" fmla="*/ 3036800 h 3171710"/>
              <a:gd name="connsiteX134" fmla="*/ 4763595 w 12193149"/>
              <a:gd name="connsiteY134" fmla="*/ 3009032 h 3171710"/>
              <a:gd name="connsiteX135" fmla="*/ 4724334 w 12193149"/>
              <a:gd name="connsiteY135" fmla="*/ 3000018 h 3171710"/>
              <a:gd name="connsiteX136" fmla="*/ 4722324 w 12193149"/>
              <a:gd name="connsiteY136" fmla="*/ 2999269 h 3171710"/>
              <a:gd name="connsiteX137" fmla="*/ 4723259 w 12193149"/>
              <a:gd name="connsiteY137" fmla="*/ 2999058 h 3171710"/>
              <a:gd name="connsiteX138" fmla="*/ 4718350 w 12193149"/>
              <a:gd name="connsiteY138" fmla="*/ 2997788 h 3171710"/>
              <a:gd name="connsiteX139" fmla="*/ 4722324 w 12193149"/>
              <a:gd name="connsiteY139" fmla="*/ 2999269 h 3171710"/>
              <a:gd name="connsiteX140" fmla="*/ 4716674 w 12193149"/>
              <a:gd name="connsiteY140" fmla="*/ 3000544 h 3171710"/>
              <a:gd name="connsiteX141" fmla="*/ 4516962 w 12193149"/>
              <a:gd name="connsiteY141" fmla="*/ 2990642 h 3171710"/>
              <a:gd name="connsiteX142" fmla="*/ 4429691 w 12193149"/>
              <a:gd name="connsiteY142" fmla="*/ 2979991 h 3171710"/>
              <a:gd name="connsiteX143" fmla="*/ 4364023 w 12193149"/>
              <a:gd name="connsiteY143" fmla="*/ 2978645 h 3171710"/>
              <a:gd name="connsiteX144" fmla="*/ 4318114 w 12193149"/>
              <a:gd name="connsiteY144" fmla="*/ 2985260 h 3171710"/>
              <a:gd name="connsiteX145" fmla="*/ 4316258 w 12193149"/>
              <a:gd name="connsiteY145" fmla="*/ 2983919 h 3171710"/>
              <a:gd name="connsiteX146" fmla="*/ 4296292 w 12193149"/>
              <a:gd name="connsiteY146" fmla="*/ 2982040 h 3171710"/>
              <a:gd name="connsiteX147" fmla="*/ 4291212 w 12193149"/>
              <a:gd name="connsiteY147" fmla="*/ 2984957 h 3171710"/>
              <a:gd name="connsiteX148" fmla="*/ 4277290 w 12193149"/>
              <a:gd name="connsiteY148" fmla="*/ 2984711 h 3171710"/>
              <a:gd name="connsiteX149" fmla="*/ 4249265 w 12193149"/>
              <a:gd name="connsiteY149" fmla="*/ 2987035 h 3171710"/>
              <a:gd name="connsiteX150" fmla="*/ 4203199 w 12193149"/>
              <a:gd name="connsiteY150" fmla="*/ 2984240 h 3171710"/>
              <a:gd name="connsiteX151" fmla="*/ 4202893 w 12193149"/>
              <a:gd name="connsiteY151" fmla="*/ 2982981 h 3171710"/>
              <a:gd name="connsiteX152" fmla="*/ 4192396 w 12193149"/>
              <a:gd name="connsiteY152" fmla="*/ 2977347 h 3171710"/>
              <a:gd name="connsiteX153" fmla="*/ 4143893 w 12193149"/>
              <a:gd name="connsiteY153" fmla="*/ 2961482 h 3171710"/>
              <a:gd name="connsiteX154" fmla="*/ 4084245 w 12193149"/>
              <a:gd name="connsiteY154" fmla="*/ 2934949 h 3171710"/>
              <a:gd name="connsiteX155" fmla="*/ 4075694 w 12193149"/>
              <a:gd name="connsiteY155" fmla="*/ 2934114 h 3171710"/>
              <a:gd name="connsiteX156" fmla="*/ 4075575 w 12193149"/>
              <a:gd name="connsiteY156" fmla="*/ 2933815 h 3171710"/>
              <a:gd name="connsiteX157" fmla="*/ 4066658 w 12193149"/>
              <a:gd name="connsiteY157" fmla="*/ 2932371 h 3171710"/>
              <a:gd name="connsiteX158" fmla="*/ 4060102 w 12193149"/>
              <a:gd name="connsiteY158" fmla="*/ 2932589 h 3171710"/>
              <a:gd name="connsiteX159" fmla="*/ 4043512 w 12193149"/>
              <a:gd name="connsiteY159" fmla="*/ 2930968 h 3171710"/>
              <a:gd name="connsiteX160" fmla="*/ 4038145 w 12193149"/>
              <a:gd name="connsiteY160" fmla="*/ 2928534 h 3171710"/>
              <a:gd name="connsiteX161" fmla="*/ 4036511 w 12193149"/>
              <a:gd name="connsiteY161" fmla="*/ 2924867 h 3171710"/>
              <a:gd name="connsiteX162" fmla="*/ 4034926 w 12193149"/>
              <a:gd name="connsiteY162" fmla="*/ 2925102 h 3171710"/>
              <a:gd name="connsiteX163" fmla="*/ 4005686 w 12193149"/>
              <a:gd name="connsiteY163" fmla="*/ 2912534 h 3171710"/>
              <a:gd name="connsiteX164" fmla="*/ 3937994 w 12193149"/>
              <a:gd name="connsiteY164" fmla="*/ 2895077 h 3171710"/>
              <a:gd name="connsiteX165" fmla="*/ 3898423 w 12193149"/>
              <a:gd name="connsiteY165" fmla="*/ 2889422 h 3171710"/>
              <a:gd name="connsiteX166" fmla="*/ 3790908 w 12193149"/>
              <a:gd name="connsiteY166" fmla="*/ 2869184 h 3171710"/>
              <a:gd name="connsiteX167" fmla="*/ 3683661 w 12193149"/>
              <a:gd name="connsiteY167" fmla="*/ 2845261 h 3171710"/>
              <a:gd name="connsiteX168" fmla="*/ 3611183 w 12193149"/>
              <a:gd name="connsiteY168" fmla="*/ 2812990 h 3171710"/>
              <a:gd name="connsiteX169" fmla="*/ 3605003 w 12193149"/>
              <a:gd name="connsiteY169" fmla="*/ 2814352 h 3171710"/>
              <a:gd name="connsiteX170" fmla="*/ 3595884 w 12193149"/>
              <a:gd name="connsiteY170" fmla="*/ 2814516 h 3171710"/>
              <a:gd name="connsiteX171" fmla="*/ 3595649 w 12193149"/>
              <a:gd name="connsiteY171" fmla="*/ 2814247 h 3171710"/>
              <a:gd name="connsiteX172" fmla="*/ 3587126 w 12193149"/>
              <a:gd name="connsiteY172" fmla="*/ 2814937 h 3171710"/>
              <a:gd name="connsiteX173" fmla="*/ 3537283 w 12193149"/>
              <a:gd name="connsiteY173" fmla="*/ 2805238 h 3171710"/>
              <a:gd name="connsiteX174" fmla="*/ 3474371 w 12193149"/>
              <a:gd name="connsiteY174" fmla="*/ 2801577 h 3171710"/>
              <a:gd name="connsiteX175" fmla="*/ 3401876 w 12193149"/>
              <a:gd name="connsiteY175" fmla="*/ 2789529 h 3171710"/>
              <a:gd name="connsiteX176" fmla="*/ 3365036 w 12193149"/>
              <a:gd name="connsiteY176" fmla="*/ 2806481 h 3171710"/>
              <a:gd name="connsiteX177" fmla="*/ 3345174 w 12193149"/>
              <a:gd name="connsiteY177" fmla="*/ 2808163 h 3171710"/>
              <a:gd name="connsiteX178" fmla="*/ 3342846 w 12193149"/>
              <a:gd name="connsiteY178" fmla="*/ 2807188 h 3171710"/>
              <a:gd name="connsiteX179" fmla="*/ 3263504 w 12193149"/>
              <a:gd name="connsiteY179" fmla="*/ 2813065 h 3171710"/>
              <a:gd name="connsiteX180" fmla="*/ 3143704 w 12193149"/>
              <a:gd name="connsiteY180" fmla="*/ 2820840 h 3171710"/>
              <a:gd name="connsiteX181" fmla="*/ 3031439 w 12193149"/>
              <a:gd name="connsiteY181" fmla="*/ 2823483 h 3171710"/>
              <a:gd name="connsiteX182" fmla="*/ 2782717 w 12193149"/>
              <a:gd name="connsiteY182" fmla="*/ 2845304 h 3171710"/>
              <a:gd name="connsiteX183" fmla="*/ 2647675 w 12193149"/>
              <a:gd name="connsiteY183" fmla="*/ 2855840 h 3171710"/>
              <a:gd name="connsiteX184" fmla="*/ 2569176 w 12193149"/>
              <a:gd name="connsiteY184" fmla="*/ 2829599 h 3171710"/>
              <a:gd name="connsiteX185" fmla="*/ 2444403 w 12193149"/>
              <a:gd name="connsiteY185" fmla="*/ 2843500 h 3171710"/>
              <a:gd name="connsiteX186" fmla="*/ 2316260 w 12193149"/>
              <a:gd name="connsiteY186" fmla="*/ 2851967 h 3171710"/>
              <a:gd name="connsiteX187" fmla="*/ 2209726 w 12193149"/>
              <a:gd name="connsiteY187" fmla="*/ 2846734 h 3171710"/>
              <a:gd name="connsiteX188" fmla="*/ 2095813 w 12193149"/>
              <a:gd name="connsiteY188" fmla="*/ 2830023 h 3171710"/>
              <a:gd name="connsiteX189" fmla="*/ 1998504 w 12193149"/>
              <a:gd name="connsiteY189" fmla="*/ 2822003 h 3171710"/>
              <a:gd name="connsiteX190" fmla="*/ 1929320 w 12193149"/>
              <a:gd name="connsiteY190" fmla="*/ 2843948 h 3171710"/>
              <a:gd name="connsiteX191" fmla="*/ 1922798 w 12193149"/>
              <a:gd name="connsiteY191" fmla="*/ 2839117 h 3171710"/>
              <a:gd name="connsiteX192" fmla="*/ 1874228 w 12193149"/>
              <a:gd name="connsiteY192" fmla="*/ 2840712 h 3171710"/>
              <a:gd name="connsiteX193" fmla="*/ 1787803 w 12193149"/>
              <a:gd name="connsiteY193" fmla="*/ 2868334 h 3171710"/>
              <a:gd name="connsiteX194" fmla="*/ 1739352 w 12193149"/>
              <a:gd name="connsiteY194" fmla="*/ 2863283 h 3171710"/>
              <a:gd name="connsiteX195" fmla="*/ 1676219 w 12193149"/>
              <a:gd name="connsiteY195" fmla="*/ 2846934 h 3171710"/>
              <a:gd name="connsiteX196" fmla="*/ 1609817 w 12193149"/>
              <a:gd name="connsiteY196" fmla="*/ 2840037 h 3171710"/>
              <a:gd name="connsiteX197" fmla="*/ 1497258 w 12193149"/>
              <a:gd name="connsiteY197" fmla="*/ 2814447 h 3171710"/>
              <a:gd name="connsiteX198" fmla="*/ 1151127 w 12193149"/>
              <a:gd name="connsiteY198" fmla="*/ 2765012 h 3171710"/>
              <a:gd name="connsiteX199" fmla="*/ 859417 w 12193149"/>
              <a:gd name="connsiteY199" fmla="*/ 2755579 h 3171710"/>
              <a:gd name="connsiteX200" fmla="*/ 838688 w 12193149"/>
              <a:gd name="connsiteY200" fmla="*/ 2756792 h 3171710"/>
              <a:gd name="connsiteX201" fmla="*/ 817957 w 12193149"/>
              <a:gd name="connsiteY201" fmla="*/ 2754828 h 3171710"/>
              <a:gd name="connsiteX202" fmla="*/ 812654 w 12193149"/>
              <a:gd name="connsiteY202" fmla="*/ 2757722 h 3171710"/>
              <a:gd name="connsiteX203" fmla="*/ 721195 w 12193149"/>
              <a:gd name="connsiteY203" fmla="*/ 2756632 h 3171710"/>
              <a:gd name="connsiteX204" fmla="*/ 720890 w 12193149"/>
              <a:gd name="connsiteY204" fmla="*/ 2755370 h 3171710"/>
              <a:gd name="connsiteX205" fmla="*/ 710023 w 12193149"/>
              <a:gd name="connsiteY205" fmla="*/ 2749693 h 3171710"/>
              <a:gd name="connsiteX206" fmla="*/ 597940 w 12193149"/>
              <a:gd name="connsiteY206" fmla="*/ 2706835 h 3171710"/>
              <a:gd name="connsiteX207" fmla="*/ 579683 w 12193149"/>
              <a:gd name="connsiteY207" fmla="*/ 2704183 h 3171710"/>
              <a:gd name="connsiteX208" fmla="*/ 572865 w 12193149"/>
              <a:gd name="connsiteY208" fmla="*/ 2704372 h 3171710"/>
              <a:gd name="connsiteX209" fmla="*/ 446247 w 12193149"/>
              <a:gd name="connsiteY209" fmla="*/ 2666342 h 3171710"/>
              <a:gd name="connsiteX210" fmla="*/ 405163 w 12193149"/>
              <a:gd name="connsiteY210" fmla="*/ 2660519 h 3171710"/>
              <a:gd name="connsiteX211" fmla="*/ 293583 w 12193149"/>
              <a:gd name="connsiteY211" fmla="*/ 2639823 h 3171710"/>
              <a:gd name="connsiteX212" fmla="*/ 119529 w 12193149"/>
              <a:gd name="connsiteY212" fmla="*/ 2588018 h 3171710"/>
              <a:gd name="connsiteX213" fmla="*/ 16674 w 12193149"/>
              <a:gd name="connsiteY213" fmla="*/ 2585162 h 3171710"/>
              <a:gd name="connsiteX214" fmla="*/ 1150 w 12193149"/>
              <a:gd name="connsiteY214" fmla="*/ 2579693 h 3171710"/>
              <a:gd name="connsiteX215" fmla="*/ 1148 w 12193149"/>
              <a:gd name="connsiteY215" fmla="*/ 1049184 h 3171710"/>
              <a:gd name="connsiteX216" fmla="*/ 1148 w 12193149"/>
              <a:gd name="connsiteY216" fmla="*/ 0 h 317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3171710">
                <a:moveTo>
                  <a:pt x="1148" y="0"/>
                </a:moveTo>
                <a:lnTo>
                  <a:pt x="12181789" y="8189"/>
                </a:lnTo>
                <a:cubicBezTo>
                  <a:pt x="12181789" y="201435"/>
                  <a:pt x="12193149" y="1213464"/>
                  <a:pt x="12193149" y="1406710"/>
                </a:cubicBezTo>
                <a:lnTo>
                  <a:pt x="12185986" y="1411160"/>
                </a:lnTo>
                <a:cubicBezTo>
                  <a:pt x="12156393" y="1404401"/>
                  <a:pt x="12176978" y="1415299"/>
                  <a:pt x="12156363" y="1424337"/>
                </a:cubicBezTo>
                <a:cubicBezTo>
                  <a:pt x="12172308" y="1438279"/>
                  <a:pt x="12127905" y="1429847"/>
                  <a:pt x="12139215" y="1450150"/>
                </a:cubicBezTo>
                <a:cubicBezTo>
                  <a:pt x="12135103" y="1451151"/>
                  <a:pt x="12130766" y="1451483"/>
                  <a:pt x="12126327" y="1451661"/>
                </a:cubicBezTo>
                <a:lnTo>
                  <a:pt x="12124007" y="1451765"/>
                </a:lnTo>
                <a:lnTo>
                  <a:pt x="12116854" y="1455579"/>
                </a:lnTo>
                <a:lnTo>
                  <a:pt x="12099497" y="1455110"/>
                </a:lnTo>
                <a:cubicBezTo>
                  <a:pt x="12095162" y="1456775"/>
                  <a:pt x="12090978" y="1459336"/>
                  <a:pt x="12087073" y="1463312"/>
                </a:cubicBezTo>
                <a:cubicBezTo>
                  <a:pt x="12078890" y="1483714"/>
                  <a:pt x="12040481" y="1480817"/>
                  <a:pt x="12031073" y="1506980"/>
                </a:cubicBezTo>
                <a:cubicBezTo>
                  <a:pt x="12026399" y="1515225"/>
                  <a:pt x="12004497" y="1532326"/>
                  <a:pt x="11995833" y="1530429"/>
                </a:cubicBezTo>
                <a:cubicBezTo>
                  <a:pt x="11990333" y="1532938"/>
                  <a:pt x="11986699" y="1539016"/>
                  <a:pt x="11979717" y="1535132"/>
                </a:cubicBezTo>
                <a:cubicBezTo>
                  <a:pt x="11970382" y="1531211"/>
                  <a:pt x="11963763" y="1554233"/>
                  <a:pt x="11959046" y="1544529"/>
                </a:cubicBezTo>
                <a:lnTo>
                  <a:pt x="11920454" y="1557854"/>
                </a:lnTo>
                <a:cubicBezTo>
                  <a:pt x="11919152" y="1564914"/>
                  <a:pt x="11912619" y="1567116"/>
                  <a:pt x="11903656" y="1569397"/>
                </a:cubicBezTo>
                <a:lnTo>
                  <a:pt x="11895048" y="1571762"/>
                </a:lnTo>
                <a:lnTo>
                  <a:pt x="11891968" y="1582700"/>
                </a:lnTo>
                <a:cubicBezTo>
                  <a:pt x="11881074" y="1573372"/>
                  <a:pt x="11884523" y="1604713"/>
                  <a:pt x="11870776" y="1604787"/>
                </a:cubicBezTo>
                <a:lnTo>
                  <a:pt x="11813376" y="1624630"/>
                </a:lnTo>
                <a:lnTo>
                  <a:pt x="11590693" y="1790748"/>
                </a:lnTo>
                <a:cubicBezTo>
                  <a:pt x="11550201" y="1817685"/>
                  <a:pt x="11542649" y="1767741"/>
                  <a:pt x="11506817" y="1860594"/>
                </a:cubicBezTo>
                <a:cubicBezTo>
                  <a:pt x="11450023" y="1916431"/>
                  <a:pt x="11337127" y="2017145"/>
                  <a:pt x="11280332" y="2050542"/>
                </a:cubicBezTo>
                <a:cubicBezTo>
                  <a:pt x="11267547" y="2058142"/>
                  <a:pt x="11229147" y="2123560"/>
                  <a:pt x="11228309" y="2103207"/>
                </a:cubicBezTo>
                <a:cubicBezTo>
                  <a:pt x="11223950" y="2105174"/>
                  <a:pt x="11220761" y="2104651"/>
                  <a:pt x="11218087" y="2102932"/>
                </a:cubicBezTo>
                <a:lnTo>
                  <a:pt x="11217184" y="2101989"/>
                </a:lnTo>
                <a:lnTo>
                  <a:pt x="11188885" y="2119354"/>
                </a:lnTo>
                <a:lnTo>
                  <a:pt x="11184501" y="2119496"/>
                </a:lnTo>
                <a:lnTo>
                  <a:pt x="11166854" y="2133583"/>
                </a:lnTo>
                <a:lnTo>
                  <a:pt x="11157311" y="2139385"/>
                </a:lnTo>
                <a:lnTo>
                  <a:pt x="11155496" y="2144068"/>
                </a:lnTo>
                <a:cubicBezTo>
                  <a:pt x="11153045" y="2147436"/>
                  <a:pt x="11148902" y="2150083"/>
                  <a:pt x="11140961" y="2151086"/>
                </a:cubicBezTo>
                <a:lnTo>
                  <a:pt x="11138961" y="2150743"/>
                </a:lnTo>
                <a:lnTo>
                  <a:pt x="11128208" y="2160803"/>
                </a:lnTo>
                <a:cubicBezTo>
                  <a:pt x="11124962" y="2164785"/>
                  <a:pt x="11122359" y="2169258"/>
                  <a:pt x="11120691" y="2174395"/>
                </a:cubicBezTo>
                <a:cubicBezTo>
                  <a:pt x="11081770" y="2197656"/>
                  <a:pt x="10952581" y="2271077"/>
                  <a:pt x="10894683" y="2300370"/>
                </a:cubicBezTo>
                <a:cubicBezTo>
                  <a:pt x="10861781" y="2315405"/>
                  <a:pt x="10817803" y="2335857"/>
                  <a:pt x="10773300" y="2350162"/>
                </a:cubicBezTo>
                <a:cubicBezTo>
                  <a:pt x="10733414" y="2394390"/>
                  <a:pt x="10677791" y="2353706"/>
                  <a:pt x="10627668" y="2386200"/>
                </a:cubicBezTo>
                <a:cubicBezTo>
                  <a:pt x="10590276" y="2369074"/>
                  <a:pt x="10613693" y="2389253"/>
                  <a:pt x="10581895" y="2395660"/>
                </a:cubicBezTo>
                <a:cubicBezTo>
                  <a:pt x="10597733" y="2418627"/>
                  <a:pt x="10540912" y="2395212"/>
                  <a:pt x="10547790" y="2425394"/>
                </a:cubicBezTo>
                <a:cubicBezTo>
                  <a:pt x="10541784" y="2425603"/>
                  <a:pt x="10535750" y="2424857"/>
                  <a:pt x="10529643" y="2423878"/>
                </a:cubicBezTo>
                <a:lnTo>
                  <a:pt x="10526446" y="2423382"/>
                </a:lnTo>
                <a:lnTo>
                  <a:pt x="10515129" y="2426508"/>
                </a:lnTo>
                <a:lnTo>
                  <a:pt x="10491735" y="2421127"/>
                </a:lnTo>
                <a:cubicBezTo>
                  <a:pt x="10485147" y="2422161"/>
                  <a:pt x="10478389" y="2424430"/>
                  <a:pt x="10471418" y="2428664"/>
                </a:cubicBezTo>
                <a:cubicBezTo>
                  <a:pt x="10451763" y="2453636"/>
                  <a:pt x="10400774" y="2439247"/>
                  <a:pt x="10377042" y="2471569"/>
                </a:cubicBezTo>
                <a:cubicBezTo>
                  <a:pt x="10367240" y="2481286"/>
                  <a:pt x="10330319" y="2498097"/>
                  <a:pt x="10319338" y="2493192"/>
                </a:cubicBezTo>
                <a:cubicBezTo>
                  <a:pt x="10310813" y="2495031"/>
                  <a:pt x="10303331" y="2502144"/>
                  <a:pt x="10295467" y="2495050"/>
                </a:cubicBezTo>
                <a:cubicBezTo>
                  <a:pt x="10284420" y="2487261"/>
                  <a:pt x="10265794" y="2516157"/>
                  <a:pt x="10263443" y="2501919"/>
                </a:cubicBezTo>
                <a:lnTo>
                  <a:pt x="10205418" y="2509120"/>
                </a:lnTo>
                <a:cubicBezTo>
                  <a:pt x="10200696" y="2518180"/>
                  <a:pt x="10190895" y="2519327"/>
                  <a:pt x="10177759" y="2519914"/>
                </a:cubicBezTo>
                <a:lnTo>
                  <a:pt x="10165070" y="2520710"/>
                </a:lnTo>
                <a:lnTo>
                  <a:pt x="10156308" y="2534458"/>
                </a:lnTo>
                <a:cubicBezTo>
                  <a:pt x="10145406" y="2519028"/>
                  <a:pt x="10136981" y="2561781"/>
                  <a:pt x="10118267" y="2558113"/>
                </a:cubicBezTo>
                <a:lnTo>
                  <a:pt x="10083317" y="2570267"/>
                </a:lnTo>
                <a:cubicBezTo>
                  <a:pt x="10075718" y="2568198"/>
                  <a:pt x="10048011" y="2569526"/>
                  <a:pt x="10040388" y="2568603"/>
                </a:cubicBezTo>
                <a:cubicBezTo>
                  <a:pt x="9999609" y="2578704"/>
                  <a:pt x="9985545" y="2579194"/>
                  <a:pt x="9961167" y="2584118"/>
                </a:cubicBezTo>
                <a:cubicBezTo>
                  <a:pt x="9920131" y="2584260"/>
                  <a:pt x="9889892" y="2581061"/>
                  <a:pt x="9848940" y="2590886"/>
                </a:cubicBezTo>
                <a:lnTo>
                  <a:pt x="9729457" y="2611093"/>
                </a:lnTo>
                <a:cubicBezTo>
                  <a:pt x="9676207" y="2601507"/>
                  <a:pt x="9631235" y="2626730"/>
                  <a:pt x="9613704" y="2639342"/>
                </a:cubicBezTo>
                <a:cubicBezTo>
                  <a:pt x="9548152" y="2653618"/>
                  <a:pt x="9410970" y="2690964"/>
                  <a:pt x="9338590" y="2696264"/>
                </a:cubicBezTo>
                <a:lnTo>
                  <a:pt x="9232518" y="2720120"/>
                </a:lnTo>
                <a:lnTo>
                  <a:pt x="9156690" y="2730199"/>
                </a:lnTo>
                <a:lnTo>
                  <a:pt x="9054601" y="2737726"/>
                </a:lnTo>
                <a:lnTo>
                  <a:pt x="9006634" y="2741011"/>
                </a:lnTo>
                <a:lnTo>
                  <a:pt x="9006349" y="2740771"/>
                </a:lnTo>
                <a:cubicBezTo>
                  <a:pt x="9004294" y="2740551"/>
                  <a:pt x="9001475" y="2740879"/>
                  <a:pt x="8997380" y="2741982"/>
                </a:cubicBezTo>
                <a:lnTo>
                  <a:pt x="8991542" y="2744043"/>
                </a:lnTo>
                <a:lnTo>
                  <a:pt x="8975485" y="2747269"/>
                </a:lnTo>
                <a:lnTo>
                  <a:pt x="8969159" y="2746569"/>
                </a:lnTo>
                <a:lnTo>
                  <a:pt x="8964196" y="2744344"/>
                </a:lnTo>
                <a:cubicBezTo>
                  <a:pt x="8955841" y="2752295"/>
                  <a:pt x="8956668" y="2761243"/>
                  <a:pt x="8930136" y="2741156"/>
                </a:cubicBezTo>
                <a:cubicBezTo>
                  <a:pt x="8899182" y="2742176"/>
                  <a:pt x="8790451" y="2756831"/>
                  <a:pt x="8753592" y="2760388"/>
                </a:cubicBezTo>
                <a:cubicBezTo>
                  <a:pt x="8720970" y="2771108"/>
                  <a:pt x="8749345" y="2757447"/>
                  <a:pt x="8708995" y="2762489"/>
                </a:cubicBezTo>
                <a:cubicBezTo>
                  <a:pt x="8672757" y="2782024"/>
                  <a:pt x="8640293" y="2765584"/>
                  <a:pt x="8597219" y="2771061"/>
                </a:cubicBezTo>
                <a:lnTo>
                  <a:pt x="8526378" y="2756219"/>
                </a:lnTo>
                <a:lnTo>
                  <a:pt x="8512131" y="2762134"/>
                </a:lnTo>
                <a:lnTo>
                  <a:pt x="8507315" y="2765135"/>
                </a:lnTo>
                <a:cubicBezTo>
                  <a:pt x="8503797" y="2766912"/>
                  <a:pt x="8501196" y="2767723"/>
                  <a:pt x="8499116" y="2767873"/>
                </a:cubicBezTo>
                <a:lnTo>
                  <a:pt x="8498742" y="2767694"/>
                </a:lnTo>
                <a:lnTo>
                  <a:pt x="8491397" y="2770744"/>
                </a:lnTo>
                <a:lnTo>
                  <a:pt x="8368330" y="2784786"/>
                </a:lnTo>
                <a:cubicBezTo>
                  <a:pt x="8363173" y="2786811"/>
                  <a:pt x="8358881" y="2786463"/>
                  <a:pt x="8354947" y="2784980"/>
                </a:cubicBezTo>
                <a:lnTo>
                  <a:pt x="8321252" y="2801558"/>
                </a:lnTo>
                <a:lnTo>
                  <a:pt x="8315581" y="2801884"/>
                </a:lnTo>
                <a:lnTo>
                  <a:pt x="8296322" y="2815779"/>
                </a:lnTo>
                <a:lnTo>
                  <a:pt x="8285424" y="2821602"/>
                </a:lnTo>
                <a:lnTo>
                  <a:pt x="8284298" y="2826045"/>
                </a:lnTo>
                <a:cubicBezTo>
                  <a:pt x="8281994" y="2829290"/>
                  <a:pt x="8277300" y="2831938"/>
                  <a:pt x="8267224" y="2833220"/>
                </a:cubicBezTo>
                <a:lnTo>
                  <a:pt x="8264525" y="2832990"/>
                </a:lnTo>
                <a:lnTo>
                  <a:pt x="8253181" y="2842833"/>
                </a:lnTo>
                <a:cubicBezTo>
                  <a:pt x="8250007" y="2846683"/>
                  <a:pt x="8247795" y="2850965"/>
                  <a:pt x="8246982" y="2855825"/>
                </a:cubicBezTo>
                <a:cubicBezTo>
                  <a:pt x="8182975" y="2852918"/>
                  <a:pt x="8148279" y="2887040"/>
                  <a:pt x="8091420" y="2901986"/>
                </a:cubicBezTo>
                <a:cubicBezTo>
                  <a:pt x="8026616" y="2925128"/>
                  <a:pt x="7968218" y="2946364"/>
                  <a:pt x="7906555" y="2943959"/>
                </a:cubicBezTo>
                <a:cubicBezTo>
                  <a:pt x="7836267" y="2958871"/>
                  <a:pt x="7782114" y="2961102"/>
                  <a:pt x="7719893" y="2969674"/>
                </a:cubicBezTo>
                <a:lnTo>
                  <a:pt x="7615495" y="2966203"/>
                </a:lnTo>
                <a:lnTo>
                  <a:pt x="7528691" y="2972031"/>
                </a:lnTo>
                <a:lnTo>
                  <a:pt x="7520719" y="2974584"/>
                </a:lnTo>
                <a:cubicBezTo>
                  <a:pt x="7515141" y="2975923"/>
                  <a:pt x="7511320" y="2976273"/>
                  <a:pt x="7508559" y="2975919"/>
                </a:cubicBezTo>
                <a:lnTo>
                  <a:pt x="7508188" y="2975592"/>
                </a:lnTo>
                <a:lnTo>
                  <a:pt x="7496943" y="2977544"/>
                </a:lnTo>
                <a:lnTo>
                  <a:pt x="7219707" y="2983651"/>
                </a:lnTo>
                <a:lnTo>
                  <a:pt x="7202249" y="2988201"/>
                </a:lnTo>
                <a:lnTo>
                  <a:pt x="7198152" y="2993559"/>
                </a:lnTo>
                <a:cubicBezTo>
                  <a:pt x="7193259" y="2997082"/>
                  <a:pt x="7185654" y="2999221"/>
                  <a:pt x="7171956" y="2998207"/>
                </a:cubicBezTo>
                <a:lnTo>
                  <a:pt x="7098136" y="3010435"/>
                </a:lnTo>
                <a:cubicBezTo>
                  <a:pt x="7062296" y="3011413"/>
                  <a:pt x="7051336" y="3012390"/>
                  <a:pt x="7019644" y="3010061"/>
                </a:cubicBezTo>
                <a:cubicBezTo>
                  <a:pt x="6938675" y="3020999"/>
                  <a:pt x="6944793" y="3045165"/>
                  <a:pt x="6905294" y="3039567"/>
                </a:cubicBezTo>
                <a:cubicBezTo>
                  <a:pt x="6873070" y="3034359"/>
                  <a:pt x="6789137" y="3053433"/>
                  <a:pt x="6709370" y="3067522"/>
                </a:cubicBezTo>
                <a:cubicBezTo>
                  <a:pt x="6650254" y="3076977"/>
                  <a:pt x="6629253" y="3091078"/>
                  <a:pt x="6550602" y="3096298"/>
                </a:cubicBezTo>
                <a:cubicBezTo>
                  <a:pt x="6473302" y="3140388"/>
                  <a:pt x="6410843" y="3116665"/>
                  <a:pt x="6318708" y="3143098"/>
                </a:cubicBezTo>
                <a:cubicBezTo>
                  <a:pt x="6298698" y="3158620"/>
                  <a:pt x="6210439" y="3141427"/>
                  <a:pt x="6169822" y="3145185"/>
                </a:cubicBezTo>
                <a:cubicBezTo>
                  <a:pt x="6129203" y="3148943"/>
                  <a:pt x="6091688" y="3162491"/>
                  <a:pt x="6074996" y="3165647"/>
                </a:cubicBezTo>
                <a:lnTo>
                  <a:pt x="6069677" y="3164110"/>
                </a:lnTo>
                <a:lnTo>
                  <a:pt x="6049786" y="3164793"/>
                </a:lnTo>
                <a:lnTo>
                  <a:pt x="6042433" y="3156444"/>
                </a:lnTo>
                <a:lnTo>
                  <a:pt x="6011238" y="3151351"/>
                </a:lnTo>
                <a:cubicBezTo>
                  <a:pt x="5999830" y="3150764"/>
                  <a:pt x="5971276" y="3151677"/>
                  <a:pt x="5958523" y="3154995"/>
                </a:cubicBezTo>
                <a:lnTo>
                  <a:pt x="5760067" y="3170687"/>
                </a:lnTo>
                <a:lnTo>
                  <a:pt x="5628108" y="3171710"/>
                </a:lnTo>
                <a:lnTo>
                  <a:pt x="5472054" y="3157690"/>
                </a:lnTo>
                <a:cubicBezTo>
                  <a:pt x="5479284" y="3144662"/>
                  <a:pt x="5440157" y="3158728"/>
                  <a:pt x="5433909" y="3146437"/>
                </a:cubicBezTo>
                <a:cubicBezTo>
                  <a:pt x="5430517" y="3136405"/>
                  <a:pt x="5392976" y="3131721"/>
                  <a:pt x="5382817" y="3128735"/>
                </a:cubicBezTo>
                <a:lnTo>
                  <a:pt x="5262912" y="3108318"/>
                </a:lnTo>
                <a:cubicBezTo>
                  <a:pt x="5252746" y="3108134"/>
                  <a:pt x="5231699" y="3099824"/>
                  <a:pt x="5224109" y="3097194"/>
                </a:cubicBezTo>
                <a:lnTo>
                  <a:pt x="5175808" y="3094204"/>
                </a:lnTo>
                <a:lnTo>
                  <a:pt x="5157702" y="3086981"/>
                </a:lnTo>
                <a:lnTo>
                  <a:pt x="5143747" y="3083581"/>
                </a:lnTo>
                <a:lnTo>
                  <a:pt x="5140744" y="3081480"/>
                </a:lnTo>
                <a:cubicBezTo>
                  <a:pt x="5135026" y="3077440"/>
                  <a:pt x="5129229" y="3073629"/>
                  <a:pt x="5122807" y="3070627"/>
                </a:cubicBezTo>
                <a:cubicBezTo>
                  <a:pt x="5109467" y="3099246"/>
                  <a:pt x="5066004" y="3049810"/>
                  <a:pt x="5066938" y="3077198"/>
                </a:cubicBezTo>
                <a:cubicBezTo>
                  <a:pt x="5029345" y="3065682"/>
                  <a:pt x="5040096" y="3094771"/>
                  <a:pt x="5012662" y="3060817"/>
                </a:cubicBezTo>
                <a:cubicBezTo>
                  <a:pt x="4938174" y="3061200"/>
                  <a:pt x="4917504" y="3074207"/>
                  <a:pt x="4841589" y="3036800"/>
                </a:cubicBezTo>
                <a:cubicBezTo>
                  <a:pt x="4807890" y="3020158"/>
                  <a:pt x="4785258" y="3009012"/>
                  <a:pt x="4763595" y="3009032"/>
                </a:cubicBezTo>
                <a:cubicBezTo>
                  <a:pt x="4742475" y="3004532"/>
                  <a:pt x="4730631" y="3001709"/>
                  <a:pt x="4724334" y="3000018"/>
                </a:cubicBezTo>
                <a:lnTo>
                  <a:pt x="4722324" y="2999269"/>
                </a:lnTo>
                <a:lnTo>
                  <a:pt x="4723259" y="2999058"/>
                </a:lnTo>
                <a:cubicBezTo>
                  <a:pt x="4722296" y="2998416"/>
                  <a:pt x="4719415" y="2997810"/>
                  <a:pt x="4718350" y="2997788"/>
                </a:cubicBezTo>
                <a:lnTo>
                  <a:pt x="4722324" y="2999269"/>
                </a:lnTo>
                <a:lnTo>
                  <a:pt x="4716674" y="3000544"/>
                </a:lnTo>
                <a:cubicBezTo>
                  <a:pt x="4681300" y="2993588"/>
                  <a:pt x="4525895" y="2992780"/>
                  <a:pt x="4516962" y="2990642"/>
                </a:cubicBezTo>
                <a:cubicBezTo>
                  <a:pt x="4458971" y="2977530"/>
                  <a:pt x="4463810" y="2976789"/>
                  <a:pt x="4429691" y="2979991"/>
                </a:cubicBezTo>
                <a:cubicBezTo>
                  <a:pt x="4424455" y="2983362"/>
                  <a:pt x="4370126" y="2977068"/>
                  <a:pt x="4364023" y="2978645"/>
                </a:cubicBezTo>
                <a:lnTo>
                  <a:pt x="4318114" y="2985260"/>
                </a:lnTo>
                <a:lnTo>
                  <a:pt x="4316258" y="2983919"/>
                </a:lnTo>
                <a:cubicBezTo>
                  <a:pt x="4307275" y="2980548"/>
                  <a:pt x="4301145" y="2980549"/>
                  <a:pt x="4296292" y="2982040"/>
                </a:cubicBezTo>
                <a:lnTo>
                  <a:pt x="4291212" y="2984957"/>
                </a:lnTo>
                <a:lnTo>
                  <a:pt x="4277290" y="2984711"/>
                </a:lnTo>
                <a:lnTo>
                  <a:pt x="4249265" y="2987035"/>
                </a:lnTo>
                <a:lnTo>
                  <a:pt x="4203199" y="2984240"/>
                </a:lnTo>
                <a:cubicBezTo>
                  <a:pt x="4203096" y="2983820"/>
                  <a:pt x="4202995" y="2983401"/>
                  <a:pt x="4202893" y="2982981"/>
                </a:cubicBezTo>
                <a:cubicBezTo>
                  <a:pt x="4201267" y="2980144"/>
                  <a:pt x="4198292" y="2978025"/>
                  <a:pt x="4192396" y="2977347"/>
                </a:cubicBezTo>
                <a:cubicBezTo>
                  <a:pt x="4205365" y="2960058"/>
                  <a:pt x="4162425" y="2961953"/>
                  <a:pt x="4143893" y="2961482"/>
                </a:cubicBezTo>
                <a:cubicBezTo>
                  <a:pt x="4125868" y="2954416"/>
                  <a:pt x="4100250" y="2940836"/>
                  <a:pt x="4084245" y="2934949"/>
                </a:cubicBezTo>
                <a:lnTo>
                  <a:pt x="4075694" y="2934114"/>
                </a:lnTo>
                <a:cubicBezTo>
                  <a:pt x="4075655" y="2934013"/>
                  <a:pt x="4075614" y="2933914"/>
                  <a:pt x="4075575" y="2933815"/>
                </a:cubicBezTo>
                <a:cubicBezTo>
                  <a:pt x="4073829" y="2933031"/>
                  <a:pt x="4071057" y="2932530"/>
                  <a:pt x="4066658" y="2932371"/>
                </a:cubicBezTo>
                <a:lnTo>
                  <a:pt x="4060102" y="2932589"/>
                </a:lnTo>
                <a:lnTo>
                  <a:pt x="4043512" y="2930968"/>
                </a:lnTo>
                <a:lnTo>
                  <a:pt x="4038145" y="2928534"/>
                </a:lnTo>
                <a:lnTo>
                  <a:pt x="4036511" y="2924867"/>
                </a:lnTo>
                <a:lnTo>
                  <a:pt x="4034926" y="2925102"/>
                </a:lnTo>
                <a:cubicBezTo>
                  <a:pt x="4022576" y="2929966"/>
                  <a:pt x="4018025" y="2938342"/>
                  <a:pt x="4005686" y="2912534"/>
                </a:cubicBezTo>
                <a:lnTo>
                  <a:pt x="3937994" y="2895077"/>
                </a:lnTo>
                <a:cubicBezTo>
                  <a:pt x="3921658" y="2902801"/>
                  <a:pt x="3909686" y="2898112"/>
                  <a:pt x="3898423" y="2889422"/>
                </a:cubicBezTo>
                <a:cubicBezTo>
                  <a:pt x="3862243" y="2889918"/>
                  <a:pt x="3830779" y="2876048"/>
                  <a:pt x="3790908" y="2869184"/>
                </a:cubicBezTo>
                <a:cubicBezTo>
                  <a:pt x="3742158" y="2854478"/>
                  <a:pt x="3726280" y="2852501"/>
                  <a:pt x="3683661" y="2845261"/>
                </a:cubicBezTo>
                <a:lnTo>
                  <a:pt x="3611183" y="2812990"/>
                </a:lnTo>
                <a:lnTo>
                  <a:pt x="3605003" y="2814352"/>
                </a:lnTo>
                <a:cubicBezTo>
                  <a:pt x="3600731" y="2814971"/>
                  <a:pt x="3597877" y="2814971"/>
                  <a:pt x="3595884" y="2814516"/>
                </a:cubicBezTo>
                <a:lnTo>
                  <a:pt x="3595649" y="2814247"/>
                </a:lnTo>
                <a:lnTo>
                  <a:pt x="3587126" y="2814937"/>
                </a:lnTo>
                <a:cubicBezTo>
                  <a:pt x="3572774" y="2816728"/>
                  <a:pt x="3550540" y="2802529"/>
                  <a:pt x="3537283" y="2805238"/>
                </a:cubicBezTo>
                <a:cubicBezTo>
                  <a:pt x="3515092" y="2800942"/>
                  <a:pt x="3489773" y="2807207"/>
                  <a:pt x="3474371" y="2801577"/>
                </a:cubicBezTo>
                <a:lnTo>
                  <a:pt x="3401876" y="2789529"/>
                </a:lnTo>
                <a:lnTo>
                  <a:pt x="3365036" y="2806481"/>
                </a:lnTo>
                <a:cubicBezTo>
                  <a:pt x="3361007" y="2808779"/>
                  <a:pt x="3355145" y="2809857"/>
                  <a:pt x="3345174" y="2808163"/>
                </a:cubicBezTo>
                <a:lnTo>
                  <a:pt x="3342846" y="2807188"/>
                </a:lnTo>
                <a:cubicBezTo>
                  <a:pt x="3337528" y="2809659"/>
                  <a:pt x="3296694" y="2810789"/>
                  <a:pt x="3263504" y="2813065"/>
                </a:cubicBezTo>
                <a:cubicBezTo>
                  <a:pt x="3210873" y="2815406"/>
                  <a:pt x="3204538" y="2823378"/>
                  <a:pt x="3143704" y="2820840"/>
                </a:cubicBezTo>
                <a:cubicBezTo>
                  <a:pt x="3083839" y="2822069"/>
                  <a:pt x="3073438" y="2828075"/>
                  <a:pt x="3031439" y="2823483"/>
                </a:cubicBezTo>
                <a:lnTo>
                  <a:pt x="2782717" y="2845304"/>
                </a:lnTo>
                <a:cubicBezTo>
                  <a:pt x="2720447" y="2872959"/>
                  <a:pt x="2718750" y="2842390"/>
                  <a:pt x="2647675" y="2855840"/>
                </a:cubicBezTo>
                <a:cubicBezTo>
                  <a:pt x="2583664" y="2795905"/>
                  <a:pt x="2609849" y="2834173"/>
                  <a:pt x="2569176" y="2829599"/>
                </a:cubicBezTo>
                <a:lnTo>
                  <a:pt x="2444403" y="2843500"/>
                </a:lnTo>
                <a:cubicBezTo>
                  <a:pt x="2412730" y="2860060"/>
                  <a:pt x="2355175" y="2829971"/>
                  <a:pt x="2316260" y="2851967"/>
                </a:cubicBezTo>
                <a:cubicBezTo>
                  <a:pt x="2277148" y="2852505"/>
                  <a:pt x="2234330" y="2848310"/>
                  <a:pt x="2209726" y="2846734"/>
                </a:cubicBezTo>
                <a:cubicBezTo>
                  <a:pt x="2172984" y="2843077"/>
                  <a:pt x="2131016" y="2834145"/>
                  <a:pt x="2095813" y="2830023"/>
                </a:cubicBezTo>
                <a:cubicBezTo>
                  <a:pt x="2078687" y="2843632"/>
                  <a:pt x="2046700" y="2821328"/>
                  <a:pt x="1998504" y="2822003"/>
                </a:cubicBezTo>
                <a:cubicBezTo>
                  <a:pt x="1979851" y="2837650"/>
                  <a:pt x="1965997" y="2822267"/>
                  <a:pt x="1929320" y="2843948"/>
                </a:cubicBezTo>
                <a:cubicBezTo>
                  <a:pt x="1927506" y="2842156"/>
                  <a:pt x="1925308" y="2840529"/>
                  <a:pt x="1922798" y="2839117"/>
                </a:cubicBezTo>
                <a:cubicBezTo>
                  <a:pt x="1908224" y="2830923"/>
                  <a:pt x="1886476" y="2831636"/>
                  <a:pt x="1874228" y="2840712"/>
                </a:cubicBezTo>
                <a:cubicBezTo>
                  <a:pt x="1844711" y="2855471"/>
                  <a:pt x="1815838" y="2863248"/>
                  <a:pt x="1787803" y="2868334"/>
                </a:cubicBezTo>
                <a:lnTo>
                  <a:pt x="1739352" y="2863283"/>
                </a:lnTo>
                <a:cubicBezTo>
                  <a:pt x="1720756" y="2859717"/>
                  <a:pt x="1697809" y="2850808"/>
                  <a:pt x="1676219" y="2846934"/>
                </a:cubicBezTo>
                <a:cubicBezTo>
                  <a:pt x="1653856" y="2845729"/>
                  <a:pt x="1629782" y="2852334"/>
                  <a:pt x="1609817" y="2840037"/>
                </a:cubicBezTo>
                <a:cubicBezTo>
                  <a:pt x="1570834" y="2828361"/>
                  <a:pt x="1525521" y="2848516"/>
                  <a:pt x="1497258" y="2814447"/>
                </a:cubicBezTo>
                <a:cubicBezTo>
                  <a:pt x="1419429" y="2799738"/>
                  <a:pt x="1265224" y="2779725"/>
                  <a:pt x="1151127" y="2765012"/>
                </a:cubicBezTo>
                <a:cubicBezTo>
                  <a:pt x="1044820" y="2755201"/>
                  <a:pt x="911490" y="2756949"/>
                  <a:pt x="859417" y="2755579"/>
                </a:cubicBezTo>
                <a:lnTo>
                  <a:pt x="838688" y="2756792"/>
                </a:lnTo>
                <a:cubicBezTo>
                  <a:pt x="829380" y="2753383"/>
                  <a:pt x="823010" y="2753358"/>
                  <a:pt x="817957" y="2754828"/>
                </a:cubicBezTo>
                <a:lnTo>
                  <a:pt x="812654" y="2757722"/>
                </a:lnTo>
                <a:lnTo>
                  <a:pt x="721195" y="2756632"/>
                </a:lnTo>
                <a:cubicBezTo>
                  <a:pt x="721095" y="2756212"/>
                  <a:pt x="720991" y="2755791"/>
                  <a:pt x="720890" y="2755370"/>
                </a:cubicBezTo>
                <a:cubicBezTo>
                  <a:pt x="719222" y="2752527"/>
                  <a:pt x="716144" y="2750395"/>
                  <a:pt x="710023" y="2749693"/>
                </a:cubicBezTo>
                <a:cubicBezTo>
                  <a:pt x="689532" y="2741604"/>
                  <a:pt x="619665" y="2714421"/>
                  <a:pt x="597940" y="2706835"/>
                </a:cubicBezTo>
                <a:cubicBezTo>
                  <a:pt x="587430" y="2706236"/>
                  <a:pt x="583862" y="2704593"/>
                  <a:pt x="579683" y="2704183"/>
                </a:cubicBezTo>
                <a:lnTo>
                  <a:pt x="572865" y="2704372"/>
                </a:lnTo>
                <a:cubicBezTo>
                  <a:pt x="550627" y="2698066"/>
                  <a:pt x="474197" y="2673651"/>
                  <a:pt x="446247" y="2666342"/>
                </a:cubicBezTo>
                <a:cubicBezTo>
                  <a:pt x="429213" y="2673994"/>
                  <a:pt x="416808" y="2669256"/>
                  <a:pt x="405163" y="2660519"/>
                </a:cubicBezTo>
                <a:cubicBezTo>
                  <a:pt x="367566" y="2660861"/>
                  <a:pt x="334968" y="2646856"/>
                  <a:pt x="293583" y="2639823"/>
                </a:cubicBezTo>
                <a:lnTo>
                  <a:pt x="119529" y="2588018"/>
                </a:lnTo>
                <a:cubicBezTo>
                  <a:pt x="73377" y="2578908"/>
                  <a:pt x="36403" y="2586550"/>
                  <a:pt x="16674" y="2585162"/>
                </a:cubicBezTo>
                <a:lnTo>
                  <a:pt x="1150" y="2579693"/>
                </a:lnTo>
                <a:cubicBezTo>
                  <a:pt x="-1438" y="2323697"/>
                  <a:pt x="1148" y="1341304"/>
                  <a:pt x="1148" y="1049184"/>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9C1424E-8660-C235-5FC3-989B2B1F46F4}"/>
              </a:ext>
            </a:extLst>
          </p:cNvPr>
          <p:cNvSpPr>
            <a:spLocks noGrp="1"/>
          </p:cNvSpPr>
          <p:nvPr>
            <p:ph type="title"/>
          </p:nvPr>
        </p:nvSpPr>
        <p:spPr>
          <a:xfrm>
            <a:off x="1137036" y="548640"/>
            <a:ext cx="9916632" cy="1188720"/>
          </a:xfrm>
        </p:spPr>
        <p:txBody>
          <a:bodyPr>
            <a:normAutofit/>
          </a:bodyPr>
          <a:lstStyle/>
          <a:p>
            <a:r>
              <a:rPr lang="en-US">
                <a:solidFill>
                  <a:schemeClr val="tx1">
                    <a:lumMod val="85000"/>
                    <a:lumOff val="15000"/>
                  </a:schemeClr>
                </a:solidFill>
              </a:rPr>
              <a:t>Methodological and contextual changes</a:t>
            </a:r>
          </a:p>
        </p:txBody>
      </p:sp>
      <p:sp>
        <p:nvSpPr>
          <p:cNvPr id="3" name="Content Placeholder 2">
            <a:extLst>
              <a:ext uri="{FF2B5EF4-FFF2-40B4-BE49-F238E27FC236}">
                <a16:creationId xmlns:a16="http://schemas.microsoft.com/office/drawing/2014/main" id="{5A6B0A89-19E3-9A62-DF8F-33DF6162F64E}"/>
              </a:ext>
            </a:extLst>
          </p:cNvPr>
          <p:cNvSpPr>
            <a:spLocks noGrp="1"/>
          </p:cNvSpPr>
          <p:nvPr>
            <p:ph idx="1"/>
          </p:nvPr>
        </p:nvSpPr>
        <p:spPr>
          <a:xfrm>
            <a:off x="1957987" y="2431767"/>
            <a:ext cx="8276026" cy="3685156"/>
          </a:xfrm>
        </p:spPr>
        <p:txBody>
          <a:bodyPr anchor="ctr">
            <a:normAutofit/>
          </a:bodyPr>
          <a:lstStyle/>
          <a:p>
            <a:r>
              <a:rPr lang="en-US" sz="1600">
                <a:solidFill>
                  <a:schemeClr val="tx1">
                    <a:lumMod val="85000"/>
                    <a:lumOff val="15000"/>
                  </a:schemeClr>
                </a:solidFill>
              </a:rPr>
              <a:t>There were no HUD mandated changes from 2024.</a:t>
            </a:r>
          </a:p>
          <a:p>
            <a:r>
              <a:rPr lang="en-US" sz="1600">
                <a:solidFill>
                  <a:schemeClr val="tx1">
                    <a:lumMod val="85000"/>
                    <a:lumOff val="15000"/>
                  </a:schemeClr>
                </a:solidFill>
              </a:rPr>
              <a:t>Partnered with the Pick-Me-Up program from Genesis Church to work with 10 unhoused individuals. The CoC provided each with a stipend. They helped identify locations and conducted interviews.</a:t>
            </a:r>
          </a:p>
          <a:p>
            <a:r>
              <a:rPr lang="en-US" sz="1600">
                <a:solidFill>
                  <a:schemeClr val="tx1">
                    <a:lumMod val="85000"/>
                    <a:lumOff val="15000"/>
                  </a:schemeClr>
                </a:solidFill>
              </a:rPr>
              <a:t>Increased the extent to which we take advantage of the 6 following days HUD allows to conduct interviews (limited to individuals who were homeless on the night of 1/30/25). This included targeted events at parks in Springdale and Bentonville and Genesis Church in Fayetteville.</a:t>
            </a:r>
          </a:p>
          <a:p>
            <a:r>
              <a:rPr lang="en-US" sz="1600">
                <a:solidFill>
                  <a:schemeClr val="tx1">
                    <a:lumMod val="85000"/>
                    <a:lumOff val="15000"/>
                  </a:schemeClr>
                </a:solidFill>
              </a:rPr>
              <a:t>Further increased efforts in Siloam Springs.</a:t>
            </a:r>
          </a:p>
          <a:p>
            <a:r>
              <a:rPr lang="en-US" sz="1600">
                <a:solidFill>
                  <a:schemeClr val="tx1">
                    <a:lumMod val="85000"/>
                    <a:lumOff val="15000"/>
                  </a:schemeClr>
                </a:solidFill>
              </a:rPr>
              <a:t>Increased partners in Madison and Carroll Counties (although the results did not improve).</a:t>
            </a:r>
          </a:p>
          <a:p>
            <a:r>
              <a:rPr lang="en-US" sz="1600">
                <a:solidFill>
                  <a:schemeClr val="tx1">
                    <a:lumMod val="85000"/>
                    <a:lumOff val="15000"/>
                  </a:schemeClr>
                </a:solidFill>
              </a:rPr>
              <a:t>Changes in providers of note:</a:t>
            </a:r>
          </a:p>
          <a:p>
            <a:pPr lvl="1"/>
            <a:r>
              <a:rPr lang="en-US" sz="1600">
                <a:solidFill>
                  <a:schemeClr val="tx1">
                    <a:lumMod val="85000"/>
                    <a:lumOff val="15000"/>
                  </a:schemeClr>
                </a:solidFill>
              </a:rPr>
              <a:t>7hills’ new emergency shelter opened shortly before the count, increasing the shelter capacity.</a:t>
            </a:r>
          </a:p>
        </p:txBody>
      </p:sp>
    </p:spTree>
    <p:extLst>
      <p:ext uri="{BB962C8B-B14F-4D97-AF65-F5344CB8AC3E}">
        <p14:creationId xmlns:p14="http://schemas.microsoft.com/office/powerpoint/2010/main" val="409816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Overview and age groups</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4124138806"/>
              </p:ext>
            </p:extLst>
          </p:nvPr>
        </p:nvGraphicFramePr>
        <p:xfrm>
          <a:off x="1694245" y="2112579"/>
          <a:ext cx="8827453" cy="4192815"/>
        </p:xfrm>
        <a:graphic>
          <a:graphicData uri="http://schemas.openxmlformats.org/drawingml/2006/table">
            <a:tbl>
              <a:tblPr firstRow="1" bandRow="1">
                <a:tableStyleId>{5C22544A-7EE6-4342-B048-85BDC9FD1C3A}</a:tableStyleId>
              </a:tblPr>
              <a:tblGrid>
                <a:gridCol w="2084722">
                  <a:extLst>
                    <a:ext uri="{9D8B030D-6E8A-4147-A177-3AD203B41FA5}">
                      <a16:colId xmlns:a16="http://schemas.microsoft.com/office/drawing/2014/main" val="2974846967"/>
                    </a:ext>
                  </a:extLst>
                </a:gridCol>
                <a:gridCol w="1865572">
                  <a:extLst>
                    <a:ext uri="{9D8B030D-6E8A-4147-A177-3AD203B41FA5}">
                      <a16:colId xmlns:a16="http://schemas.microsoft.com/office/drawing/2014/main" val="3064287729"/>
                    </a:ext>
                  </a:extLst>
                </a:gridCol>
                <a:gridCol w="1928482">
                  <a:extLst>
                    <a:ext uri="{9D8B030D-6E8A-4147-A177-3AD203B41FA5}">
                      <a16:colId xmlns:a16="http://schemas.microsoft.com/office/drawing/2014/main" val="2360674262"/>
                    </a:ext>
                  </a:extLst>
                </a:gridCol>
                <a:gridCol w="1575853">
                  <a:extLst>
                    <a:ext uri="{9D8B030D-6E8A-4147-A177-3AD203B41FA5}">
                      <a16:colId xmlns:a16="http://schemas.microsoft.com/office/drawing/2014/main" val="3136327651"/>
                    </a:ext>
                  </a:extLst>
                </a:gridCol>
                <a:gridCol w="1372824">
                  <a:extLst>
                    <a:ext uri="{9D8B030D-6E8A-4147-A177-3AD203B41FA5}">
                      <a16:colId xmlns:a16="http://schemas.microsoft.com/office/drawing/2014/main" val="3474487861"/>
                    </a:ext>
                  </a:extLst>
                </a:gridCol>
              </a:tblGrid>
              <a:tr h="610505">
                <a:tc>
                  <a:txBody>
                    <a:bodyPr/>
                    <a:lstStyle/>
                    <a:p>
                      <a:endParaRPr lang="en-US" sz="1700"/>
                    </a:p>
                  </a:txBody>
                  <a:tcPr marL="75682" marR="75682" marT="37841" marB="37841"/>
                </a:tc>
                <a:tc>
                  <a:txBody>
                    <a:bodyPr/>
                    <a:lstStyle/>
                    <a:p>
                      <a:pPr algn="ctr"/>
                      <a:r>
                        <a:rPr lang="en-US" sz="1700"/>
                        <a:t>Emergency shelter</a:t>
                      </a:r>
                    </a:p>
                  </a:txBody>
                  <a:tcPr marL="75682" marR="75682" marT="37841" marB="37841"/>
                </a:tc>
                <a:tc>
                  <a:txBody>
                    <a:bodyPr/>
                    <a:lstStyle/>
                    <a:p>
                      <a:pPr algn="ctr"/>
                      <a:r>
                        <a:rPr lang="en-US" sz="1700"/>
                        <a:t>Transitional shelter</a:t>
                      </a:r>
                    </a:p>
                  </a:txBody>
                  <a:tcPr marL="75682" marR="75682" marT="37841" marB="37841"/>
                </a:tc>
                <a:tc>
                  <a:txBody>
                    <a:bodyPr/>
                    <a:lstStyle/>
                    <a:p>
                      <a:pPr algn="ctr"/>
                      <a:r>
                        <a:rPr lang="en-US" sz="1700"/>
                        <a:t>Unsheltered</a:t>
                      </a:r>
                    </a:p>
                  </a:txBody>
                  <a:tcPr marL="75682" marR="75682" marT="37841" marB="37841"/>
                </a:tc>
                <a:tc>
                  <a:txBody>
                    <a:bodyPr/>
                    <a:lstStyle/>
                    <a:p>
                      <a:pPr algn="ctr"/>
                      <a:r>
                        <a:rPr lang="en-US" sz="1700"/>
                        <a:t>Total</a:t>
                      </a:r>
                    </a:p>
                  </a:txBody>
                  <a:tcPr marL="75682" marR="75682" marT="37841" marB="37841"/>
                </a:tc>
                <a:extLst>
                  <a:ext uri="{0D108BD9-81ED-4DB2-BD59-A6C34878D82A}">
                    <a16:rowId xmlns:a16="http://schemas.microsoft.com/office/drawing/2014/main" val="810122074"/>
                  </a:ext>
                </a:extLst>
              </a:tr>
              <a:tr h="358231">
                <a:tc>
                  <a:txBody>
                    <a:bodyPr/>
                    <a:lstStyle/>
                    <a:p>
                      <a:r>
                        <a:rPr lang="en-US" sz="1700"/>
                        <a:t>Households</a:t>
                      </a:r>
                    </a:p>
                  </a:txBody>
                  <a:tcPr marL="75682" marR="75682" marT="37841" marB="37841"/>
                </a:tc>
                <a:tc>
                  <a:txBody>
                    <a:bodyPr/>
                    <a:lstStyle/>
                    <a:p>
                      <a:pPr algn="ctr"/>
                      <a:r>
                        <a:rPr lang="en-US" sz="1700"/>
                        <a:t>154</a:t>
                      </a:r>
                    </a:p>
                  </a:txBody>
                  <a:tcPr marL="75682" marR="75682" marT="37841" marB="37841"/>
                </a:tc>
                <a:tc>
                  <a:txBody>
                    <a:bodyPr/>
                    <a:lstStyle/>
                    <a:p>
                      <a:pPr algn="ctr"/>
                      <a:r>
                        <a:rPr lang="en-US" sz="1700"/>
                        <a:t>23</a:t>
                      </a:r>
                    </a:p>
                  </a:txBody>
                  <a:tcPr marL="75682" marR="75682" marT="37841" marB="37841"/>
                </a:tc>
                <a:tc>
                  <a:txBody>
                    <a:bodyPr/>
                    <a:lstStyle/>
                    <a:p>
                      <a:pPr algn="ctr"/>
                      <a:r>
                        <a:rPr lang="en-US" sz="1700"/>
                        <a:t>222</a:t>
                      </a:r>
                    </a:p>
                  </a:txBody>
                  <a:tcPr marL="75682" marR="75682" marT="37841" marB="37841"/>
                </a:tc>
                <a:tc>
                  <a:txBody>
                    <a:bodyPr/>
                    <a:lstStyle/>
                    <a:p>
                      <a:pPr algn="ctr"/>
                      <a:r>
                        <a:rPr lang="en-US" sz="1700"/>
                        <a:t>399</a:t>
                      </a:r>
                    </a:p>
                  </a:txBody>
                  <a:tcPr marL="75682" marR="75682" marT="37841" marB="37841"/>
                </a:tc>
                <a:extLst>
                  <a:ext uri="{0D108BD9-81ED-4DB2-BD59-A6C34878D82A}">
                    <a16:rowId xmlns:a16="http://schemas.microsoft.com/office/drawing/2014/main" val="2586254967"/>
                  </a:ext>
                </a:extLst>
              </a:tr>
              <a:tr h="358231">
                <a:tc>
                  <a:txBody>
                    <a:bodyPr/>
                    <a:lstStyle/>
                    <a:p>
                      <a:r>
                        <a:rPr lang="en-US" sz="1700"/>
                        <a:t>Persons</a:t>
                      </a:r>
                    </a:p>
                  </a:txBody>
                  <a:tcPr marL="75682" marR="75682" marT="37841" marB="37841"/>
                </a:tc>
                <a:tc>
                  <a:txBody>
                    <a:bodyPr/>
                    <a:lstStyle/>
                    <a:p>
                      <a:pPr algn="ctr"/>
                      <a:r>
                        <a:rPr lang="en-US" sz="1700"/>
                        <a:t>213</a:t>
                      </a:r>
                    </a:p>
                  </a:txBody>
                  <a:tcPr marL="75682" marR="75682" marT="37841" marB="37841"/>
                </a:tc>
                <a:tc>
                  <a:txBody>
                    <a:bodyPr/>
                    <a:lstStyle/>
                    <a:p>
                      <a:pPr algn="ctr"/>
                      <a:r>
                        <a:rPr lang="en-US" sz="1700"/>
                        <a:t>35</a:t>
                      </a:r>
                    </a:p>
                  </a:txBody>
                  <a:tcPr marL="75682" marR="75682" marT="37841" marB="37841"/>
                </a:tc>
                <a:tc>
                  <a:txBody>
                    <a:bodyPr/>
                    <a:lstStyle/>
                    <a:p>
                      <a:pPr algn="ctr"/>
                      <a:r>
                        <a:rPr lang="en-US" sz="1700"/>
                        <a:t>259</a:t>
                      </a:r>
                    </a:p>
                  </a:txBody>
                  <a:tcPr marL="75682" marR="75682" marT="37841" marB="37841"/>
                </a:tc>
                <a:tc>
                  <a:txBody>
                    <a:bodyPr/>
                    <a:lstStyle/>
                    <a:p>
                      <a:pPr algn="ctr"/>
                      <a:r>
                        <a:rPr lang="en-US" sz="1700"/>
                        <a:t>507</a:t>
                      </a:r>
                    </a:p>
                  </a:txBody>
                  <a:tcPr marL="75682" marR="75682" marT="37841" marB="37841"/>
                </a:tc>
                <a:extLst>
                  <a:ext uri="{0D108BD9-81ED-4DB2-BD59-A6C34878D82A}">
                    <a16:rowId xmlns:a16="http://schemas.microsoft.com/office/drawing/2014/main" val="1406497011"/>
                  </a:ext>
                </a:extLst>
              </a:tr>
              <a:tr h="358231">
                <a:tc>
                  <a:txBody>
                    <a:bodyPr/>
                    <a:lstStyle/>
                    <a:p>
                      <a:r>
                        <a:rPr lang="en-US" sz="1700"/>
                        <a:t>Under age 18</a:t>
                      </a:r>
                    </a:p>
                  </a:txBody>
                  <a:tcPr marL="75682" marR="75682" marT="37841" marB="37841"/>
                </a:tc>
                <a:tc>
                  <a:txBody>
                    <a:bodyPr/>
                    <a:lstStyle/>
                    <a:p>
                      <a:pPr algn="ctr"/>
                      <a:r>
                        <a:rPr lang="en-US" sz="1700"/>
                        <a:t>47 (22%)</a:t>
                      </a:r>
                    </a:p>
                  </a:txBody>
                  <a:tcPr marL="75682" marR="75682" marT="37841" marB="37841"/>
                </a:tc>
                <a:tc>
                  <a:txBody>
                    <a:bodyPr/>
                    <a:lstStyle/>
                    <a:p>
                      <a:pPr algn="ctr"/>
                      <a:r>
                        <a:rPr lang="en-US" sz="1700"/>
                        <a:t>12 (34%)</a:t>
                      </a:r>
                    </a:p>
                  </a:txBody>
                  <a:tcPr marL="75682" marR="75682" marT="37841" marB="37841"/>
                </a:tc>
                <a:tc>
                  <a:txBody>
                    <a:bodyPr/>
                    <a:lstStyle/>
                    <a:p>
                      <a:pPr algn="ctr"/>
                      <a:r>
                        <a:rPr lang="en-US" sz="1700"/>
                        <a:t>6 (2%)</a:t>
                      </a:r>
                    </a:p>
                  </a:txBody>
                  <a:tcPr marL="75682" marR="75682" marT="37841" marB="37841"/>
                </a:tc>
                <a:tc>
                  <a:txBody>
                    <a:bodyPr/>
                    <a:lstStyle/>
                    <a:p>
                      <a:pPr algn="ctr"/>
                      <a:r>
                        <a:rPr lang="en-US" sz="1700"/>
                        <a:t>65 (13%)</a:t>
                      </a:r>
                    </a:p>
                  </a:txBody>
                  <a:tcPr marL="75682" marR="75682" marT="37841" marB="37841"/>
                </a:tc>
                <a:extLst>
                  <a:ext uri="{0D108BD9-81ED-4DB2-BD59-A6C34878D82A}">
                    <a16:rowId xmlns:a16="http://schemas.microsoft.com/office/drawing/2014/main" val="1387735919"/>
                  </a:ext>
                </a:extLst>
              </a:tr>
              <a:tr h="358231">
                <a:tc>
                  <a:txBody>
                    <a:bodyPr/>
                    <a:lstStyle/>
                    <a:p>
                      <a:r>
                        <a:rPr lang="en-US" sz="1700"/>
                        <a:t>Ages 18 to 24</a:t>
                      </a:r>
                    </a:p>
                  </a:txBody>
                  <a:tcPr marL="75682" marR="75682" marT="37841" marB="37841"/>
                </a:tc>
                <a:tc>
                  <a:txBody>
                    <a:bodyPr/>
                    <a:lstStyle/>
                    <a:p>
                      <a:pPr algn="ctr"/>
                      <a:r>
                        <a:rPr lang="en-US" sz="1700"/>
                        <a:t>7 (3%)</a:t>
                      </a:r>
                    </a:p>
                  </a:txBody>
                  <a:tcPr marL="75682" marR="75682" marT="37841" marB="37841"/>
                </a:tc>
                <a:tc>
                  <a:txBody>
                    <a:bodyPr/>
                    <a:lstStyle/>
                    <a:p>
                      <a:pPr algn="ctr"/>
                      <a:r>
                        <a:rPr lang="en-US" sz="1700"/>
                        <a:t>2 (6%)</a:t>
                      </a:r>
                    </a:p>
                  </a:txBody>
                  <a:tcPr marL="75682" marR="75682" marT="37841" marB="37841"/>
                </a:tc>
                <a:tc>
                  <a:txBody>
                    <a:bodyPr/>
                    <a:lstStyle/>
                    <a:p>
                      <a:pPr algn="ctr"/>
                      <a:r>
                        <a:rPr lang="en-US" sz="1700"/>
                        <a:t>13 (5%)</a:t>
                      </a:r>
                    </a:p>
                  </a:txBody>
                  <a:tcPr marL="75682" marR="75682" marT="37841" marB="37841"/>
                </a:tc>
                <a:tc>
                  <a:txBody>
                    <a:bodyPr/>
                    <a:lstStyle/>
                    <a:p>
                      <a:pPr algn="ctr"/>
                      <a:r>
                        <a:rPr lang="en-US" sz="1700"/>
                        <a:t>22 (4%)</a:t>
                      </a:r>
                    </a:p>
                  </a:txBody>
                  <a:tcPr marL="75682" marR="75682" marT="37841" marB="37841"/>
                </a:tc>
                <a:extLst>
                  <a:ext uri="{0D108BD9-81ED-4DB2-BD59-A6C34878D82A}">
                    <a16:rowId xmlns:a16="http://schemas.microsoft.com/office/drawing/2014/main" val="3494826355"/>
                  </a:ext>
                </a:extLst>
              </a:tr>
              <a:tr h="358231">
                <a:tc>
                  <a:txBody>
                    <a:bodyPr/>
                    <a:lstStyle/>
                    <a:p>
                      <a:r>
                        <a:rPr lang="en-US" sz="1700"/>
                        <a:t>Ages 25 to 34</a:t>
                      </a:r>
                    </a:p>
                  </a:txBody>
                  <a:tcPr marL="75682" marR="75682" marT="37841" marB="37841"/>
                </a:tc>
                <a:tc>
                  <a:txBody>
                    <a:bodyPr/>
                    <a:lstStyle/>
                    <a:p>
                      <a:pPr algn="ctr"/>
                      <a:r>
                        <a:rPr lang="en-US" sz="1700"/>
                        <a:t>27 (13%)</a:t>
                      </a:r>
                    </a:p>
                  </a:txBody>
                  <a:tcPr marL="75682" marR="75682" marT="37841" marB="37841"/>
                </a:tc>
                <a:tc>
                  <a:txBody>
                    <a:bodyPr/>
                    <a:lstStyle/>
                    <a:p>
                      <a:pPr algn="ctr"/>
                      <a:r>
                        <a:rPr lang="en-US" sz="1700"/>
                        <a:t>3 (9%)</a:t>
                      </a:r>
                    </a:p>
                  </a:txBody>
                  <a:tcPr marL="75682" marR="75682" marT="37841" marB="37841"/>
                </a:tc>
                <a:tc>
                  <a:txBody>
                    <a:bodyPr/>
                    <a:lstStyle/>
                    <a:p>
                      <a:pPr algn="ctr"/>
                      <a:r>
                        <a:rPr lang="en-US" sz="1700"/>
                        <a:t>34 (13%)</a:t>
                      </a:r>
                    </a:p>
                  </a:txBody>
                  <a:tcPr marL="75682" marR="75682" marT="37841" marB="37841"/>
                </a:tc>
                <a:tc>
                  <a:txBody>
                    <a:bodyPr/>
                    <a:lstStyle/>
                    <a:p>
                      <a:pPr algn="ctr"/>
                      <a:r>
                        <a:rPr lang="en-US" sz="1700"/>
                        <a:t>64 (13%)</a:t>
                      </a:r>
                    </a:p>
                  </a:txBody>
                  <a:tcPr marL="75682" marR="75682" marT="37841" marB="37841"/>
                </a:tc>
                <a:extLst>
                  <a:ext uri="{0D108BD9-81ED-4DB2-BD59-A6C34878D82A}">
                    <a16:rowId xmlns:a16="http://schemas.microsoft.com/office/drawing/2014/main" val="731509114"/>
                  </a:ext>
                </a:extLst>
              </a:tr>
              <a:tr h="358231">
                <a:tc>
                  <a:txBody>
                    <a:bodyPr/>
                    <a:lstStyle/>
                    <a:p>
                      <a:r>
                        <a:rPr lang="en-US" sz="1700"/>
                        <a:t>Ages 35 to 44</a:t>
                      </a:r>
                    </a:p>
                  </a:txBody>
                  <a:tcPr marL="75682" marR="75682" marT="37841" marB="37841"/>
                </a:tc>
                <a:tc>
                  <a:txBody>
                    <a:bodyPr/>
                    <a:lstStyle/>
                    <a:p>
                      <a:pPr algn="ctr"/>
                      <a:r>
                        <a:rPr lang="en-US" sz="1700"/>
                        <a:t>52 (24%)</a:t>
                      </a:r>
                    </a:p>
                  </a:txBody>
                  <a:tcPr marL="75682" marR="75682" marT="37841" marB="37841"/>
                </a:tc>
                <a:tc>
                  <a:txBody>
                    <a:bodyPr/>
                    <a:lstStyle/>
                    <a:p>
                      <a:pPr algn="ctr"/>
                      <a:r>
                        <a:rPr lang="en-US" sz="1700"/>
                        <a:t>2 (6%)</a:t>
                      </a:r>
                    </a:p>
                  </a:txBody>
                  <a:tcPr marL="75682" marR="75682" marT="37841" marB="37841"/>
                </a:tc>
                <a:tc>
                  <a:txBody>
                    <a:bodyPr/>
                    <a:lstStyle/>
                    <a:p>
                      <a:pPr algn="ctr"/>
                      <a:r>
                        <a:rPr lang="en-US" sz="1700"/>
                        <a:t>72 (28%)</a:t>
                      </a:r>
                    </a:p>
                  </a:txBody>
                  <a:tcPr marL="75682" marR="75682" marT="37841" marB="37841"/>
                </a:tc>
                <a:tc>
                  <a:txBody>
                    <a:bodyPr/>
                    <a:lstStyle/>
                    <a:p>
                      <a:pPr algn="ctr"/>
                      <a:r>
                        <a:rPr lang="en-US" sz="1700"/>
                        <a:t>126 (25%)</a:t>
                      </a:r>
                    </a:p>
                  </a:txBody>
                  <a:tcPr marL="75682" marR="75682" marT="37841" marB="37841"/>
                </a:tc>
                <a:extLst>
                  <a:ext uri="{0D108BD9-81ED-4DB2-BD59-A6C34878D82A}">
                    <a16:rowId xmlns:a16="http://schemas.microsoft.com/office/drawing/2014/main" val="2045318907"/>
                  </a:ext>
                </a:extLst>
              </a:tr>
              <a:tr h="358231">
                <a:tc>
                  <a:txBody>
                    <a:bodyPr/>
                    <a:lstStyle/>
                    <a:p>
                      <a:r>
                        <a:rPr lang="en-US" sz="1700"/>
                        <a:t>Ages 45 to 54</a:t>
                      </a:r>
                    </a:p>
                  </a:txBody>
                  <a:tcPr marL="75682" marR="75682" marT="37841" marB="37841"/>
                </a:tc>
                <a:tc>
                  <a:txBody>
                    <a:bodyPr/>
                    <a:lstStyle/>
                    <a:p>
                      <a:pPr algn="ctr"/>
                      <a:r>
                        <a:rPr lang="en-US" sz="1700"/>
                        <a:t>40 (19%)</a:t>
                      </a:r>
                    </a:p>
                  </a:txBody>
                  <a:tcPr marL="75682" marR="75682" marT="37841" marB="37841"/>
                </a:tc>
                <a:tc>
                  <a:txBody>
                    <a:bodyPr/>
                    <a:lstStyle/>
                    <a:p>
                      <a:pPr algn="ctr"/>
                      <a:r>
                        <a:rPr lang="en-US" sz="1700"/>
                        <a:t>4 (11%)</a:t>
                      </a:r>
                    </a:p>
                  </a:txBody>
                  <a:tcPr marL="75682" marR="75682" marT="37841" marB="37841"/>
                </a:tc>
                <a:tc>
                  <a:txBody>
                    <a:bodyPr/>
                    <a:lstStyle/>
                    <a:p>
                      <a:pPr algn="ctr"/>
                      <a:r>
                        <a:rPr lang="en-US" sz="1700"/>
                        <a:t>60 (23%)</a:t>
                      </a:r>
                    </a:p>
                  </a:txBody>
                  <a:tcPr marL="75682" marR="75682" marT="37841" marB="37841"/>
                </a:tc>
                <a:tc>
                  <a:txBody>
                    <a:bodyPr/>
                    <a:lstStyle/>
                    <a:p>
                      <a:pPr algn="ctr"/>
                      <a:r>
                        <a:rPr lang="en-US" sz="1700"/>
                        <a:t>104 (21%)</a:t>
                      </a:r>
                    </a:p>
                  </a:txBody>
                  <a:tcPr marL="75682" marR="75682" marT="37841" marB="37841"/>
                </a:tc>
                <a:extLst>
                  <a:ext uri="{0D108BD9-81ED-4DB2-BD59-A6C34878D82A}">
                    <a16:rowId xmlns:a16="http://schemas.microsoft.com/office/drawing/2014/main" val="2479477066"/>
                  </a:ext>
                </a:extLst>
              </a:tr>
              <a:tr h="358231">
                <a:tc>
                  <a:txBody>
                    <a:bodyPr/>
                    <a:lstStyle/>
                    <a:p>
                      <a:r>
                        <a:rPr lang="en-US" sz="1700"/>
                        <a:t>Ages 55 to 64</a:t>
                      </a:r>
                    </a:p>
                  </a:txBody>
                  <a:tcPr marL="75682" marR="75682" marT="37841" marB="37841"/>
                </a:tc>
                <a:tc>
                  <a:txBody>
                    <a:bodyPr/>
                    <a:lstStyle/>
                    <a:p>
                      <a:pPr algn="ctr"/>
                      <a:r>
                        <a:rPr lang="en-US" sz="1700"/>
                        <a:t>32 (15%)</a:t>
                      </a:r>
                    </a:p>
                  </a:txBody>
                  <a:tcPr marL="75682" marR="75682" marT="37841" marB="37841"/>
                </a:tc>
                <a:tc>
                  <a:txBody>
                    <a:bodyPr/>
                    <a:lstStyle/>
                    <a:p>
                      <a:pPr algn="ctr"/>
                      <a:r>
                        <a:rPr lang="en-US" sz="1700"/>
                        <a:t>9 (26%)</a:t>
                      </a:r>
                    </a:p>
                  </a:txBody>
                  <a:tcPr marL="75682" marR="75682" marT="37841" marB="37841"/>
                </a:tc>
                <a:tc>
                  <a:txBody>
                    <a:bodyPr/>
                    <a:lstStyle/>
                    <a:p>
                      <a:pPr algn="ctr"/>
                      <a:r>
                        <a:rPr lang="en-US" sz="1700"/>
                        <a:t>50 (19%)</a:t>
                      </a:r>
                    </a:p>
                  </a:txBody>
                  <a:tcPr marL="75682" marR="75682" marT="37841" marB="37841"/>
                </a:tc>
                <a:tc>
                  <a:txBody>
                    <a:bodyPr/>
                    <a:lstStyle/>
                    <a:p>
                      <a:pPr algn="ctr"/>
                      <a:r>
                        <a:rPr lang="en-US" sz="1700"/>
                        <a:t>91 (18%)</a:t>
                      </a:r>
                    </a:p>
                  </a:txBody>
                  <a:tcPr marL="75682" marR="75682" marT="37841" marB="37841"/>
                </a:tc>
                <a:extLst>
                  <a:ext uri="{0D108BD9-81ED-4DB2-BD59-A6C34878D82A}">
                    <a16:rowId xmlns:a16="http://schemas.microsoft.com/office/drawing/2014/main" val="1166514349"/>
                  </a:ext>
                </a:extLst>
              </a:tr>
              <a:tr h="358231">
                <a:tc>
                  <a:txBody>
                    <a:bodyPr/>
                    <a:lstStyle/>
                    <a:p>
                      <a:r>
                        <a:rPr lang="en-US" sz="1700"/>
                        <a:t>Ages 65 and above</a:t>
                      </a:r>
                    </a:p>
                  </a:txBody>
                  <a:tcPr marL="75682" marR="75682" marT="37841" marB="37841"/>
                </a:tc>
                <a:tc>
                  <a:txBody>
                    <a:bodyPr/>
                    <a:lstStyle/>
                    <a:p>
                      <a:pPr algn="ctr"/>
                      <a:r>
                        <a:rPr lang="en-US" sz="1700"/>
                        <a:t>8 (4%)</a:t>
                      </a:r>
                    </a:p>
                  </a:txBody>
                  <a:tcPr marL="75682" marR="75682" marT="37841" marB="37841"/>
                </a:tc>
                <a:tc>
                  <a:txBody>
                    <a:bodyPr/>
                    <a:lstStyle/>
                    <a:p>
                      <a:pPr algn="ctr"/>
                      <a:r>
                        <a:rPr lang="en-US" sz="1700"/>
                        <a:t>3 (9%)</a:t>
                      </a:r>
                    </a:p>
                  </a:txBody>
                  <a:tcPr marL="75682" marR="75682" marT="37841" marB="37841"/>
                </a:tc>
                <a:tc>
                  <a:txBody>
                    <a:bodyPr/>
                    <a:lstStyle/>
                    <a:p>
                      <a:pPr algn="ctr"/>
                      <a:r>
                        <a:rPr lang="en-US" sz="1700"/>
                        <a:t>9 (4%)</a:t>
                      </a:r>
                    </a:p>
                  </a:txBody>
                  <a:tcPr marL="75682" marR="75682" marT="37841" marB="37841"/>
                </a:tc>
                <a:tc>
                  <a:txBody>
                    <a:bodyPr/>
                    <a:lstStyle/>
                    <a:p>
                      <a:pPr algn="ctr"/>
                      <a:r>
                        <a:rPr lang="en-US" sz="1700"/>
                        <a:t>20 (4%)</a:t>
                      </a:r>
                    </a:p>
                  </a:txBody>
                  <a:tcPr marL="75682" marR="75682" marT="37841" marB="37841"/>
                </a:tc>
                <a:extLst>
                  <a:ext uri="{0D108BD9-81ED-4DB2-BD59-A6C34878D82A}">
                    <a16:rowId xmlns:a16="http://schemas.microsoft.com/office/drawing/2014/main" val="1135247915"/>
                  </a:ext>
                </a:extLst>
              </a:tr>
              <a:tr h="358231">
                <a:tc>
                  <a:txBody>
                    <a:bodyPr/>
                    <a:lstStyle/>
                    <a:p>
                      <a:r>
                        <a:rPr lang="en-US" sz="1700"/>
                        <a:t>Missing data</a:t>
                      </a:r>
                    </a:p>
                  </a:txBody>
                  <a:tcPr marL="75682" marR="75682" marT="37841" marB="37841"/>
                </a:tc>
                <a:tc>
                  <a:txBody>
                    <a:bodyPr/>
                    <a:lstStyle/>
                    <a:p>
                      <a:pPr algn="ctr"/>
                      <a:r>
                        <a:rPr lang="en-US" sz="1700"/>
                        <a:t>0</a:t>
                      </a:r>
                    </a:p>
                  </a:txBody>
                  <a:tcPr marL="75682" marR="75682" marT="37841" marB="37841"/>
                </a:tc>
                <a:tc>
                  <a:txBody>
                    <a:bodyPr/>
                    <a:lstStyle/>
                    <a:p>
                      <a:pPr algn="ctr"/>
                      <a:r>
                        <a:rPr lang="en-US" sz="1700"/>
                        <a:t>0</a:t>
                      </a:r>
                    </a:p>
                  </a:txBody>
                  <a:tcPr marL="75682" marR="75682" marT="37841" marB="37841"/>
                </a:tc>
                <a:tc>
                  <a:txBody>
                    <a:bodyPr/>
                    <a:lstStyle/>
                    <a:p>
                      <a:pPr algn="ctr"/>
                      <a:r>
                        <a:rPr lang="en-US" sz="1700"/>
                        <a:t>15 (6%)</a:t>
                      </a:r>
                    </a:p>
                  </a:txBody>
                  <a:tcPr marL="75682" marR="75682" marT="37841" marB="37841"/>
                </a:tc>
                <a:tc>
                  <a:txBody>
                    <a:bodyPr/>
                    <a:lstStyle/>
                    <a:p>
                      <a:pPr algn="ctr"/>
                      <a:r>
                        <a:rPr lang="en-US" sz="1700"/>
                        <a:t>15 (3%)</a:t>
                      </a:r>
                    </a:p>
                  </a:txBody>
                  <a:tcPr marL="75682" marR="75682" marT="37841" marB="37841"/>
                </a:tc>
                <a:extLst>
                  <a:ext uri="{0D108BD9-81ED-4DB2-BD59-A6C34878D82A}">
                    <a16:rowId xmlns:a16="http://schemas.microsoft.com/office/drawing/2014/main" val="476027193"/>
                  </a:ext>
                </a:extLst>
              </a:tr>
            </a:tbl>
          </a:graphicData>
        </a:graphic>
      </p:graphicFrame>
    </p:spTree>
    <p:extLst>
      <p:ext uri="{BB962C8B-B14F-4D97-AF65-F5344CB8AC3E}">
        <p14:creationId xmlns:p14="http://schemas.microsoft.com/office/powerpoint/2010/main" val="3183533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Gender, race, &amp; sexual orientation</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3017167958"/>
              </p:ext>
            </p:extLst>
          </p:nvPr>
        </p:nvGraphicFramePr>
        <p:xfrm>
          <a:off x="644056" y="2203395"/>
          <a:ext cx="10927832" cy="4011180"/>
        </p:xfrm>
        <a:graphic>
          <a:graphicData uri="http://schemas.openxmlformats.org/drawingml/2006/table">
            <a:tbl>
              <a:tblPr firstRow="1" bandRow="1">
                <a:tableStyleId>{5C22544A-7EE6-4342-B048-85BDC9FD1C3A}</a:tableStyleId>
              </a:tblPr>
              <a:tblGrid>
                <a:gridCol w="2786974">
                  <a:extLst>
                    <a:ext uri="{9D8B030D-6E8A-4147-A177-3AD203B41FA5}">
                      <a16:colId xmlns:a16="http://schemas.microsoft.com/office/drawing/2014/main" val="2974846967"/>
                    </a:ext>
                  </a:extLst>
                </a:gridCol>
                <a:gridCol w="1369375">
                  <a:extLst>
                    <a:ext uri="{9D8B030D-6E8A-4147-A177-3AD203B41FA5}">
                      <a16:colId xmlns:a16="http://schemas.microsoft.com/office/drawing/2014/main" val="3523152937"/>
                    </a:ext>
                  </a:extLst>
                </a:gridCol>
                <a:gridCol w="1925595">
                  <a:extLst>
                    <a:ext uri="{9D8B030D-6E8A-4147-A177-3AD203B41FA5}">
                      <a16:colId xmlns:a16="http://schemas.microsoft.com/office/drawing/2014/main" val="3064287729"/>
                    </a:ext>
                  </a:extLst>
                </a:gridCol>
                <a:gridCol w="1925595">
                  <a:extLst>
                    <a:ext uri="{9D8B030D-6E8A-4147-A177-3AD203B41FA5}">
                      <a16:colId xmlns:a16="http://schemas.microsoft.com/office/drawing/2014/main" val="2360674262"/>
                    </a:ext>
                  </a:extLst>
                </a:gridCol>
                <a:gridCol w="1572849">
                  <a:extLst>
                    <a:ext uri="{9D8B030D-6E8A-4147-A177-3AD203B41FA5}">
                      <a16:colId xmlns:a16="http://schemas.microsoft.com/office/drawing/2014/main" val="3136327651"/>
                    </a:ext>
                  </a:extLst>
                </a:gridCol>
                <a:gridCol w="1347444">
                  <a:extLst>
                    <a:ext uri="{9D8B030D-6E8A-4147-A177-3AD203B41FA5}">
                      <a16:colId xmlns:a16="http://schemas.microsoft.com/office/drawing/2014/main" val="3474487861"/>
                    </a:ext>
                  </a:extLst>
                </a:gridCol>
              </a:tblGrid>
              <a:tr h="493068">
                <a:tc>
                  <a:txBody>
                    <a:bodyPr/>
                    <a:lstStyle/>
                    <a:p>
                      <a:endParaRPr lang="en-US" sz="1300"/>
                    </a:p>
                  </a:txBody>
                  <a:tcPr marL="66631" marR="66631" marT="33315" marB="33315"/>
                </a:tc>
                <a:tc>
                  <a:txBody>
                    <a:bodyPr/>
                    <a:lstStyle/>
                    <a:p>
                      <a:pPr algn="ctr"/>
                      <a:r>
                        <a:rPr lang="en-US" sz="1300"/>
                        <a:t>Regional </a:t>
                      </a:r>
                    </a:p>
                    <a:p>
                      <a:pPr algn="ctr"/>
                      <a:r>
                        <a:rPr lang="en-US" sz="1300"/>
                        <a:t>pop. est. </a:t>
                      </a:r>
                    </a:p>
                  </a:txBody>
                  <a:tcPr marL="66631" marR="66631" marT="33315" marB="33315"/>
                </a:tc>
                <a:tc>
                  <a:txBody>
                    <a:bodyPr/>
                    <a:lstStyle/>
                    <a:p>
                      <a:pPr algn="ctr"/>
                      <a:r>
                        <a:rPr lang="en-US" sz="1300"/>
                        <a:t>Emergency shelter (n=213)</a:t>
                      </a:r>
                    </a:p>
                  </a:txBody>
                  <a:tcPr marL="66631" marR="66631" marT="33315" marB="33315"/>
                </a:tc>
                <a:tc>
                  <a:txBody>
                    <a:bodyPr/>
                    <a:lstStyle/>
                    <a:p>
                      <a:pPr algn="ctr"/>
                      <a:r>
                        <a:rPr lang="en-US" sz="1300"/>
                        <a:t>Transitional shelter (n=35)</a:t>
                      </a:r>
                    </a:p>
                  </a:txBody>
                  <a:tcPr marL="66631" marR="66631" marT="33315" marB="33315"/>
                </a:tc>
                <a:tc>
                  <a:txBody>
                    <a:bodyPr/>
                    <a:lstStyle/>
                    <a:p>
                      <a:pPr algn="ctr"/>
                      <a:r>
                        <a:rPr lang="en-US" sz="1300"/>
                        <a:t>Unsheltered (n=259)</a:t>
                      </a:r>
                    </a:p>
                  </a:txBody>
                  <a:tcPr marL="66631" marR="66631" marT="33315" marB="33315"/>
                </a:tc>
                <a:tc>
                  <a:txBody>
                    <a:bodyPr/>
                    <a:lstStyle/>
                    <a:p>
                      <a:pPr algn="ctr"/>
                      <a:r>
                        <a:rPr lang="en-US" sz="1300"/>
                        <a:t>Total </a:t>
                      </a:r>
                    </a:p>
                    <a:p>
                      <a:pPr algn="ctr"/>
                      <a:r>
                        <a:rPr lang="en-US" sz="1300"/>
                        <a:t>(n=507)</a:t>
                      </a:r>
                    </a:p>
                  </a:txBody>
                  <a:tcPr marL="66631" marR="66631" marT="33315" marB="33315"/>
                </a:tc>
                <a:extLst>
                  <a:ext uri="{0D108BD9-81ED-4DB2-BD59-A6C34878D82A}">
                    <a16:rowId xmlns:a16="http://schemas.microsoft.com/office/drawing/2014/main" val="810122074"/>
                  </a:ext>
                </a:extLst>
              </a:tr>
              <a:tr h="293176">
                <a:tc>
                  <a:txBody>
                    <a:bodyPr/>
                    <a:lstStyle/>
                    <a:p>
                      <a:r>
                        <a:rPr lang="en-US" sz="1300"/>
                        <a:t>Male</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118 (56%)</a:t>
                      </a:r>
                    </a:p>
                  </a:txBody>
                  <a:tcPr marL="66631" marR="66631" marT="33315" marB="33315"/>
                </a:tc>
                <a:tc>
                  <a:txBody>
                    <a:bodyPr/>
                    <a:lstStyle/>
                    <a:p>
                      <a:pPr algn="ctr"/>
                      <a:r>
                        <a:rPr lang="en-US" sz="1300"/>
                        <a:t>15 (43%)</a:t>
                      </a:r>
                    </a:p>
                  </a:txBody>
                  <a:tcPr marL="66631" marR="66631" marT="33315" marB="33315"/>
                </a:tc>
                <a:tc>
                  <a:txBody>
                    <a:bodyPr/>
                    <a:lstStyle/>
                    <a:p>
                      <a:pPr algn="ctr"/>
                      <a:r>
                        <a:rPr lang="en-US" sz="1300"/>
                        <a:t>160 (65%)</a:t>
                      </a:r>
                    </a:p>
                  </a:txBody>
                  <a:tcPr marL="66631" marR="66631" marT="33315" marB="33315"/>
                </a:tc>
                <a:tc>
                  <a:txBody>
                    <a:bodyPr/>
                    <a:lstStyle/>
                    <a:p>
                      <a:pPr algn="ctr"/>
                      <a:r>
                        <a:rPr lang="en-US" sz="1300"/>
                        <a:t>293 (59%)</a:t>
                      </a:r>
                    </a:p>
                  </a:txBody>
                  <a:tcPr marL="66631" marR="66631" marT="33315" marB="33315"/>
                </a:tc>
                <a:extLst>
                  <a:ext uri="{0D108BD9-81ED-4DB2-BD59-A6C34878D82A}">
                    <a16:rowId xmlns:a16="http://schemas.microsoft.com/office/drawing/2014/main" val="2045318907"/>
                  </a:ext>
                </a:extLst>
              </a:tr>
              <a:tr h="293176">
                <a:tc>
                  <a:txBody>
                    <a:bodyPr/>
                    <a:lstStyle/>
                    <a:p>
                      <a:r>
                        <a:rPr lang="en-US" sz="1300"/>
                        <a:t>Female</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91 (43%)</a:t>
                      </a:r>
                    </a:p>
                  </a:txBody>
                  <a:tcPr marL="66631" marR="66631" marT="33315" marB="33315"/>
                </a:tc>
                <a:tc>
                  <a:txBody>
                    <a:bodyPr/>
                    <a:lstStyle/>
                    <a:p>
                      <a:pPr algn="ctr"/>
                      <a:r>
                        <a:rPr lang="en-US" sz="1300"/>
                        <a:t>20 (57%)</a:t>
                      </a:r>
                    </a:p>
                  </a:txBody>
                  <a:tcPr marL="66631" marR="66631" marT="33315" marB="33315"/>
                </a:tc>
                <a:tc>
                  <a:txBody>
                    <a:bodyPr/>
                    <a:lstStyle/>
                    <a:p>
                      <a:pPr algn="ctr"/>
                      <a:r>
                        <a:rPr lang="en-US" sz="1300"/>
                        <a:t>82 (33%)</a:t>
                      </a:r>
                    </a:p>
                  </a:txBody>
                  <a:tcPr marL="66631" marR="66631" marT="33315" marB="33315"/>
                </a:tc>
                <a:tc>
                  <a:txBody>
                    <a:bodyPr/>
                    <a:lstStyle/>
                    <a:p>
                      <a:pPr algn="ctr"/>
                      <a:r>
                        <a:rPr lang="en-US" sz="1300"/>
                        <a:t>193 (39%)</a:t>
                      </a:r>
                    </a:p>
                  </a:txBody>
                  <a:tcPr marL="66631" marR="66631" marT="33315" marB="33315"/>
                </a:tc>
                <a:extLst>
                  <a:ext uri="{0D108BD9-81ED-4DB2-BD59-A6C34878D82A}">
                    <a16:rowId xmlns:a16="http://schemas.microsoft.com/office/drawing/2014/main" val="2479477066"/>
                  </a:ext>
                </a:extLst>
              </a:tr>
              <a:tr h="293176">
                <a:tc>
                  <a:txBody>
                    <a:bodyPr/>
                    <a:lstStyle/>
                    <a:p>
                      <a:r>
                        <a:rPr lang="en-US" sz="1300"/>
                        <a:t>Non-binary*</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3 (1%)</a:t>
                      </a:r>
                    </a:p>
                  </a:txBody>
                  <a:tcPr marL="66631" marR="66631" marT="33315" marB="33315"/>
                </a:tc>
                <a:tc>
                  <a:txBody>
                    <a:bodyPr/>
                    <a:lstStyle/>
                    <a:p>
                      <a:pPr algn="ctr"/>
                      <a:r>
                        <a:rPr lang="en-US" sz="1300"/>
                        <a:t>0</a:t>
                      </a:r>
                    </a:p>
                  </a:txBody>
                  <a:tcPr marL="66631" marR="66631" marT="33315" marB="33315"/>
                </a:tc>
                <a:tc>
                  <a:txBody>
                    <a:bodyPr/>
                    <a:lstStyle/>
                    <a:p>
                      <a:pPr algn="ctr"/>
                      <a:r>
                        <a:rPr lang="en-US" sz="1300"/>
                        <a:t>6 (2%)</a:t>
                      </a:r>
                    </a:p>
                  </a:txBody>
                  <a:tcPr marL="66631" marR="66631" marT="33315" marB="33315"/>
                </a:tc>
                <a:tc>
                  <a:txBody>
                    <a:bodyPr/>
                    <a:lstStyle/>
                    <a:p>
                      <a:pPr algn="ctr"/>
                      <a:r>
                        <a:rPr lang="en-US" sz="1300"/>
                        <a:t>9 (2%)</a:t>
                      </a:r>
                    </a:p>
                  </a:txBody>
                  <a:tcPr marL="66631" marR="66631" marT="33315" marB="33315"/>
                </a:tc>
                <a:extLst>
                  <a:ext uri="{0D108BD9-81ED-4DB2-BD59-A6C34878D82A}">
                    <a16:rowId xmlns:a16="http://schemas.microsoft.com/office/drawing/2014/main" val="1166514349"/>
                  </a:ext>
                </a:extLst>
              </a:tr>
              <a:tr h="293176">
                <a:tc>
                  <a:txBody>
                    <a:bodyPr/>
                    <a:lstStyle/>
                    <a:p>
                      <a:r>
                        <a:rPr lang="en-US" sz="1300"/>
                        <a:t>Gay or bisexual**</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6 (5%)</a:t>
                      </a:r>
                    </a:p>
                  </a:txBody>
                  <a:tcPr marL="66631" marR="66631" marT="33315" marB="33315"/>
                </a:tc>
                <a:tc>
                  <a:txBody>
                    <a:bodyPr/>
                    <a:lstStyle/>
                    <a:p>
                      <a:pPr algn="ctr"/>
                      <a:r>
                        <a:rPr lang="en-US" sz="1300"/>
                        <a:t>0</a:t>
                      </a:r>
                    </a:p>
                  </a:txBody>
                  <a:tcPr marL="66631" marR="66631" marT="33315" marB="33315"/>
                </a:tc>
                <a:tc>
                  <a:txBody>
                    <a:bodyPr/>
                    <a:lstStyle/>
                    <a:p>
                      <a:pPr algn="ctr"/>
                      <a:r>
                        <a:rPr lang="en-US" sz="1300"/>
                        <a:t>15 (7%)</a:t>
                      </a:r>
                    </a:p>
                  </a:txBody>
                  <a:tcPr marL="66631" marR="66631" marT="33315" marB="33315"/>
                </a:tc>
                <a:tc>
                  <a:txBody>
                    <a:bodyPr/>
                    <a:lstStyle/>
                    <a:p>
                      <a:pPr algn="ctr"/>
                      <a:r>
                        <a:rPr lang="en-US" sz="1300"/>
                        <a:t>21 (6%)</a:t>
                      </a:r>
                    </a:p>
                  </a:txBody>
                  <a:tcPr marL="66631" marR="66631" marT="33315" marB="33315"/>
                </a:tc>
                <a:extLst>
                  <a:ext uri="{0D108BD9-81ED-4DB2-BD59-A6C34878D82A}">
                    <a16:rowId xmlns:a16="http://schemas.microsoft.com/office/drawing/2014/main" val="1836781416"/>
                  </a:ext>
                </a:extLst>
              </a:tr>
              <a:tr h="293176">
                <a:tc>
                  <a:txBody>
                    <a:bodyPr/>
                    <a:lstStyle/>
                    <a:p>
                      <a:r>
                        <a:rPr lang="en-US" sz="1300"/>
                        <a:t>AI/AN/Indigenous</a:t>
                      </a:r>
                    </a:p>
                  </a:txBody>
                  <a:tcPr marL="66631" marR="66631" marT="33315" marB="33315"/>
                </a:tc>
                <a:tc>
                  <a:txBody>
                    <a:bodyPr/>
                    <a:lstStyle/>
                    <a:p>
                      <a:pPr algn="ctr"/>
                      <a:r>
                        <a:rPr lang="en-US" sz="1300"/>
                        <a:t>1%</a:t>
                      </a:r>
                    </a:p>
                  </a:txBody>
                  <a:tcPr marL="66631" marR="66631" marT="33315" marB="33315"/>
                </a:tc>
                <a:tc>
                  <a:txBody>
                    <a:bodyPr/>
                    <a:lstStyle/>
                    <a:p>
                      <a:pPr algn="ctr"/>
                      <a:r>
                        <a:rPr lang="en-US" sz="1300"/>
                        <a:t>3 (1%)</a:t>
                      </a:r>
                    </a:p>
                  </a:txBody>
                  <a:tcPr marL="66631" marR="66631" marT="33315" marB="33315"/>
                </a:tc>
                <a:tc>
                  <a:txBody>
                    <a:bodyPr/>
                    <a:lstStyle/>
                    <a:p>
                      <a:pPr algn="ctr"/>
                      <a:r>
                        <a:rPr lang="en-US" sz="1300"/>
                        <a:t>0</a:t>
                      </a:r>
                    </a:p>
                  </a:txBody>
                  <a:tcPr marL="66631" marR="66631" marT="33315" marB="33315"/>
                </a:tc>
                <a:tc>
                  <a:txBody>
                    <a:bodyPr/>
                    <a:lstStyle/>
                    <a:p>
                      <a:pPr algn="ctr"/>
                      <a:r>
                        <a:rPr lang="en-US" sz="1300"/>
                        <a:t>14 (6%)</a:t>
                      </a:r>
                    </a:p>
                  </a:txBody>
                  <a:tcPr marL="66631" marR="66631" marT="33315" marB="33315"/>
                </a:tc>
                <a:tc>
                  <a:txBody>
                    <a:bodyPr/>
                    <a:lstStyle/>
                    <a:p>
                      <a:pPr algn="ctr"/>
                      <a:r>
                        <a:rPr lang="en-US" sz="1300"/>
                        <a:t>17 (4%)</a:t>
                      </a:r>
                    </a:p>
                  </a:txBody>
                  <a:tcPr marL="66631" marR="66631" marT="33315" marB="33315"/>
                </a:tc>
                <a:extLst>
                  <a:ext uri="{0D108BD9-81ED-4DB2-BD59-A6C34878D82A}">
                    <a16:rowId xmlns:a16="http://schemas.microsoft.com/office/drawing/2014/main" val="1314060960"/>
                  </a:ext>
                </a:extLst>
              </a:tr>
              <a:tr h="293176">
                <a:tc>
                  <a:txBody>
                    <a:bodyPr/>
                    <a:lstStyle/>
                    <a:p>
                      <a:r>
                        <a:rPr lang="en-US" sz="1300"/>
                        <a:t>Asian</a:t>
                      </a:r>
                    </a:p>
                  </a:txBody>
                  <a:tcPr marL="66631" marR="66631" marT="33315" marB="33315"/>
                </a:tc>
                <a:tc>
                  <a:txBody>
                    <a:bodyPr/>
                    <a:lstStyle/>
                    <a:p>
                      <a:pPr algn="ctr"/>
                      <a:r>
                        <a:rPr lang="en-US" sz="1300"/>
                        <a:t>3%</a:t>
                      </a:r>
                    </a:p>
                  </a:txBody>
                  <a:tcPr marL="66631" marR="66631" marT="33315" marB="33315"/>
                </a:tc>
                <a:tc>
                  <a:txBody>
                    <a:bodyPr/>
                    <a:lstStyle/>
                    <a:p>
                      <a:pPr algn="ctr"/>
                      <a:r>
                        <a:rPr lang="en-US" sz="1300"/>
                        <a:t>1 (0.5%)</a:t>
                      </a:r>
                    </a:p>
                  </a:txBody>
                  <a:tcPr marL="66631" marR="66631" marT="33315" marB="33315"/>
                </a:tc>
                <a:tc>
                  <a:txBody>
                    <a:bodyPr/>
                    <a:lstStyle/>
                    <a:p>
                      <a:pPr algn="ctr"/>
                      <a:r>
                        <a:rPr lang="en-US" sz="1300"/>
                        <a:t>0</a:t>
                      </a:r>
                    </a:p>
                  </a:txBody>
                  <a:tcPr marL="66631" marR="66631" marT="33315" marB="33315"/>
                </a:tc>
                <a:tc>
                  <a:txBody>
                    <a:bodyPr/>
                    <a:lstStyle/>
                    <a:p>
                      <a:pPr algn="ctr"/>
                      <a:r>
                        <a:rPr lang="en-US" sz="1300"/>
                        <a:t>2 (1%)</a:t>
                      </a:r>
                    </a:p>
                  </a:txBody>
                  <a:tcPr marL="66631" marR="66631" marT="33315" marB="33315"/>
                </a:tc>
                <a:tc>
                  <a:txBody>
                    <a:bodyPr/>
                    <a:lstStyle/>
                    <a:p>
                      <a:pPr algn="ctr"/>
                      <a:r>
                        <a:rPr lang="en-US" sz="1300"/>
                        <a:t>3 (0.6%)</a:t>
                      </a:r>
                    </a:p>
                  </a:txBody>
                  <a:tcPr marL="66631" marR="66631" marT="33315" marB="33315"/>
                </a:tc>
                <a:extLst>
                  <a:ext uri="{0D108BD9-81ED-4DB2-BD59-A6C34878D82A}">
                    <a16:rowId xmlns:a16="http://schemas.microsoft.com/office/drawing/2014/main" val="841396653"/>
                  </a:ext>
                </a:extLst>
              </a:tr>
              <a:tr h="293176">
                <a:tc>
                  <a:txBody>
                    <a:bodyPr/>
                    <a:lstStyle/>
                    <a:p>
                      <a:r>
                        <a:rPr lang="en-US" sz="1300"/>
                        <a:t>Black/African American</a:t>
                      </a:r>
                    </a:p>
                  </a:txBody>
                  <a:tcPr marL="66631" marR="66631" marT="33315" marB="33315"/>
                </a:tc>
                <a:tc>
                  <a:txBody>
                    <a:bodyPr/>
                    <a:lstStyle/>
                    <a:p>
                      <a:pPr algn="ctr"/>
                      <a:r>
                        <a:rPr lang="en-US" sz="1300"/>
                        <a:t>2%</a:t>
                      </a:r>
                    </a:p>
                  </a:txBody>
                  <a:tcPr marL="66631" marR="66631" marT="33315" marB="33315"/>
                </a:tc>
                <a:tc>
                  <a:txBody>
                    <a:bodyPr/>
                    <a:lstStyle/>
                    <a:p>
                      <a:pPr algn="ctr"/>
                      <a:r>
                        <a:rPr lang="en-US" sz="1300"/>
                        <a:t>28 (13%)</a:t>
                      </a:r>
                    </a:p>
                  </a:txBody>
                  <a:tcPr marL="66631" marR="66631" marT="33315" marB="33315"/>
                </a:tc>
                <a:tc>
                  <a:txBody>
                    <a:bodyPr/>
                    <a:lstStyle/>
                    <a:p>
                      <a:pPr algn="ctr"/>
                      <a:r>
                        <a:rPr lang="en-US" sz="1300"/>
                        <a:t>1 (3%)</a:t>
                      </a:r>
                    </a:p>
                  </a:txBody>
                  <a:tcPr marL="66631" marR="66631" marT="33315" marB="33315"/>
                </a:tc>
                <a:tc>
                  <a:txBody>
                    <a:bodyPr/>
                    <a:lstStyle/>
                    <a:p>
                      <a:pPr algn="ctr"/>
                      <a:r>
                        <a:rPr lang="en-US" sz="1300"/>
                        <a:t>11 (5%)</a:t>
                      </a:r>
                    </a:p>
                  </a:txBody>
                  <a:tcPr marL="66631" marR="66631" marT="33315" marB="33315"/>
                </a:tc>
                <a:tc>
                  <a:txBody>
                    <a:bodyPr/>
                    <a:lstStyle/>
                    <a:p>
                      <a:pPr algn="ctr"/>
                      <a:r>
                        <a:rPr lang="en-US" sz="1300"/>
                        <a:t>40 (8%)</a:t>
                      </a:r>
                    </a:p>
                  </a:txBody>
                  <a:tcPr marL="66631" marR="66631" marT="33315" marB="33315"/>
                </a:tc>
                <a:extLst>
                  <a:ext uri="{0D108BD9-81ED-4DB2-BD59-A6C34878D82A}">
                    <a16:rowId xmlns:a16="http://schemas.microsoft.com/office/drawing/2014/main" val="295423007"/>
                  </a:ext>
                </a:extLst>
              </a:tr>
              <a:tr h="293176">
                <a:tc>
                  <a:txBody>
                    <a:bodyPr/>
                    <a:lstStyle/>
                    <a:p>
                      <a:r>
                        <a:rPr lang="en-US" sz="1300"/>
                        <a:t>Hispanic</a:t>
                      </a:r>
                    </a:p>
                  </a:txBody>
                  <a:tcPr marL="66631" marR="66631" marT="33315" marB="33315"/>
                </a:tc>
                <a:tc>
                  <a:txBody>
                    <a:bodyPr/>
                    <a:lstStyle/>
                    <a:p>
                      <a:pPr algn="ctr"/>
                      <a:r>
                        <a:rPr lang="en-US" sz="1300"/>
                        <a:t>17%</a:t>
                      </a:r>
                    </a:p>
                  </a:txBody>
                  <a:tcPr marL="66631" marR="66631" marT="33315" marB="33315"/>
                </a:tc>
                <a:tc>
                  <a:txBody>
                    <a:bodyPr/>
                    <a:lstStyle/>
                    <a:p>
                      <a:pPr algn="ctr"/>
                      <a:r>
                        <a:rPr lang="en-US" sz="1300"/>
                        <a:t>21 (10%)</a:t>
                      </a:r>
                    </a:p>
                  </a:txBody>
                  <a:tcPr marL="66631" marR="66631" marT="33315" marB="33315"/>
                </a:tc>
                <a:tc>
                  <a:txBody>
                    <a:bodyPr/>
                    <a:lstStyle/>
                    <a:p>
                      <a:pPr algn="ctr"/>
                      <a:r>
                        <a:rPr lang="en-US" sz="1300"/>
                        <a:t>5 (14%)</a:t>
                      </a:r>
                    </a:p>
                  </a:txBody>
                  <a:tcPr marL="66631" marR="66631" marT="33315" marB="33315"/>
                </a:tc>
                <a:tc>
                  <a:txBody>
                    <a:bodyPr/>
                    <a:lstStyle/>
                    <a:p>
                      <a:pPr algn="ctr"/>
                      <a:r>
                        <a:rPr lang="en-US" sz="1300"/>
                        <a:t>16 (7%)</a:t>
                      </a:r>
                    </a:p>
                  </a:txBody>
                  <a:tcPr marL="66631" marR="66631" marT="33315" marB="33315"/>
                </a:tc>
                <a:tc>
                  <a:txBody>
                    <a:bodyPr/>
                    <a:lstStyle/>
                    <a:p>
                      <a:pPr algn="ctr"/>
                      <a:r>
                        <a:rPr lang="en-US" sz="1300"/>
                        <a:t>42 (9%)</a:t>
                      </a:r>
                    </a:p>
                  </a:txBody>
                  <a:tcPr marL="66631" marR="66631" marT="33315" marB="33315"/>
                </a:tc>
                <a:extLst>
                  <a:ext uri="{0D108BD9-81ED-4DB2-BD59-A6C34878D82A}">
                    <a16:rowId xmlns:a16="http://schemas.microsoft.com/office/drawing/2014/main" val="670563586"/>
                  </a:ext>
                </a:extLst>
              </a:tr>
              <a:tr h="293176">
                <a:tc>
                  <a:txBody>
                    <a:bodyPr/>
                    <a:lstStyle/>
                    <a:p>
                      <a:r>
                        <a:rPr lang="en-US" sz="1300"/>
                        <a:t>Middle Eastern/N. African</a:t>
                      </a:r>
                    </a:p>
                  </a:txBody>
                  <a:tcPr marL="66631" marR="66631" marT="33315" marB="33315"/>
                </a:tc>
                <a:tc>
                  <a:txBody>
                    <a:bodyPr/>
                    <a:lstStyle/>
                    <a:p>
                      <a:pPr algn="ctr"/>
                      <a:r>
                        <a:rPr lang="en-US" sz="1300"/>
                        <a:t>--</a:t>
                      </a:r>
                    </a:p>
                  </a:txBody>
                  <a:tcPr marL="66631" marR="66631" marT="33315" marB="33315"/>
                </a:tc>
                <a:tc>
                  <a:txBody>
                    <a:bodyPr/>
                    <a:lstStyle/>
                    <a:p>
                      <a:pPr algn="ctr"/>
                      <a:r>
                        <a:rPr lang="en-US" sz="1300"/>
                        <a:t>2 (1%)</a:t>
                      </a:r>
                    </a:p>
                  </a:txBody>
                  <a:tcPr marL="66631" marR="66631" marT="33315" marB="33315"/>
                </a:tc>
                <a:tc>
                  <a:txBody>
                    <a:bodyPr/>
                    <a:lstStyle/>
                    <a:p>
                      <a:pPr algn="ctr"/>
                      <a:r>
                        <a:rPr lang="en-US" sz="1300"/>
                        <a:t>0</a:t>
                      </a:r>
                    </a:p>
                  </a:txBody>
                  <a:tcPr marL="66631" marR="66631" marT="33315" marB="33315"/>
                </a:tc>
                <a:tc>
                  <a:txBody>
                    <a:bodyPr/>
                    <a:lstStyle/>
                    <a:p>
                      <a:pPr algn="ctr"/>
                      <a:r>
                        <a:rPr lang="en-US" sz="1300"/>
                        <a:t>0</a:t>
                      </a:r>
                    </a:p>
                  </a:txBody>
                  <a:tcPr marL="66631" marR="66631" marT="33315" marB="33315"/>
                </a:tc>
                <a:tc>
                  <a:txBody>
                    <a:bodyPr/>
                    <a:lstStyle/>
                    <a:p>
                      <a:pPr algn="ctr"/>
                      <a:r>
                        <a:rPr lang="en-US" sz="1300"/>
                        <a:t>2 (0.4%)</a:t>
                      </a:r>
                    </a:p>
                  </a:txBody>
                  <a:tcPr marL="66631" marR="66631" marT="33315" marB="33315"/>
                </a:tc>
                <a:extLst>
                  <a:ext uri="{0D108BD9-81ED-4DB2-BD59-A6C34878D82A}">
                    <a16:rowId xmlns:a16="http://schemas.microsoft.com/office/drawing/2014/main" val="3142464346"/>
                  </a:ext>
                </a:extLst>
              </a:tr>
              <a:tr h="293176">
                <a:tc>
                  <a:txBody>
                    <a:bodyPr/>
                    <a:lstStyle/>
                    <a:p>
                      <a:r>
                        <a:rPr lang="en-US" sz="1300"/>
                        <a:t>Pacific Islander/Native HI</a:t>
                      </a:r>
                    </a:p>
                  </a:txBody>
                  <a:tcPr marL="66631" marR="66631" marT="33315" marB="33315"/>
                </a:tc>
                <a:tc>
                  <a:txBody>
                    <a:bodyPr/>
                    <a:lstStyle/>
                    <a:p>
                      <a:pPr algn="ctr"/>
                      <a:r>
                        <a:rPr lang="en-US" sz="1300"/>
                        <a:t>2%</a:t>
                      </a:r>
                    </a:p>
                  </a:txBody>
                  <a:tcPr marL="66631" marR="66631" marT="33315" marB="33315"/>
                </a:tc>
                <a:tc>
                  <a:txBody>
                    <a:bodyPr/>
                    <a:lstStyle/>
                    <a:p>
                      <a:pPr algn="ctr"/>
                      <a:r>
                        <a:rPr lang="en-US" sz="1300"/>
                        <a:t>9 (4%)</a:t>
                      </a:r>
                    </a:p>
                  </a:txBody>
                  <a:tcPr marL="66631" marR="66631" marT="33315" marB="33315"/>
                </a:tc>
                <a:tc>
                  <a:txBody>
                    <a:bodyPr/>
                    <a:lstStyle/>
                    <a:p>
                      <a:pPr algn="ctr"/>
                      <a:r>
                        <a:rPr lang="en-US" sz="1300"/>
                        <a:t>0</a:t>
                      </a:r>
                    </a:p>
                  </a:txBody>
                  <a:tcPr marL="66631" marR="66631" marT="33315" marB="33315"/>
                </a:tc>
                <a:tc>
                  <a:txBody>
                    <a:bodyPr/>
                    <a:lstStyle/>
                    <a:p>
                      <a:pPr algn="ctr"/>
                      <a:r>
                        <a:rPr lang="en-US" sz="1300"/>
                        <a:t>5 (2%)</a:t>
                      </a:r>
                    </a:p>
                  </a:txBody>
                  <a:tcPr marL="66631" marR="66631" marT="33315" marB="33315"/>
                </a:tc>
                <a:tc>
                  <a:txBody>
                    <a:bodyPr/>
                    <a:lstStyle/>
                    <a:p>
                      <a:pPr algn="ctr"/>
                      <a:r>
                        <a:rPr lang="en-US" sz="1300"/>
                        <a:t>14 (3%)</a:t>
                      </a:r>
                    </a:p>
                  </a:txBody>
                  <a:tcPr marL="66631" marR="66631" marT="33315" marB="33315"/>
                </a:tc>
                <a:extLst>
                  <a:ext uri="{0D108BD9-81ED-4DB2-BD59-A6C34878D82A}">
                    <a16:rowId xmlns:a16="http://schemas.microsoft.com/office/drawing/2014/main" val="416954788"/>
                  </a:ext>
                </a:extLst>
              </a:tr>
              <a:tr h="293176">
                <a:tc>
                  <a:txBody>
                    <a:bodyPr/>
                    <a:lstStyle/>
                    <a:p>
                      <a:r>
                        <a:rPr lang="en-US" sz="1300"/>
                        <a:t>White</a:t>
                      </a:r>
                    </a:p>
                  </a:txBody>
                  <a:tcPr marL="66631" marR="66631" marT="33315" marB="33315"/>
                </a:tc>
                <a:tc>
                  <a:txBody>
                    <a:bodyPr/>
                    <a:lstStyle/>
                    <a:p>
                      <a:pPr algn="ctr"/>
                      <a:r>
                        <a:rPr lang="en-US" sz="1300"/>
                        <a:t>67%</a:t>
                      </a:r>
                    </a:p>
                  </a:txBody>
                  <a:tcPr marL="66631" marR="66631" marT="33315" marB="33315"/>
                </a:tc>
                <a:tc>
                  <a:txBody>
                    <a:bodyPr/>
                    <a:lstStyle/>
                    <a:p>
                      <a:pPr algn="ctr"/>
                      <a:r>
                        <a:rPr lang="en-US" sz="1300"/>
                        <a:t>137 (65%)</a:t>
                      </a:r>
                    </a:p>
                  </a:txBody>
                  <a:tcPr marL="66631" marR="66631" marT="33315" marB="33315"/>
                </a:tc>
                <a:tc>
                  <a:txBody>
                    <a:bodyPr/>
                    <a:lstStyle/>
                    <a:p>
                      <a:pPr algn="ctr"/>
                      <a:r>
                        <a:rPr lang="en-US" sz="1300"/>
                        <a:t>27 (77%)</a:t>
                      </a:r>
                    </a:p>
                  </a:txBody>
                  <a:tcPr marL="66631" marR="66631" marT="33315" marB="33315"/>
                </a:tc>
                <a:tc>
                  <a:txBody>
                    <a:bodyPr/>
                    <a:lstStyle/>
                    <a:p>
                      <a:pPr algn="ctr"/>
                      <a:r>
                        <a:rPr lang="en-US" sz="1300"/>
                        <a:t>180 (74%)</a:t>
                      </a:r>
                    </a:p>
                  </a:txBody>
                  <a:tcPr marL="66631" marR="66631" marT="33315" marB="33315"/>
                </a:tc>
                <a:tc>
                  <a:txBody>
                    <a:bodyPr/>
                    <a:lstStyle/>
                    <a:p>
                      <a:pPr algn="ctr"/>
                      <a:r>
                        <a:rPr lang="en-US" sz="1300"/>
                        <a:t>344 (71%)</a:t>
                      </a:r>
                    </a:p>
                  </a:txBody>
                  <a:tcPr marL="66631" marR="66631" marT="33315" marB="33315"/>
                </a:tc>
                <a:extLst>
                  <a:ext uri="{0D108BD9-81ED-4DB2-BD59-A6C34878D82A}">
                    <a16:rowId xmlns:a16="http://schemas.microsoft.com/office/drawing/2014/main" val="2233754719"/>
                  </a:ext>
                </a:extLst>
              </a:tr>
              <a:tr h="293176">
                <a:tc>
                  <a:txBody>
                    <a:bodyPr/>
                    <a:lstStyle/>
                    <a:p>
                      <a:r>
                        <a:rPr lang="en-US" sz="1300"/>
                        <a:t>Multiple races</a:t>
                      </a:r>
                    </a:p>
                  </a:txBody>
                  <a:tcPr marL="66631" marR="66631" marT="33315" marB="33315"/>
                </a:tc>
                <a:tc>
                  <a:txBody>
                    <a:bodyPr/>
                    <a:lstStyle/>
                    <a:p>
                      <a:pPr algn="ctr"/>
                      <a:r>
                        <a:rPr lang="en-US" sz="1300"/>
                        <a:t>6%</a:t>
                      </a:r>
                    </a:p>
                  </a:txBody>
                  <a:tcPr marL="66631" marR="66631" marT="33315" marB="33315"/>
                </a:tc>
                <a:tc>
                  <a:txBody>
                    <a:bodyPr/>
                    <a:lstStyle/>
                    <a:p>
                      <a:pPr algn="ctr"/>
                      <a:r>
                        <a:rPr lang="en-US" sz="1300"/>
                        <a:t>10 (5%)</a:t>
                      </a:r>
                    </a:p>
                  </a:txBody>
                  <a:tcPr marL="66631" marR="66631" marT="33315" marB="33315"/>
                </a:tc>
                <a:tc>
                  <a:txBody>
                    <a:bodyPr/>
                    <a:lstStyle/>
                    <a:p>
                      <a:pPr algn="ctr"/>
                      <a:r>
                        <a:rPr lang="en-US" sz="1300"/>
                        <a:t>2 (6%)</a:t>
                      </a:r>
                    </a:p>
                  </a:txBody>
                  <a:tcPr marL="66631" marR="66631" marT="33315" marB="33315"/>
                </a:tc>
                <a:tc>
                  <a:txBody>
                    <a:bodyPr/>
                    <a:lstStyle/>
                    <a:p>
                      <a:pPr algn="ctr"/>
                      <a:r>
                        <a:rPr lang="en-US" sz="1300"/>
                        <a:t>14 (6%)</a:t>
                      </a:r>
                    </a:p>
                  </a:txBody>
                  <a:tcPr marL="66631" marR="66631" marT="33315" marB="33315"/>
                </a:tc>
                <a:tc>
                  <a:txBody>
                    <a:bodyPr/>
                    <a:lstStyle/>
                    <a:p>
                      <a:pPr algn="ctr"/>
                      <a:r>
                        <a:rPr lang="en-US" sz="1300"/>
                        <a:t>26 (5%)</a:t>
                      </a:r>
                    </a:p>
                  </a:txBody>
                  <a:tcPr marL="66631" marR="66631" marT="33315" marB="33315"/>
                </a:tc>
                <a:extLst>
                  <a:ext uri="{0D108BD9-81ED-4DB2-BD59-A6C34878D82A}">
                    <a16:rowId xmlns:a16="http://schemas.microsoft.com/office/drawing/2014/main" val="804311591"/>
                  </a:ext>
                </a:extLst>
              </a:tr>
            </a:tbl>
          </a:graphicData>
        </a:graphic>
      </p:graphicFrame>
    </p:spTree>
    <p:extLst>
      <p:ext uri="{BB962C8B-B14F-4D97-AF65-F5344CB8AC3E}">
        <p14:creationId xmlns:p14="http://schemas.microsoft.com/office/powerpoint/2010/main" val="2418530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568DA8-902B-4E8B-6D1E-6051BDA4BC8F}"/>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Family homelessness: Key details over time</a:t>
            </a:r>
          </a:p>
        </p:txBody>
      </p:sp>
      <p:graphicFrame>
        <p:nvGraphicFramePr>
          <p:cNvPr id="4" name="Table 3">
            <a:extLst>
              <a:ext uri="{FF2B5EF4-FFF2-40B4-BE49-F238E27FC236}">
                <a16:creationId xmlns:a16="http://schemas.microsoft.com/office/drawing/2014/main" id="{7A7E8F65-555E-96B7-BD9F-AC9327F241A0}"/>
              </a:ext>
            </a:extLst>
          </p:cNvPr>
          <p:cNvGraphicFramePr>
            <a:graphicFrameLocks noGrp="1"/>
          </p:cNvGraphicFramePr>
          <p:nvPr>
            <p:extLst>
              <p:ext uri="{D42A27DB-BD31-4B8C-83A1-F6EECF244321}">
                <p14:modId xmlns:p14="http://schemas.microsoft.com/office/powerpoint/2010/main" val="107766954"/>
              </p:ext>
            </p:extLst>
          </p:nvPr>
        </p:nvGraphicFramePr>
        <p:xfrm>
          <a:off x="643467" y="2270172"/>
          <a:ext cx="10905070" cy="3204312"/>
        </p:xfrm>
        <a:graphic>
          <a:graphicData uri="http://schemas.openxmlformats.org/drawingml/2006/table">
            <a:tbl>
              <a:tblPr firstRow="1" bandRow="1">
                <a:tableStyleId>{5C22544A-7EE6-4342-B048-85BDC9FD1C3A}</a:tableStyleId>
              </a:tblPr>
              <a:tblGrid>
                <a:gridCol w="980911">
                  <a:extLst>
                    <a:ext uri="{9D8B030D-6E8A-4147-A177-3AD203B41FA5}">
                      <a16:colId xmlns:a16="http://schemas.microsoft.com/office/drawing/2014/main" val="3572019747"/>
                    </a:ext>
                  </a:extLst>
                </a:gridCol>
                <a:gridCol w="768986">
                  <a:extLst>
                    <a:ext uri="{9D8B030D-6E8A-4147-A177-3AD203B41FA5}">
                      <a16:colId xmlns:a16="http://schemas.microsoft.com/office/drawing/2014/main" val="1411482305"/>
                    </a:ext>
                  </a:extLst>
                </a:gridCol>
                <a:gridCol w="678161">
                  <a:extLst>
                    <a:ext uri="{9D8B030D-6E8A-4147-A177-3AD203B41FA5}">
                      <a16:colId xmlns:a16="http://schemas.microsoft.com/office/drawing/2014/main" val="159911540"/>
                    </a:ext>
                  </a:extLst>
                </a:gridCol>
                <a:gridCol w="996049">
                  <a:extLst>
                    <a:ext uri="{9D8B030D-6E8A-4147-A177-3AD203B41FA5}">
                      <a16:colId xmlns:a16="http://schemas.microsoft.com/office/drawing/2014/main" val="3905035200"/>
                    </a:ext>
                  </a:extLst>
                </a:gridCol>
                <a:gridCol w="768986">
                  <a:extLst>
                    <a:ext uri="{9D8B030D-6E8A-4147-A177-3AD203B41FA5}">
                      <a16:colId xmlns:a16="http://schemas.microsoft.com/office/drawing/2014/main" val="2240382300"/>
                    </a:ext>
                  </a:extLst>
                </a:gridCol>
                <a:gridCol w="678161">
                  <a:extLst>
                    <a:ext uri="{9D8B030D-6E8A-4147-A177-3AD203B41FA5}">
                      <a16:colId xmlns:a16="http://schemas.microsoft.com/office/drawing/2014/main" val="934319329"/>
                    </a:ext>
                  </a:extLst>
                </a:gridCol>
                <a:gridCol w="996049">
                  <a:extLst>
                    <a:ext uri="{9D8B030D-6E8A-4147-A177-3AD203B41FA5}">
                      <a16:colId xmlns:a16="http://schemas.microsoft.com/office/drawing/2014/main" val="1852699680"/>
                    </a:ext>
                  </a:extLst>
                </a:gridCol>
                <a:gridCol w="768986">
                  <a:extLst>
                    <a:ext uri="{9D8B030D-6E8A-4147-A177-3AD203B41FA5}">
                      <a16:colId xmlns:a16="http://schemas.microsoft.com/office/drawing/2014/main" val="2155281372"/>
                    </a:ext>
                  </a:extLst>
                </a:gridCol>
                <a:gridCol w="678161">
                  <a:extLst>
                    <a:ext uri="{9D8B030D-6E8A-4147-A177-3AD203B41FA5}">
                      <a16:colId xmlns:a16="http://schemas.microsoft.com/office/drawing/2014/main" val="2996487435"/>
                    </a:ext>
                  </a:extLst>
                </a:gridCol>
                <a:gridCol w="996049">
                  <a:extLst>
                    <a:ext uri="{9D8B030D-6E8A-4147-A177-3AD203B41FA5}">
                      <a16:colId xmlns:a16="http://schemas.microsoft.com/office/drawing/2014/main" val="1609412961"/>
                    </a:ext>
                  </a:extLst>
                </a:gridCol>
                <a:gridCol w="768986">
                  <a:extLst>
                    <a:ext uri="{9D8B030D-6E8A-4147-A177-3AD203B41FA5}">
                      <a16:colId xmlns:a16="http://schemas.microsoft.com/office/drawing/2014/main" val="2610188406"/>
                    </a:ext>
                  </a:extLst>
                </a:gridCol>
                <a:gridCol w="829536">
                  <a:extLst>
                    <a:ext uri="{9D8B030D-6E8A-4147-A177-3AD203B41FA5}">
                      <a16:colId xmlns:a16="http://schemas.microsoft.com/office/drawing/2014/main" val="4287508141"/>
                    </a:ext>
                  </a:extLst>
                </a:gridCol>
                <a:gridCol w="996049">
                  <a:extLst>
                    <a:ext uri="{9D8B030D-6E8A-4147-A177-3AD203B41FA5}">
                      <a16:colId xmlns:a16="http://schemas.microsoft.com/office/drawing/2014/main" val="2180056271"/>
                    </a:ext>
                  </a:extLst>
                </a:gridCol>
              </a:tblGrid>
              <a:tr h="806527">
                <a:tc>
                  <a:txBody>
                    <a:bodyPr/>
                    <a:lstStyle/>
                    <a:p>
                      <a:endParaRPr lang="en-US" sz="2100"/>
                    </a:p>
                  </a:txBody>
                  <a:tcPr marL="108990" marR="108990" marT="54495" marB="54495"/>
                </a:tc>
                <a:tc gridSpan="3">
                  <a:txBody>
                    <a:bodyPr/>
                    <a:lstStyle/>
                    <a:p>
                      <a:pPr algn="ctr"/>
                      <a:r>
                        <a:rPr lang="en-US" sz="2100"/>
                        <a:t>Emergency shelter</a:t>
                      </a:r>
                    </a:p>
                  </a:txBody>
                  <a:tcPr marL="108990" marR="108990" marT="54495" marB="54495"/>
                </a:tc>
                <a:tc hMerge="1">
                  <a:txBody>
                    <a:bodyPr/>
                    <a:lstStyle/>
                    <a:p>
                      <a:pPr algn="ctr"/>
                      <a:endParaRPr lang="en-US" dirty="0"/>
                    </a:p>
                  </a:txBody>
                  <a:tcPr/>
                </a:tc>
                <a:tc hMerge="1">
                  <a:txBody>
                    <a:bodyPr/>
                    <a:lstStyle/>
                    <a:p>
                      <a:pPr algn="ctr"/>
                      <a:endParaRPr lang="en-US" dirty="0"/>
                    </a:p>
                  </a:txBody>
                  <a:tcPr/>
                </a:tc>
                <a:tc gridSpan="3">
                  <a:txBody>
                    <a:bodyPr/>
                    <a:lstStyle/>
                    <a:p>
                      <a:pPr algn="ctr"/>
                      <a:r>
                        <a:rPr lang="en-US" sz="2100"/>
                        <a:t>Transitional shelter</a:t>
                      </a:r>
                    </a:p>
                  </a:txBody>
                  <a:tcPr marL="108990" marR="108990" marT="54495" marB="54495"/>
                </a:tc>
                <a:tc hMerge="1">
                  <a:txBody>
                    <a:bodyPr/>
                    <a:lstStyle/>
                    <a:p>
                      <a:pPr algn="ctr"/>
                      <a:endParaRPr lang="en-US" dirty="0"/>
                    </a:p>
                  </a:txBody>
                  <a:tcPr/>
                </a:tc>
                <a:tc hMerge="1">
                  <a:txBody>
                    <a:bodyPr/>
                    <a:lstStyle/>
                    <a:p>
                      <a:pPr algn="ctr"/>
                      <a:endParaRPr lang="en-US" dirty="0"/>
                    </a:p>
                  </a:txBody>
                  <a:tcPr/>
                </a:tc>
                <a:tc gridSpan="3">
                  <a:txBody>
                    <a:bodyPr/>
                    <a:lstStyle/>
                    <a:p>
                      <a:pPr algn="ctr"/>
                      <a:r>
                        <a:rPr lang="en-US" sz="2100"/>
                        <a:t>Unsheltered</a:t>
                      </a:r>
                    </a:p>
                  </a:txBody>
                  <a:tcPr marL="108990" marR="108990" marT="54495" marB="54495"/>
                </a:tc>
                <a:tc hMerge="1">
                  <a:txBody>
                    <a:bodyPr/>
                    <a:lstStyle/>
                    <a:p>
                      <a:pPr algn="ctr"/>
                      <a:endParaRPr lang="en-US" dirty="0"/>
                    </a:p>
                  </a:txBody>
                  <a:tcPr/>
                </a:tc>
                <a:tc hMerge="1">
                  <a:txBody>
                    <a:bodyPr/>
                    <a:lstStyle/>
                    <a:p>
                      <a:pPr algn="ctr"/>
                      <a:endParaRPr lang="en-US" dirty="0"/>
                    </a:p>
                  </a:txBody>
                  <a:tcPr/>
                </a:tc>
                <a:tc gridSpan="3">
                  <a:txBody>
                    <a:bodyPr/>
                    <a:lstStyle/>
                    <a:p>
                      <a:pPr algn="ctr"/>
                      <a:r>
                        <a:rPr lang="en-US" sz="2100"/>
                        <a:t>Total</a:t>
                      </a:r>
                    </a:p>
                  </a:txBody>
                  <a:tcPr marL="108990" marR="108990" marT="54495" marB="54495"/>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737840848"/>
                  </a:ext>
                </a:extLst>
              </a:tr>
              <a:tr h="479557">
                <a:tc>
                  <a:txBody>
                    <a:bodyPr/>
                    <a:lstStyle/>
                    <a:p>
                      <a:endParaRPr lang="en-US" sz="2100"/>
                    </a:p>
                  </a:txBody>
                  <a:tcPr marL="108990" marR="108990" marT="54495" marB="54495"/>
                </a:tc>
                <a:tc>
                  <a:txBody>
                    <a:bodyPr/>
                    <a:lstStyle/>
                    <a:p>
                      <a:pPr algn="ctr"/>
                      <a:r>
                        <a:rPr lang="en-US" sz="2100"/>
                        <a:t>HH</a:t>
                      </a:r>
                    </a:p>
                  </a:txBody>
                  <a:tcPr marL="108990" marR="108990" marT="54495" marB="54495"/>
                </a:tc>
                <a:tc>
                  <a:txBody>
                    <a:bodyPr/>
                    <a:lstStyle/>
                    <a:p>
                      <a:pPr algn="ctr"/>
                      <a:r>
                        <a:rPr lang="en-US" sz="2100"/>
                        <a:t>All</a:t>
                      </a:r>
                    </a:p>
                  </a:txBody>
                  <a:tcPr marL="108990" marR="108990" marT="54495" marB="54495"/>
                </a:tc>
                <a:tc>
                  <a:txBody>
                    <a:bodyPr/>
                    <a:lstStyle/>
                    <a:p>
                      <a:pPr algn="ctr"/>
                      <a:r>
                        <a:rPr lang="en-US" sz="2100"/>
                        <a:t>Child</a:t>
                      </a:r>
                    </a:p>
                  </a:txBody>
                  <a:tcPr marL="108990" marR="108990" marT="54495" marB="54495"/>
                </a:tc>
                <a:tc>
                  <a:txBody>
                    <a:bodyPr/>
                    <a:lstStyle/>
                    <a:p>
                      <a:pPr algn="ctr"/>
                      <a:r>
                        <a:rPr lang="en-US" sz="2100"/>
                        <a:t>HH</a:t>
                      </a:r>
                    </a:p>
                  </a:txBody>
                  <a:tcPr marL="108990" marR="108990" marT="54495" marB="54495"/>
                </a:tc>
                <a:tc>
                  <a:txBody>
                    <a:bodyPr/>
                    <a:lstStyle/>
                    <a:p>
                      <a:pPr algn="ctr"/>
                      <a:r>
                        <a:rPr lang="en-US" sz="2100"/>
                        <a:t>All</a:t>
                      </a:r>
                    </a:p>
                  </a:txBody>
                  <a:tcPr marL="108990" marR="108990" marT="54495" marB="54495"/>
                </a:tc>
                <a:tc>
                  <a:txBody>
                    <a:bodyPr/>
                    <a:lstStyle/>
                    <a:p>
                      <a:pPr algn="ctr"/>
                      <a:r>
                        <a:rPr lang="en-US" sz="2100"/>
                        <a:t>Child</a:t>
                      </a:r>
                    </a:p>
                  </a:txBody>
                  <a:tcPr marL="108990" marR="108990" marT="54495" marB="54495"/>
                </a:tc>
                <a:tc>
                  <a:txBody>
                    <a:bodyPr/>
                    <a:lstStyle/>
                    <a:p>
                      <a:pPr algn="ctr"/>
                      <a:r>
                        <a:rPr lang="en-US" sz="2100"/>
                        <a:t>HH</a:t>
                      </a:r>
                    </a:p>
                  </a:txBody>
                  <a:tcPr marL="108990" marR="108990" marT="54495" marB="54495"/>
                </a:tc>
                <a:tc>
                  <a:txBody>
                    <a:bodyPr/>
                    <a:lstStyle/>
                    <a:p>
                      <a:pPr algn="ctr"/>
                      <a:r>
                        <a:rPr lang="en-US" sz="2100"/>
                        <a:t>All</a:t>
                      </a:r>
                    </a:p>
                  </a:txBody>
                  <a:tcPr marL="108990" marR="108990" marT="54495" marB="54495"/>
                </a:tc>
                <a:tc>
                  <a:txBody>
                    <a:bodyPr/>
                    <a:lstStyle/>
                    <a:p>
                      <a:pPr algn="ctr"/>
                      <a:r>
                        <a:rPr lang="en-US" sz="2100"/>
                        <a:t>Child</a:t>
                      </a:r>
                    </a:p>
                  </a:txBody>
                  <a:tcPr marL="108990" marR="108990" marT="54495" marB="54495"/>
                </a:tc>
                <a:tc>
                  <a:txBody>
                    <a:bodyPr/>
                    <a:lstStyle/>
                    <a:p>
                      <a:pPr algn="ctr"/>
                      <a:r>
                        <a:rPr lang="en-US" sz="2100"/>
                        <a:t>HH</a:t>
                      </a:r>
                    </a:p>
                  </a:txBody>
                  <a:tcPr marL="108990" marR="108990" marT="54495" marB="54495"/>
                </a:tc>
                <a:tc>
                  <a:txBody>
                    <a:bodyPr/>
                    <a:lstStyle/>
                    <a:p>
                      <a:pPr algn="ctr"/>
                      <a:r>
                        <a:rPr lang="en-US" sz="2100"/>
                        <a:t>All</a:t>
                      </a:r>
                    </a:p>
                  </a:txBody>
                  <a:tcPr marL="108990" marR="108990" marT="54495" marB="54495"/>
                </a:tc>
                <a:tc>
                  <a:txBody>
                    <a:bodyPr/>
                    <a:lstStyle/>
                    <a:p>
                      <a:pPr algn="ctr"/>
                      <a:r>
                        <a:rPr lang="en-US" sz="2100"/>
                        <a:t>Child</a:t>
                      </a:r>
                    </a:p>
                  </a:txBody>
                  <a:tcPr marL="108990" marR="108990" marT="54495" marB="54495"/>
                </a:tc>
                <a:extLst>
                  <a:ext uri="{0D108BD9-81ED-4DB2-BD59-A6C34878D82A}">
                    <a16:rowId xmlns:a16="http://schemas.microsoft.com/office/drawing/2014/main" val="4020743186"/>
                  </a:ext>
                </a:extLst>
              </a:tr>
              <a:tr h="479557">
                <a:tc>
                  <a:txBody>
                    <a:bodyPr/>
                    <a:lstStyle/>
                    <a:p>
                      <a:r>
                        <a:rPr lang="en-US" sz="2100"/>
                        <a:t>2022</a:t>
                      </a:r>
                    </a:p>
                  </a:txBody>
                  <a:tcPr marL="108990" marR="108990" marT="54495" marB="54495"/>
                </a:tc>
                <a:tc>
                  <a:txBody>
                    <a:bodyPr/>
                    <a:lstStyle/>
                    <a:p>
                      <a:pPr algn="ctr"/>
                      <a:r>
                        <a:rPr lang="en-US" sz="2100"/>
                        <a:t>15</a:t>
                      </a:r>
                    </a:p>
                  </a:txBody>
                  <a:tcPr marL="108990" marR="108990" marT="54495" marB="54495"/>
                </a:tc>
                <a:tc>
                  <a:txBody>
                    <a:bodyPr/>
                    <a:lstStyle/>
                    <a:p>
                      <a:pPr algn="ctr"/>
                      <a:r>
                        <a:rPr lang="en-US" sz="2100"/>
                        <a:t>52</a:t>
                      </a:r>
                    </a:p>
                  </a:txBody>
                  <a:tcPr marL="108990" marR="108990" marT="54495" marB="54495"/>
                </a:tc>
                <a:tc>
                  <a:txBody>
                    <a:bodyPr/>
                    <a:lstStyle/>
                    <a:p>
                      <a:pPr algn="ctr"/>
                      <a:r>
                        <a:rPr lang="en-US" sz="2100"/>
                        <a:t>29</a:t>
                      </a:r>
                    </a:p>
                  </a:txBody>
                  <a:tcPr marL="108990" marR="108990" marT="54495" marB="54495"/>
                </a:tc>
                <a:tc>
                  <a:txBody>
                    <a:bodyPr/>
                    <a:lstStyle/>
                    <a:p>
                      <a:pPr algn="ctr"/>
                      <a:r>
                        <a:rPr lang="en-US" sz="2100"/>
                        <a:t>13</a:t>
                      </a:r>
                    </a:p>
                  </a:txBody>
                  <a:tcPr marL="108990" marR="108990" marT="54495" marB="54495"/>
                </a:tc>
                <a:tc>
                  <a:txBody>
                    <a:bodyPr/>
                    <a:lstStyle/>
                    <a:p>
                      <a:pPr algn="ctr"/>
                      <a:r>
                        <a:rPr lang="en-US" sz="2100"/>
                        <a:t>61</a:t>
                      </a:r>
                    </a:p>
                  </a:txBody>
                  <a:tcPr marL="108990" marR="108990" marT="54495" marB="54495"/>
                </a:tc>
                <a:tc>
                  <a:txBody>
                    <a:bodyPr/>
                    <a:lstStyle/>
                    <a:p>
                      <a:pPr algn="ctr"/>
                      <a:r>
                        <a:rPr lang="en-US" sz="2100"/>
                        <a:t>46</a:t>
                      </a:r>
                    </a:p>
                  </a:txBody>
                  <a:tcPr marL="108990" marR="108990" marT="54495" marB="54495"/>
                </a:tc>
                <a:tc>
                  <a:txBody>
                    <a:bodyPr/>
                    <a:lstStyle/>
                    <a:p>
                      <a:pPr algn="ctr"/>
                      <a:r>
                        <a:rPr lang="en-US" sz="2100"/>
                        <a:t>3</a:t>
                      </a:r>
                    </a:p>
                  </a:txBody>
                  <a:tcPr marL="108990" marR="108990" marT="54495" marB="54495"/>
                </a:tc>
                <a:tc>
                  <a:txBody>
                    <a:bodyPr/>
                    <a:lstStyle/>
                    <a:p>
                      <a:pPr algn="ctr"/>
                      <a:r>
                        <a:rPr lang="en-US" sz="2100"/>
                        <a:t>10</a:t>
                      </a:r>
                    </a:p>
                  </a:txBody>
                  <a:tcPr marL="108990" marR="108990" marT="54495" marB="54495"/>
                </a:tc>
                <a:tc>
                  <a:txBody>
                    <a:bodyPr/>
                    <a:lstStyle/>
                    <a:p>
                      <a:pPr algn="ctr"/>
                      <a:r>
                        <a:rPr lang="en-US" sz="2100"/>
                        <a:t>5</a:t>
                      </a:r>
                    </a:p>
                  </a:txBody>
                  <a:tcPr marL="108990" marR="108990" marT="54495" marB="54495"/>
                </a:tc>
                <a:tc>
                  <a:txBody>
                    <a:bodyPr/>
                    <a:lstStyle/>
                    <a:p>
                      <a:pPr algn="ctr"/>
                      <a:r>
                        <a:rPr lang="en-US" sz="2100"/>
                        <a:t>31</a:t>
                      </a:r>
                    </a:p>
                  </a:txBody>
                  <a:tcPr marL="108990" marR="108990" marT="54495" marB="54495"/>
                </a:tc>
                <a:tc>
                  <a:txBody>
                    <a:bodyPr/>
                    <a:lstStyle/>
                    <a:p>
                      <a:pPr algn="ctr"/>
                      <a:r>
                        <a:rPr lang="en-US" sz="2100"/>
                        <a:t>123</a:t>
                      </a:r>
                    </a:p>
                  </a:txBody>
                  <a:tcPr marL="108990" marR="108990" marT="54495" marB="54495"/>
                </a:tc>
                <a:tc>
                  <a:txBody>
                    <a:bodyPr/>
                    <a:lstStyle/>
                    <a:p>
                      <a:pPr algn="ctr"/>
                      <a:r>
                        <a:rPr lang="en-US" sz="2100"/>
                        <a:t>80</a:t>
                      </a:r>
                    </a:p>
                  </a:txBody>
                  <a:tcPr marL="108990" marR="108990" marT="54495" marB="54495"/>
                </a:tc>
                <a:extLst>
                  <a:ext uri="{0D108BD9-81ED-4DB2-BD59-A6C34878D82A}">
                    <a16:rowId xmlns:a16="http://schemas.microsoft.com/office/drawing/2014/main" val="3142843484"/>
                  </a:ext>
                </a:extLst>
              </a:tr>
              <a:tr h="479557">
                <a:tc>
                  <a:txBody>
                    <a:bodyPr/>
                    <a:lstStyle/>
                    <a:p>
                      <a:r>
                        <a:rPr lang="en-US" sz="2100"/>
                        <a:t>2023</a:t>
                      </a:r>
                    </a:p>
                  </a:txBody>
                  <a:tcPr marL="108990" marR="108990" marT="54495" marB="54495"/>
                </a:tc>
                <a:tc>
                  <a:txBody>
                    <a:bodyPr/>
                    <a:lstStyle/>
                    <a:p>
                      <a:pPr algn="ctr"/>
                      <a:r>
                        <a:rPr lang="en-US" sz="2100"/>
                        <a:t>18</a:t>
                      </a:r>
                    </a:p>
                  </a:txBody>
                  <a:tcPr marL="108990" marR="108990" marT="54495" marB="54495"/>
                </a:tc>
                <a:tc>
                  <a:txBody>
                    <a:bodyPr/>
                    <a:lstStyle/>
                    <a:p>
                      <a:pPr algn="ctr"/>
                      <a:r>
                        <a:rPr lang="en-US" sz="2100"/>
                        <a:t>55</a:t>
                      </a:r>
                    </a:p>
                  </a:txBody>
                  <a:tcPr marL="108990" marR="108990" marT="54495" marB="54495"/>
                </a:tc>
                <a:tc>
                  <a:txBody>
                    <a:bodyPr/>
                    <a:lstStyle/>
                    <a:p>
                      <a:pPr algn="ctr"/>
                      <a:r>
                        <a:rPr lang="en-US" sz="2100"/>
                        <a:t>35</a:t>
                      </a:r>
                    </a:p>
                  </a:txBody>
                  <a:tcPr marL="108990" marR="108990" marT="54495" marB="54495"/>
                </a:tc>
                <a:tc>
                  <a:txBody>
                    <a:bodyPr/>
                    <a:lstStyle/>
                    <a:p>
                      <a:pPr algn="ctr"/>
                      <a:r>
                        <a:rPr lang="en-US" sz="2100"/>
                        <a:t>7</a:t>
                      </a:r>
                    </a:p>
                  </a:txBody>
                  <a:tcPr marL="108990" marR="108990" marT="54495" marB="54495"/>
                </a:tc>
                <a:tc>
                  <a:txBody>
                    <a:bodyPr/>
                    <a:lstStyle/>
                    <a:p>
                      <a:pPr algn="ctr"/>
                      <a:r>
                        <a:rPr lang="en-US" sz="2100"/>
                        <a:t>28</a:t>
                      </a:r>
                    </a:p>
                  </a:txBody>
                  <a:tcPr marL="108990" marR="108990" marT="54495" marB="54495"/>
                </a:tc>
                <a:tc>
                  <a:txBody>
                    <a:bodyPr/>
                    <a:lstStyle/>
                    <a:p>
                      <a:pPr algn="ctr"/>
                      <a:r>
                        <a:rPr lang="en-US" sz="2100"/>
                        <a:t>18</a:t>
                      </a:r>
                    </a:p>
                  </a:txBody>
                  <a:tcPr marL="108990" marR="108990" marT="54495" marB="54495"/>
                </a:tc>
                <a:tc>
                  <a:txBody>
                    <a:bodyPr/>
                    <a:lstStyle/>
                    <a:p>
                      <a:pPr algn="ctr"/>
                      <a:r>
                        <a:rPr lang="en-US" sz="2100"/>
                        <a:t>5</a:t>
                      </a:r>
                    </a:p>
                  </a:txBody>
                  <a:tcPr marL="108990" marR="108990" marT="54495" marB="54495"/>
                </a:tc>
                <a:tc>
                  <a:txBody>
                    <a:bodyPr/>
                    <a:lstStyle/>
                    <a:p>
                      <a:pPr algn="ctr"/>
                      <a:r>
                        <a:rPr lang="en-US" sz="2100"/>
                        <a:t>18</a:t>
                      </a:r>
                    </a:p>
                  </a:txBody>
                  <a:tcPr marL="108990" marR="108990" marT="54495" marB="54495"/>
                </a:tc>
                <a:tc>
                  <a:txBody>
                    <a:bodyPr/>
                    <a:lstStyle/>
                    <a:p>
                      <a:pPr algn="ctr"/>
                      <a:r>
                        <a:rPr lang="en-US" sz="2100"/>
                        <a:t>10</a:t>
                      </a:r>
                    </a:p>
                  </a:txBody>
                  <a:tcPr marL="108990" marR="108990" marT="54495" marB="54495"/>
                </a:tc>
                <a:tc>
                  <a:txBody>
                    <a:bodyPr/>
                    <a:lstStyle/>
                    <a:p>
                      <a:pPr algn="ctr"/>
                      <a:r>
                        <a:rPr lang="en-US" sz="2100"/>
                        <a:t>30</a:t>
                      </a:r>
                    </a:p>
                  </a:txBody>
                  <a:tcPr marL="108990" marR="108990" marT="54495" marB="54495"/>
                </a:tc>
                <a:tc>
                  <a:txBody>
                    <a:bodyPr/>
                    <a:lstStyle/>
                    <a:p>
                      <a:pPr algn="ctr"/>
                      <a:r>
                        <a:rPr lang="en-US" sz="2100"/>
                        <a:t>38</a:t>
                      </a:r>
                    </a:p>
                  </a:txBody>
                  <a:tcPr marL="108990" marR="108990" marT="54495" marB="54495"/>
                </a:tc>
                <a:tc>
                  <a:txBody>
                    <a:bodyPr/>
                    <a:lstStyle/>
                    <a:p>
                      <a:pPr algn="ctr"/>
                      <a:r>
                        <a:rPr lang="en-US" sz="2100"/>
                        <a:t>63</a:t>
                      </a:r>
                    </a:p>
                  </a:txBody>
                  <a:tcPr marL="108990" marR="108990" marT="54495" marB="54495"/>
                </a:tc>
                <a:extLst>
                  <a:ext uri="{0D108BD9-81ED-4DB2-BD59-A6C34878D82A}">
                    <a16:rowId xmlns:a16="http://schemas.microsoft.com/office/drawing/2014/main" val="1342540827"/>
                  </a:ext>
                </a:extLst>
              </a:tr>
              <a:tr h="479557">
                <a:tc>
                  <a:txBody>
                    <a:bodyPr/>
                    <a:lstStyle/>
                    <a:p>
                      <a:r>
                        <a:rPr lang="en-US" sz="2100"/>
                        <a:t>2024</a:t>
                      </a:r>
                    </a:p>
                  </a:txBody>
                  <a:tcPr marL="108990" marR="108990" marT="54495" marB="54495"/>
                </a:tc>
                <a:tc>
                  <a:txBody>
                    <a:bodyPr/>
                    <a:lstStyle/>
                    <a:p>
                      <a:pPr algn="ctr"/>
                      <a:r>
                        <a:rPr lang="en-US" sz="2100"/>
                        <a:t>12</a:t>
                      </a:r>
                    </a:p>
                  </a:txBody>
                  <a:tcPr marL="108990" marR="108990" marT="54495" marB="54495"/>
                </a:tc>
                <a:tc>
                  <a:txBody>
                    <a:bodyPr/>
                    <a:lstStyle/>
                    <a:p>
                      <a:pPr algn="ctr"/>
                      <a:r>
                        <a:rPr lang="en-US" sz="2100"/>
                        <a:t>41</a:t>
                      </a:r>
                    </a:p>
                  </a:txBody>
                  <a:tcPr marL="108990" marR="108990" marT="54495" marB="54495"/>
                </a:tc>
                <a:tc>
                  <a:txBody>
                    <a:bodyPr/>
                    <a:lstStyle/>
                    <a:p>
                      <a:pPr algn="ctr"/>
                      <a:r>
                        <a:rPr lang="en-US" sz="2100"/>
                        <a:t>29</a:t>
                      </a:r>
                    </a:p>
                  </a:txBody>
                  <a:tcPr marL="108990" marR="108990" marT="54495" marB="54495"/>
                </a:tc>
                <a:tc>
                  <a:txBody>
                    <a:bodyPr/>
                    <a:lstStyle/>
                    <a:p>
                      <a:pPr algn="ctr"/>
                      <a:r>
                        <a:rPr lang="en-US" sz="2100"/>
                        <a:t>6</a:t>
                      </a:r>
                    </a:p>
                  </a:txBody>
                  <a:tcPr marL="108990" marR="108990" marT="54495" marB="54495"/>
                </a:tc>
                <a:tc>
                  <a:txBody>
                    <a:bodyPr/>
                    <a:lstStyle/>
                    <a:p>
                      <a:pPr algn="ctr"/>
                      <a:r>
                        <a:rPr lang="en-US" sz="2100"/>
                        <a:t>24</a:t>
                      </a:r>
                    </a:p>
                  </a:txBody>
                  <a:tcPr marL="108990" marR="108990" marT="54495" marB="54495"/>
                </a:tc>
                <a:tc>
                  <a:txBody>
                    <a:bodyPr/>
                    <a:lstStyle/>
                    <a:p>
                      <a:pPr algn="ctr"/>
                      <a:r>
                        <a:rPr lang="en-US" sz="2100"/>
                        <a:t>18</a:t>
                      </a:r>
                    </a:p>
                  </a:txBody>
                  <a:tcPr marL="108990" marR="108990" marT="54495" marB="54495"/>
                </a:tc>
                <a:tc>
                  <a:txBody>
                    <a:bodyPr/>
                    <a:lstStyle/>
                    <a:p>
                      <a:pPr algn="ctr"/>
                      <a:r>
                        <a:rPr lang="en-US" sz="2100"/>
                        <a:t>5</a:t>
                      </a:r>
                    </a:p>
                  </a:txBody>
                  <a:tcPr marL="108990" marR="108990" marT="54495" marB="54495"/>
                </a:tc>
                <a:tc>
                  <a:txBody>
                    <a:bodyPr/>
                    <a:lstStyle/>
                    <a:p>
                      <a:pPr algn="ctr"/>
                      <a:r>
                        <a:rPr lang="en-US" sz="2100"/>
                        <a:t>16</a:t>
                      </a:r>
                    </a:p>
                  </a:txBody>
                  <a:tcPr marL="108990" marR="108990" marT="54495" marB="54495"/>
                </a:tc>
                <a:tc>
                  <a:txBody>
                    <a:bodyPr/>
                    <a:lstStyle/>
                    <a:p>
                      <a:pPr algn="ctr"/>
                      <a:r>
                        <a:rPr lang="en-US" sz="2100"/>
                        <a:t>8</a:t>
                      </a:r>
                    </a:p>
                  </a:txBody>
                  <a:tcPr marL="108990" marR="108990" marT="54495" marB="54495"/>
                </a:tc>
                <a:tc>
                  <a:txBody>
                    <a:bodyPr/>
                    <a:lstStyle/>
                    <a:p>
                      <a:pPr algn="ctr"/>
                      <a:r>
                        <a:rPr lang="en-US" sz="2100"/>
                        <a:t>23</a:t>
                      </a:r>
                    </a:p>
                  </a:txBody>
                  <a:tcPr marL="108990" marR="108990" marT="54495" marB="54495"/>
                </a:tc>
                <a:tc>
                  <a:txBody>
                    <a:bodyPr/>
                    <a:lstStyle/>
                    <a:p>
                      <a:pPr algn="ctr"/>
                      <a:r>
                        <a:rPr lang="en-US" sz="2100"/>
                        <a:t>81</a:t>
                      </a:r>
                    </a:p>
                  </a:txBody>
                  <a:tcPr marL="108990" marR="108990" marT="54495" marB="54495"/>
                </a:tc>
                <a:tc>
                  <a:txBody>
                    <a:bodyPr/>
                    <a:lstStyle/>
                    <a:p>
                      <a:pPr algn="ctr"/>
                      <a:r>
                        <a:rPr lang="en-US" sz="2100"/>
                        <a:t>55</a:t>
                      </a:r>
                    </a:p>
                  </a:txBody>
                  <a:tcPr marL="108990" marR="108990" marT="54495" marB="54495"/>
                </a:tc>
                <a:extLst>
                  <a:ext uri="{0D108BD9-81ED-4DB2-BD59-A6C34878D82A}">
                    <a16:rowId xmlns:a16="http://schemas.microsoft.com/office/drawing/2014/main" val="1034658336"/>
                  </a:ext>
                </a:extLst>
              </a:tr>
              <a:tr h="479557">
                <a:tc>
                  <a:txBody>
                    <a:bodyPr/>
                    <a:lstStyle/>
                    <a:p>
                      <a:r>
                        <a:rPr lang="en-US" sz="2100"/>
                        <a:t>2025</a:t>
                      </a:r>
                    </a:p>
                  </a:txBody>
                  <a:tcPr marL="108990" marR="108990" marT="54495" marB="54495"/>
                </a:tc>
                <a:tc>
                  <a:txBody>
                    <a:bodyPr/>
                    <a:lstStyle/>
                    <a:p>
                      <a:pPr algn="ctr"/>
                      <a:r>
                        <a:rPr lang="en-US" sz="2100"/>
                        <a:t>17</a:t>
                      </a:r>
                    </a:p>
                  </a:txBody>
                  <a:tcPr marL="108990" marR="108990" marT="54495" marB="54495"/>
                </a:tc>
                <a:tc>
                  <a:txBody>
                    <a:bodyPr/>
                    <a:lstStyle/>
                    <a:p>
                      <a:pPr algn="ctr"/>
                      <a:r>
                        <a:rPr lang="en-US" sz="2100"/>
                        <a:t>68</a:t>
                      </a:r>
                    </a:p>
                  </a:txBody>
                  <a:tcPr marL="108990" marR="108990" marT="54495" marB="54495"/>
                </a:tc>
                <a:tc>
                  <a:txBody>
                    <a:bodyPr/>
                    <a:lstStyle/>
                    <a:p>
                      <a:pPr algn="ctr"/>
                      <a:r>
                        <a:rPr lang="en-US" sz="2100"/>
                        <a:t>47</a:t>
                      </a:r>
                    </a:p>
                  </a:txBody>
                  <a:tcPr marL="108990" marR="108990" marT="54495" marB="54495"/>
                </a:tc>
                <a:tc>
                  <a:txBody>
                    <a:bodyPr/>
                    <a:lstStyle/>
                    <a:p>
                      <a:pPr algn="ctr"/>
                      <a:r>
                        <a:rPr lang="en-US" sz="2100"/>
                        <a:t>6</a:t>
                      </a:r>
                    </a:p>
                  </a:txBody>
                  <a:tcPr marL="108990" marR="108990" marT="54495" marB="54495"/>
                </a:tc>
                <a:tc>
                  <a:txBody>
                    <a:bodyPr/>
                    <a:lstStyle/>
                    <a:p>
                      <a:pPr algn="ctr"/>
                      <a:r>
                        <a:rPr lang="en-US" sz="2100"/>
                        <a:t>18</a:t>
                      </a:r>
                    </a:p>
                  </a:txBody>
                  <a:tcPr marL="108990" marR="108990" marT="54495" marB="54495"/>
                </a:tc>
                <a:tc>
                  <a:txBody>
                    <a:bodyPr/>
                    <a:lstStyle/>
                    <a:p>
                      <a:pPr algn="ctr"/>
                      <a:r>
                        <a:rPr lang="en-US" sz="2100"/>
                        <a:t>12</a:t>
                      </a:r>
                    </a:p>
                  </a:txBody>
                  <a:tcPr marL="108990" marR="108990" marT="54495" marB="54495"/>
                </a:tc>
                <a:tc>
                  <a:txBody>
                    <a:bodyPr/>
                    <a:lstStyle/>
                    <a:p>
                      <a:pPr algn="ctr"/>
                      <a:r>
                        <a:rPr lang="en-US" sz="2100"/>
                        <a:t>3</a:t>
                      </a:r>
                    </a:p>
                  </a:txBody>
                  <a:tcPr marL="108990" marR="108990" marT="54495" marB="54495"/>
                </a:tc>
                <a:tc>
                  <a:txBody>
                    <a:bodyPr/>
                    <a:lstStyle/>
                    <a:p>
                      <a:pPr algn="ctr"/>
                      <a:r>
                        <a:rPr lang="en-US" sz="2100"/>
                        <a:t>11</a:t>
                      </a:r>
                    </a:p>
                  </a:txBody>
                  <a:tcPr marL="108990" marR="108990" marT="54495" marB="54495"/>
                </a:tc>
                <a:tc>
                  <a:txBody>
                    <a:bodyPr/>
                    <a:lstStyle/>
                    <a:p>
                      <a:pPr algn="ctr"/>
                      <a:r>
                        <a:rPr lang="en-US" sz="2100"/>
                        <a:t>6</a:t>
                      </a:r>
                    </a:p>
                  </a:txBody>
                  <a:tcPr marL="108990" marR="108990" marT="54495" marB="54495"/>
                </a:tc>
                <a:tc>
                  <a:txBody>
                    <a:bodyPr/>
                    <a:lstStyle/>
                    <a:p>
                      <a:pPr algn="ctr"/>
                      <a:r>
                        <a:rPr lang="en-US" sz="2100"/>
                        <a:t>26</a:t>
                      </a:r>
                    </a:p>
                  </a:txBody>
                  <a:tcPr marL="108990" marR="108990" marT="54495" marB="54495"/>
                </a:tc>
                <a:tc>
                  <a:txBody>
                    <a:bodyPr/>
                    <a:lstStyle/>
                    <a:p>
                      <a:pPr algn="ctr"/>
                      <a:r>
                        <a:rPr lang="en-US" sz="2100"/>
                        <a:t>97</a:t>
                      </a:r>
                    </a:p>
                  </a:txBody>
                  <a:tcPr marL="108990" marR="108990" marT="54495" marB="54495"/>
                </a:tc>
                <a:tc>
                  <a:txBody>
                    <a:bodyPr/>
                    <a:lstStyle/>
                    <a:p>
                      <a:pPr algn="ctr"/>
                      <a:r>
                        <a:rPr lang="en-US" sz="2100"/>
                        <a:t>65</a:t>
                      </a:r>
                    </a:p>
                  </a:txBody>
                  <a:tcPr marL="108990" marR="108990" marT="54495" marB="54495"/>
                </a:tc>
                <a:extLst>
                  <a:ext uri="{0D108BD9-81ED-4DB2-BD59-A6C34878D82A}">
                    <a16:rowId xmlns:a16="http://schemas.microsoft.com/office/drawing/2014/main" val="1942966997"/>
                  </a:ext>
                </a:extLst>
              </a:tr>
            </a:tbl>
          </a:graphicData>
        </a:graphic>
      </p:graphicFrame>
    </p:spTree>
    <p:extLst>
      <p:ext uri="{BB962C8B-B14F-4D97-AF65-F5344CB8AC3E}">
        <p14:creationId xmlns:p14="http://schemas.microsoft.com/office/powerpoint/2010/main" val="2729589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PIT Data by Counties and Cities</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3094347458"/>
              </p:ext>
            </p:extLst>
          </p:nvPr>
        </p:nvGraphicFramePr>
        <p:xfrm>
          <a:off x="1587603" y="2112579"/>
          <a:ext cx="9040737" cy="4192810"/>
        </p:xfrm>
        <a:graphic>
          <a:graphicData uri="http://schemas.openxmlformats.org/drawingml/2006/table">
            <a:tbl>
              <a:tblPr firstRow="1" bandRow="1">
                <a:tableStyleId>{5C22544A-7EE6-4342-B048-85BDC9FD1C3A}</a:tableStyleId>
              </a:tblPr>
              <a:tblGrid>
                <a:gridCol w="2165505">
                  <a:extLst>
                    <a:ext uri="{9D8B030D-6E8A-4147-A177-3AD203B41FA5}">
                      <a16:colId xmlns:a16="http://schemas.microsoft.com/office/drawing/2014/main" val="2974846967"/>
                    </a:ext>
                  </a:extLst>
                </a:gridCol>
                <a:gridCol w="1830763">
                  <a:extLst>
                    <a:ext uri="{9D8B030D-6E8A-4147-A177-3AD203B41FA5}">
                      <a16:colId xmlns:a16="http://schemas.microsoft.com/office/drawing/2014/main" val="3064287729"/>
                    </a:ext>
                  </a:extLst>
                </a:gridCol>
                <a:gridCol w="1981531">
                  <a:extLst>
                    <a:ext uri="{9D8B030D-6E8A-4147-A177-3AD203B41FA5}">
                      <a16:colId xmlns:a16="http://schemas.microsoft.com/office/drawing/2014/main" val="2360674262"/>
                    </a:ext>
                  </a:extLst>
                </a:gridCol>
                <a:gridCol w="1636917">
                  <a:extLst>
                    <a:ext uri="{9D8B030D-6E8A-4147-A177-3AD203B41FA5}">
                      <a16:colId xmlns:a16="http://schemas.microsoft.com/office/drawing/2014/main" val="3136327651"/>
                    </a:ext>
                  </a:extLst>
                </a:gridCol>
                <a:gridCol w="1426021">
                  <a:extLst>
                    <a:ext uri="{9D8B030D-6E8A-4147-A177-3AD203B41FA5}">
                      <a16:colId xmlns:a16="http://schemas.microsoft.com/office/drawing/2014/main" val="3474487861"/>
                    </a:ext>
                  </a:extLst>
                </a:gridCol>
              </a:tblGrid>
              <a:tr h="581752">
                <a:tc>
                  <a:txBody>
                    <a:bodyPr/>
                    <a:lstStyle/>
                    <a:p>
                      <a:endParaRPr lang="en-US" sz="1700" b="1"/>
                    </a:p>
                  </a:txBody>
                  <a:tcPr marL="78615" marR="78615" marT="39308" marB="39308"/>
                </a:tc>
                <a:tc>
                  <a:txBody>
                    <a:bodyPr/>
                    <a:lstStyle/>
                    <a:p>
                      <a:pPr algn="ctr"/>
                      <a:r>
                        <a:rPr lang="en-US" sz="1500"/>
                        <a:t>Emergency shelter (n=213)</a:t>
                      </a:r>
                    </a:p>
                  </a:txBody>
                  <a:tcPr marL="78615" marR="78615" marT="39308" marB="39308"/>
                </a:tc>
                <a:tc>
                  <a:txBody>
                    <a:bodyPr/>
                    <a:lstStyle/>
                    <a:p>
                      <a:pPr algn="ctr"/>
                      <a:r>
                        <a:rPr lang="en-US" sz="1500"/>
                        <a:t>Transitional shelter (n=35)</a:t>
                      </a:r>
                    </a:p>
                  </a:txBody>
                  <a:tcPr marL="78615" marR="78615" marT="39308" marB="39308"/>
                </a:tc>
                <a:tc>
                  <a:txBody>
                    <a:bodyPr/>
                    <a:lstStyle/>
                    <a:p>
                      <a:pPr algn="ctr"/>
                      <a:r>
                        <a:rPr lang="en-US" sz="1500"/>
                        <a:t>Unsheltered (n=259)</a:t>
                      </a:r>
                    </a:p>
                  </a:txBody>
                  <a:tcPr marL="78615" marR="78615" marT="39308" marB="39308"/>
                </a:tc>
                <a:tc>
                  <a:txBody>
                    <a:bodyPr/>
                    <a:lstStyle/>
                    <a:p>
                      <a:pPr algn="ctr"/>
                      <a:r>
                        <a:rPr lang="en-US" sz="1500"/>
                        <a:t>Total </a:t>
                      </a:r>
                    </a:p>
                    <a:p>
                      <a:pPr algn="ctr"/>
                      <a:r>
                        <a:rPr lang="en-US" sz="1500"/>
                        <a:t>(n=507)</a:t>
                      </a:r>
                    </a:p>
                  </a:txBody>
                  <a:tcPr marL="78615" marR="78615" marT="39308" marB="39308"/>
                </a:tc>
                <a:extLst>
                  <a:ext uri="{0D108BD9-81ED-4DB2-BD59-A6C34878D82A}">
                    <a16:rowId xmlns:a16="http://schemas.microsoft.com/office/drawing/2014/main" val="810122074"/>
                  </a:ext>
                </a:extLst>
              </a:tr>
              <a:tr h="372112">
                <a:tc>
                  <a:txBody>
                    <a:bodyPr/>
                    <a:lstStyle/>
                    <a:p>
                      <a:r>
                        <a:rPr lang="en-US" sz="1700" b="1"/>
                        <a:t>Benton County</a:t>
                      </a:r>
                    </a:p>
                  </a:txBody>
                  <a:tcPr marL="78615" marR="78615" marT="39308" marB="39308"/>
                </a:tc>
                <a:tc>
                  <a:txBody>
                    <a:bodyPr/>
                    <a:lstStyle/>
                    <a:p>
                      <a:pPr algn="ctr"/>
                      <a:r>
                        <a:rPr lang="en-US" sz="1700" b="1"/>
                        <a:t>83</a:t>
                      </a:r>
                    </a:p>
                  </a:txBody>
                  <a:tcPr marL="78615" marR="78615" marT="39308" marB="39308"/>
                </a:tc>
                <a:tc>
                  <a:txBody>
                    <a:bodyPr/>
                    <a:lstStyle/>
                    <a:p>
                      <a:pPr algn="ctr"/>
                      <a:r>
                        <a:rPr lang="en-US" sz="1700" b="1"/>
                        <a:t>17</a:t>
                      </a:r>
                    </a:p>
                  </a:txBody>
                  <a:tcPr marL="78615" marR="78615" marT="39308" marB="39308"/>
                </a:tc>
                <a:tc>
                  <a:txBody>
                    <a:bodyPr/>
                    <a:lstStyle/>
                    <a:p>
                      <a:pPr algn="ctr"/>
                      <a:r>
                        <a:rPr lang="en-US" sz="1700" b="1"/>
                        <a:t>90</a:t>
                      </a:r>
                    </a:p>
                  </a:txBody>
                  <a:tcPr marL="78615" marR="78615" marT="39308" marB="39308"/>
                </a:tc>
                <a:tc>
                  <a:txBody>
                    <a:bodyPr/>
                    <a:lstStyle/>
                    <a:p>
                      <a:pPr algn="ctr"/>
                      <a:r>
                        <a:rPr lang="en-US" sz="1700" b="1"/>
                        <a:t>190 (38%)</a:t>
                      </a:r>
                    </a:p>
                  </a:txBody>
                  <a:tcPr marL="78615" marR="78615" marT="39308" marB="39308"/>
                </a:tc>
                <a:extLst>
                  <a:ext uri="{0D108BD9-81ED-4DB2-BD59-A6C34878D82A}">
                    <a16:rowId xmlns:a16="http://schemas.microsoft.com/office/drawing/2014/main" val="2118192841"/>
                  </a:ext>
                </a:extLst>
              </a:tr>
              <a:tr h="372112">
                <a:tc>
                  <a:txBody>
                    <a:bodyPr/>
                    <a:lstStyle/>
                    <a:p>
                      <a:r>
                        <a:rPr lang="en-US" sz="1700" i="1"/>
                        <a:t>     Bentonville</a:t>
                      </a:r>
                    </a:p>
                  </a:txBody>
                  <a:tcPr marL="78615" marR="78615" marT="39308" marB="39308"/>
                </a:tc>
                <a:tc>
                  <a:txBody>
                    <a:bodyPr/>
                    <a:lstStyle/>
                    <a:p>
                      <a:pPr algn="ctr"/>
                      <a:r>
                        <a:rPr lang="en-US" sz="1700" i="1"/>
                        <a:t>48</a:t>
                      </a:r>
                    </a:p>
                  </a:txBody>
                  <a:tcPr marL="78615" marR="78615" marT="39308" marB="39308"/>
                </a:tc>
                <a:tc>
                  <a:txBody>
                    <a:bodyPr/>
                    <a:lstStyle/>
                    <a:p>
                      <a:pPr algn="ctr"/>
                      <a:r>
                        <a:rPr lang="en-US" sz="1700" i="1"/>
                        <a:t>2</a:t>
                      </a:r>
                    </a:p>
                  </a:txBody>
                  <a:tcPr marL="78615" marR="78615" marT="39308" marB="39308"/>
                </a:tc>
                <a:tc>
                  <a:txBody>
                    <a:bodyPr/>
                    <a:lstStyle/>
                    <a:p>
                      <a:pPr algn="ctr"/>
                      <a:r>
                        <a:rPr lang="en-US" sz="1700" i="1"/>
                        <a:t>11</a:t>
                      </a:r>
                    </a:p>
                  </a:txBody>
                  <a:tcPr marL="78615" marR="78615" marT="39308" marB="39308"/>
                </a:tc>
                <a:tc>
                  <a:txBody>
                    <a:bodyPr/>
                    <a:lstStyle/>
                    <a:p>
                      <a:pPr algn="ctr"/>
                      <a:r>
                        <a:rPr lang="en-US" sz="1700" i="1"/>
                        <a:t>61 (12%)</a:t>
                      </a:r>
                    </a:p>
                  </a:txBody>
                  <a:tcPr marL="78615" marR="78615" marT="39308" marB="39308"/>
                </a:tc>
                <a:extLst>
                  <a:ext uri="{0D108BD9-81ED-4DB2-BD59-A6C34878D82A}">
                    <a16:rowId xmlns:a16="http://schemas.microsoft.com/office/drawing/2014/main" val="1181103987"/>
                  </a:ext>
                </a:extLst>
              </a:tr>
              <a:tr h="372112">
                <a:tc>
                  <a:txBody>
                    <a:bodyPr/>
                    <a:lstStyle/>
                    <a:p>
                      <a:r>
                        <a:rPr lang="en-US" sz="1700" i="1"/>
                        <a:t>     Rogers</a:t>
                      </a:r>
                    </a:p>
                  </a:txBody>
                  <a:tcPr marL="78615" marR="78615" marT="39308" marB="39308"/>
                </a:tc>
                <a:tc>
                  <a:txBody>
                    <a:bodyPr/>
                    <a:lstStyle/>
                    <a:p>
                      <a:pPr algn="ctr"/>
                      <a:r>
                        <a:rPr lang="en-US" sz="1700" i="1"/>
                        <a:t>35</a:t>
                      </a:r>
                    </a:p>
                  </a:txBody>
                  <a:tcPr marL="78615" marR="78615" marT="39308" marB="39308"/>
                </a:tc>
                <a:tc>
                  <a:txBody>
                    <a:bodyPr/>
                    <a:lstStyle/>
                    <a:p>
                      <a:pPr algn="ctr"/>
                      <a:r>
                        <a:rPr lang="en-US" sz="1700" i="1"/>
                        <a:t>15</a:t>
                      </a:r>
                    </a:p>
                  </a:txBody>
                  <a:tcPr marL="78615" marR="78615" marT="39308" marB="39308"/>
                </a:tc>
                <a:tc>
                  <a:txBody>
                    <a:bodyPr/>
                    <a:lstStyle/>
                    <a:p>
                      <a:pPr algn="ctr"/>
                      <a:r>
                        <a:rPr lang="en-US" sz="1700" i="1"/>
                        <a:t>31</a:t>
                      </a:r>
                    </a:p>
                  </a:txBody>
                  <a:tcPr marL="78615" marR="78615" marT="39308" marB="39308"/>
                </a:tc>
                <a:tc>
                  <a:txBody>
                    <a:bodyPr/>
                    <a:lstStyle/>
                    <a:p>
                      <a:pPr algn="ctr"/>
                      <a:r>
                        <a:rPr lang="en-US" sz="1700" i="1"/>
                        <a:t>81 (16%)</a:t>
                      </a:r>
                    </a:p>
                  </a:txBody>
                  <a:tcPr marL="78615" marR="78615" marT="39308" marB="39308"/>
                </a:tc>
                <a:extLst>
                  <a:ext uri="{0D108BD9-81ED-4DB2-BD59-A6C34878D82A}">
                    <a16:rowId xmlns:a16="http://schemas.microsoft.com/office/drawing/2014/main" val="3712233798"/>
                  </a:ext>
                </a:extLst>
              </a:tr>
              <a:tr h="372112">
                <a:tc>
                  <a:txBody>
                    <a:bodyPr/>
                    <a:lstStyle/>
                    <a:p>
                      <a:r>
                        <a:rPr lang="en-US" sz="1700" i="1"/>
                        <a:t>     Siloam Springs</a:t>
                      </a:r>
                    </a:p>
                  </a:txBody>
                  <a:tcPr marL="78615" marR="78615" marT="39308" marB="39308"/>
                </a:tc>
                <a:tc>
                  <a:txBody>
                    <a:bodyPr/>
                    <a:lstStyle/>
                    <a:p>
                      <a:pPr algn="ctr"/>
                      <a:r>
                        <a:rPr lang="en-US" sz="1700" i="1"/>
                        <a:t>0</a:t>
                      </a:r>
                    </a:p>
                  </a:txBody>
                  <a:tcPr marL="78615" marR="78615" marT="39308" marB="39308"/>
                </a:tc>
                <a:tc>
                  <a:txBody>
                    <a:bodyPr/>
                    <a:lstStyle/>
                    <a:p>
                      <a:pPr algn="ctr"/>
                      <a:r>
                        <a:rPr lang="en-US" sz="1700" i="1"/>
                        <a:t>0</a:t>
                      </a:r>
                    </a:p>
                  </a:txBody>
                  <a:tcPr marL="78615" marR="78615" marT="39308" marB="39308"/>
                </a:tc>
                <a:tc>
                  <a:txBody>
                    <a:bodyPr/>
                    <a:lstStyle/>
                    <a:p>
                      <a:pPr algn="ctr"/>
                      <a:r>
                        <a:rPr lang="en-US" sz="1700" i="1"/>
                        <a:t>47</a:t>
                      </a:r>
                    </a:p>
                  </a:txBody>
                  <a:tcPr marL="78615" marR="78615" marT="39308" marB="39308"/>
                </a:tc>
                <a:tc>
                  <a:txBody>
                    <a:bodyPr/>
                    <a:lstStyle/>
                    <a:p>
                      <a:pPr algn="ctr"/>
                      <a:r>
                        <a:rPr lang="en-US" sz="1700" i="1"/>
                        <a:t>47 (9%)</a:t>
                      </a:r>
                    </a:p>
                  </a:txBody>
                  <a:tcPr marL="78615" marR="78615" marT="39308" marB="39308"/>
                </a:tc>
                <a:extLst>
                  <a:ext uri="{0D108BD9-81ED-4DB2-BD59-A6C34878D82A}">
                    <a16:rowId xmlns:a16="http://schemas.microsoft.com/office/drawing/2014/main" val="482085524"/>
                  </a:ext>
                </a:extLst>
              </a:tr>
              <a:tr h="372112">
                <a:tc>
                  <a:txBody>
                    <a:bodyPr/>
                    <a:lstStyle/>
                    <a:p>
                      <a:r>
                        <a:rPr lang="en-US" sz="1700" b="1"/>
                        <a:t>Carroll County</a:t>
                      </a:r>
                    </a:p>
                  </a:txBody>
                  <a:tcPr marL="78615" marR="78615" marT="39308" marB="39308"/>
                </a:tc>
                <a:tc>
                  <a:txBody>
                    <a:bodyPr/>
                    <a:lstStyle/>
                    <a:p>
                      <a:pPr algn="ctr"/>
                      <a:r>
                        <a:rPr lang="en-US" sz="1700" b="1"/>
                        <a:t>1</a:t>
                      </a:r>
                    </a:p>
                  </a:txBody>
                  <a:tcPr marL="78615" marR="78615" marT="39308" marB="39308"/>
                </a:tc>
                <a:tc>
                  <a:txBody>
                    <a:bodyPr/>
                    <a:lstStyle/>
                    <a:p>
                      <a:pPr algn="ctr"/>
                      <a:r>
                        <a:rPr lang="en-US" sz="1700" b="1"/>
                        <a:t>0</a:t>
                      </a:r>
                    </a:p>
                  </a:txBody>
                  <a:tcPr marL="78615" marR="78615" marT="39308" marB="39308"/>
                </a:tc>
                <a:tc>
                  <a:txBody>
                    <a:bodyPr/>
                    <a:lstStyle/>
                    <a:p>
                      <a:pPr algn="ctr"/>
                      <a:r>
                        <a:rPr lang="en-US" sz="1700" b="1"/>
                        <a:t>0</a:t>
                      </a:r>
                    </a:p>
                  </a:txBody>
                  <a:tcPr marL="78615" marR="78615" marT="39308" marB="39308"/>
                </a:tc>
                <a:tc>
                  <a:txBody>
                    <a:bodyPr/>
                    <a:lstStyle/>
                    <a:p>
                      <a:pPr algn="ctr"/>
                      <a:r>
                        <a:rPr lang="en-US" sz="1700" b="1"/>
                        <a:t>1 (0.2%)</a:t>
                      </a:r>
                    </a:p>
                  </a:txBody>
                  <a:tcPr marL="78615" marR="78615" marT="39308" marB="39308"/>
                </a:tc>
                <a:extLst>
                  <a:ext uri="{0D108BD9-81ED-4DB2-BD59-A6C34878D82A}">
                    <a16:rowId xmlns:a16="http://schemas.microsoft.com/office/drawing/2014/main" val="1406497011"/>
                  </a:ext>
                </a:extLst>
              </a:tr>
              <a:tr h="372112">
                <a:tc>
                  <a:txBody>
                    <a:bodyPr/>
                    <a:lstStyle/>
                    <a:p>
                      <a:r>
                        <a:rPr lang="en-US" sz="1700" b="1"/>
                        <a:t>Madison County</a:t>
                      </a:r>
                    </a:p>
                  </a:txBody>
                  <a:tcPr marL="78615" marR="78615" marT="39308" marB="39308"/>
                </a:tc>
                <a:tc>
                  <a:txBody>
                    <a:bodyPr/>
                    <a:lstStyle/>
                    <a:p>
                      <a:pPr algn="ctr"/>
                      <a:r>
                        <a:rPr lang="en-US" sz="1700" b="1"/>
                        <a:t>0</a:t>
                      </a:r>
                    </a:p>
                  </a:txBody>
                  <a:tcPr marL="78615" marR="78615" marT="39308" marB="39308"/>
                </a:tc>
                <a:tc>
                  <a:txBody>
                    <a:bodyPr/>
                    <a:lstStyle/>
                    <a:p>
                      <a:pPr algn="ctr"/>
                      <a:r>
                        <a:rPr lang="en-US" sz="1700" b="1"/>
                        <a:t>0</a:t>
                      </a:r>
                    </a:p>
                  </a:txBody>
                  <a:tcPr marL="78615" marR="78615" marT="39308" marB="39308"/>
                </a:tc>
                <a:tc>
                  <a:txBody>
                    <a:bodyPr/>
                    <a:lstStyle/>
                    <a:p>
                      <a:pPr algn="ctr"/>
                      <a:r>
                        <a:rPr lang="en-US" sz="1700" b="1"/>
                        <a:t>3</a:t>
                      </a:r>
                    </a:p>
                  </a:txBody>
                  <a:tcPr marL="78615" marR="78615" marT="39308" marB="39308"/>
                </a:tc>
                <a:tc>
                  <a:txBody>
                    <a:bodyPr/>
                    <a:lstStyle/>
                    <a:p>
                      <a:pPr algn="ctr"/>
                      <a:r>
                        <a:rPr lang="en-US" sz="1700" b="1"/>
                        <a:t>3 (0.6%)</a:t>
                      </a:r>
                    </a:p>
                  </a:txBody>
                  <a:tcPr marL="78615" marR="78615" marT="39308" marB="39308"/>
                </a:tc>
                <a:extLst>
                  <a:ext uri="{0D108BD9-81ED-4DB2-BD59-A6C34878D82A}">
                    <a16:rowId xmlns:a16="http://schemas.microsoft.com/office/drawing/2014/main" val="1387735919"/>
                  </a:ext>
                </a:extLst>
              </a:tr>
              <a:tr h="634162">
                <a:tc>
                  <a:txBody>
                    <a:bodyPr/>
                    <a:lstStyle/>
                    <a:p>
                      <a:r>
                        <a:rPr lang="en-US" sz="1700" b="1"/>
                        <a:t>Washington County</a:t>
                      </a:r>
                    </a:p>
                  </a:txBody>
                  <a:tcPr marL="78615" marR="78615" marT="39308" marB="39308"/>
                </a:tc>
                <a:tc>
                  <a:txBody>
                    <a:bodyPr/>
                    <a:lstStyle/>
                    <a:p>
                      <a:pPr algn="ctr"/>
                      <a:r>
                        <a:rPr lang="en-US" sz="1700" b="1"/>
                        <a:t>130</a:t>
                      </a:r>
                    </a:p>
                  </a:txBody>
                  <a:tcPr marL="78615" marR="78615" marT="39308" marB="39308"/>
                </a:tc>
                <a:tc>
                  <a:txBody>
                    <a:bodyPr/>
                    <a:lstStyle/>
                    <a:p>
                      <a:pPr algn="ctr"/>
                      <a:r>
                        <a:rPr lang="en-US" sz="1700" b="1"/>
                        <a:t>18</a:t>
                      </a:r>
                    </a:p>
                  </a:txBody>
                  <a:tcPr marL="78615" marR="78615" marT="39308" marB="39308"/>
                </a:tc>
                <a:tc>
                  <a:txBody>
                    <a:bodyPr/>
                    <a:lstStyle/>
                    <a:p>
                      <a:pPr algn="ctr"/>
                      <a:r>
                        <a:rPr lang="en-US" sz="1700" b="1"/>
                        <a:t>165</a:t>
                      </a:r>
                    </a:p>
                  </a:txBody>
                  <a:tcPr marL="78615" marR="78615" marT="39308" marB="39308"/>
                </a:tc>
                <a:tc>
                  <a:txBody>
                    <a:bodyPr/>
                    <a:lstStyle/>
                    <a:p>
                      <a:pPr algn="ctr"/>
                      <a:r>
                        <a:rPr lang="en-US" sz="1700" b="1"/>
                        <a:t>313 (62%)</a:t>
                      </a:r>
                    </a:p>
                  </a:txBody>
                  <a:tcPr marL="78615" marR="78615" marT="39308" marB="39308"/>
                </a:tc>
                <a:extLst>
                  <a:ext uri="{0D108BD9-81ED-4DB2-BD59-A6C34878D82A}">
                    <a16:rowId xmlns:a16="http://schemas.microsoft.com/office/drawing/2014/main" val="3494826355"/>
                  </a:ext>
                </a:extLst>
              </a:tr>
              <a:tr h="372112">
                <a:tc>
                  <a:txBody>
                    <a:bodyPr/>
                    <a:lstStyle/>
                    <a:p>
                      <a:r>
                        <a:rPr lang="en-US" sz="1700" i="1"/>
                        <a:t>     Fayetteville</a:t>
                      </a:r>
                    </a:p>
                  </a:txBody>
                  <a:tcPr marL="78615" marR="78615" marT="39308" marB="39308"/>
                </a:tc>
                <a:tc>
                  <a:txBody>
                    <a:bodyPr/>
                    <a:lstStyle/>
                    <a:p>
                      <a:pPr algn="ctr"/>
                      <a:r>
                        <a:rPr lang="en-US" sz="1700" i="1"/>
                        <a:t>104</a:t>
                      </a:r>
                    </a:p>
                  </a:txBody>
                  <a:tcPr marL="78615" marR="78615" marT="39308" marB="39308"/>
                </a:tc>
                <a:tc>
                  <a:txBody>
                    <a:bodyPr/>
                    <a:lstStyle/>
                    <a:p>
                      <a:pPr algn="ctr"/>
                      <a:r>
                        <a:rPr lang="en-US" sz="1700" i="1"/>
                        <a:t>1</a:t>
                      </a:r>
                    </a:p>
                  </a:txBody>
                  <a:tcPr marL="78615" marR="78615" marT="39308" marB="39308"/>
                </a:tc>
                <a:tc>
                  <a:txBody>
                    <a:bodyPr/>
                    <a:lstStyle/>
                    <a:p>
                      <a:pPr algn="ctr"/>
                      <a:r>
                        <a:rPr lang="en-US" sz="1700" i="1"/>
                        <a:t>119</a:t>
                      </a:r>
                    </a:p>
                  </a:txBody>
                  <a:tcPr marL="78615" marR="78615" marT="39308" marB="39308"/>
                </a:tc>
                <a:tc>
                  <a:txBody>
                    <a:bodyPr/>
                    <a:lstStyle/>
                    <a:p>
                      <a:pPr algn="ctr"/>
                      <a:r>
                        <a:rPr lang="en-US" sz="1700" i="1"/>
                        <a:t>224 (44%)</a:t>
                      </a:r>
                    </a:p>
                  </a:txBody>
                  <a:tcPr marL="78615" marR="78615" marT="39308" marB="39308"/>
                </a:tc>
                <a:extLst>
                  <a:ext uri="{0D108BD9-81ED-4DB2-BD59-A6C34878D82A}">
                    <a16:rowId xmlns:a16="http://schemas.microsoft.com/office/drawing/2014/main" val="2302545968"/>
                  </a:ext>
                </a:extLst>
              </a:tr>
              <a:tr h="372112">
                <a:tc>
                  <a:txBody>
                    <a:bodyPr/>
                    <a:lstStyle/>
                    <a:p>
                      <a:r>
                        <a:rPr lang="en-US" sz="1700" i="1"/>
                        <a:t>     Springdale</a:t>
                      </a:r>
                    </a:p>
                  </a:txBody>
                  <a:tcPr marL="78615" marR="78615" marT="39308" marB="39308"/>
                </a:tc>
                <a:tc>
                  <a:txBody>
                    <a:bodyPr/>
                    <a:lstStyle/>
                    <a:p>
                      <a:pPr algn="ctr"/>
                      <a:r>
                        <a:rPr lang="en-US" sz="1700" i="1"/>
                        <a:t>26</a:t>
                      </a:r>
                    </a:p>
                  </a:txBody>
                  <a:tcPr marL="78615" marR="78615" marT="39308" marB="39308"/>
                </a:tc>
                <a:tc>
                  <a:txBody>
                    <a:bodyPr/>
                    <a:lstStyle/>
                    <a:p>
                      <a:pPr algn="ctr"/>
                      <a:r>
                        <a:rPr lang="en-US" sz="1700" i="1"/>
                        <a:t>14</a:t>
                      </a:r>
                    </a:p>
                  </a:txBody>
                  <a:tcPr marL="78615" marR="78615" marT="39308" marB="39308"/>
                </a:tc>
                <a:tc>
                  <a:txBody>
                    <a:bodyPr/>
                    <a:lstStyle/>
                    <a:p>
                      <a:pPr algn="ctr"/>
                      <a:r>
                        <a:rPr lang="en-US" sz="1700" i="1"/>
                        <a:t>46</a:t>
                      </a:r>
                    </a:p>
                  </a:txBody>
                  <a:tcPr marL="78615" marR="78615" marT="39308" marB="39308"/>
                </a:tc>
                <a:tc>
                  <a:txBody>
                    <a:bodyPr/>
                    <a:lstStyle/>
                    <a:p>
                      <a:pPr algn="ctr"/>
                      <a:r>
                        <a:rPr lang="en-US" sz="1700" i="1"/>
                        <a:t>86 (17%)</a:t>
                      </a:r>
                    </a:p>
                  </a:txBody>
                  <a:tcPr marL="78615" marR="78615" marT="39308" marB="39308"/>
                </a:tc>
                <a:extLst>
                  <a:ext uri="{0D108BD9-81ED-4DB2-BD59-A6C34878D82A}">
                    <a16:rowId xmlns:a16="http://schemas.microsoft.com/office/drawing/2014/main" val="2121515951"/>
                  </a:ext>
                </a:extLst>
              </a:tr>
            </a:tbl>
          </a:graphicData>
        </a:graphic>
      </p:graphicFrame>
    </p:spTree>
    <p:extLst>
      <p:ext uri="{BB962C8B-B14F-4D97-AF65-F5344CB8AC3E}">
        <p14:creationId xmlns:p14="http://schemas.microsoft.com/office/powerpoint/2010/main" val="2419323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Populations and characteristics</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2168994415"/>
              </p:ext>
            </p:extLst>
          </p:nvPr>
        </p:nvGraphicFramePr>
        <p:xfrm>
          <a:off x="644056" y="2578076"/>
          <a:ext cx="10927832" cy="3261814"/>
        </p:xfrm>
        <a:graphic>
          <a:graphicData uri="http://schemas.openxmlformats.org/drawingml/2006/table">
            <a:tbl>
              <a:tblPr firstRow="1" bandRow="1">
                <a:tableStyleId>{5C22544A-7EE6-4342-B048-85BDC9FD1C3A}</a:tableStyleId>
              </a:tblPr>
              <a:tblGrid>
                <a:gridCol w="2928038">
                  <a:extLst>
                    <a:ext uri="{9D8B030D-6E8A-4147-A177-3AD203B41FA5}">
                      <a16:colId xmlns:a16="http://schemas.microsoft.com/office/drawing/2014/main" val="2974846967"/>
                    </a:ext>
                  </a:extLst>
                </a:gridCol>
                <a:gridCol w="2428093">
                  <a:extLst>
                    <a:ext uri="{9D8B030D-6E8A-4147-A177-3AD203B41FA5}">
                      <a16:colId xmlns:a16="http://schemas.microsoft.com/office/drawing/2014/main" val="3064287729"/>
                    </a:ext>
                  </a:extLst>
                </a:gridCol>
                <a:gridCol w="2353632">
                  <a:extLst>
                    <a:ext uri="{9D8B030D-6E8A-4147-A177-3AD203B41FA5}">
                      <a16:colId xmlns:a16="http://schemas.microsoft.com/office/drawing/2014/main" val="2360674262"/>
                    </a:ext>
                  </a:extLst>
                </a:gridCol>
                <a:gridCol w="1768591">
                  <a:extLst>
                    <a:ext uri="{9D8B030D-6E8A-4147-A177-3AD203B41FA5}">
                      <a16:colId xmlns:a16="http://schemas.microsoft.com/office/drawing/2014/main" val="3136327651"/>
                    </a:ext>
                  </a:extLst>
                </a:gridCol>
                <a:gridCol w="1449478">
                  <a:extLst>
                    <a:ext uri="{9D8B030D-6E8A-4147-A177-3AD203B41FA5}">
                      <a16:colId xmlns:a16="http://schemas.microsoft.com/office/drawing/2014/main" val="3474487861"/>
                    </a:ext>
                  </a:extLst>
                </a:gridCol>
              </a:tblGrid>
              <a:tr h="482749">
                <a:tc>
                  <a:txBody>
                    <a:bodyPr/>
                    <a:lstStyle/>
                    <a:p>
                      <a:endParaRPr lang="en-US" sz="1400"/>
                    </a:p>
                  </a:txBody>
                  <a:tcPr marL="65236" marR="65236" marT="32618" marB="32618"/>
                </a:tc>
                <a:tc>
                  <a:txBody>
                    <a:bodyPr/>
                    <a:lstStyle/>
                    <a:p>
                      <a:pPr algn="ctr"/>
                      <a:r>
                        <a:rPr lang="en-US" sz="1300"/>
                        <a:t>Emergency shelter (n=213)</a:t>
                      </a:r>
                    </a:p>
                  </a:txBody>
                  <a:tcPr marL="65236" marR="65236" marT="32618" marB="32618"/>
                </a:tc>
                <a:tc>
                  <a:txBody>
                    <a:bodyPr/>
                    <a:lstStyle/>
                    <a:p>
                      <a:pPr algn="ctr"/>
                      <a:r>
                        <a:rPr lang="en-US" sz="1300"/>
                        <a:t>Transitional shelter (n=35)</a:t>
                      </a:r>
                    </a:p>
                  </a:txBody>
                  <a:tcPr marL="65236" marR="65236" marT="32618" marB="32618"/>
                </a:tc>
                <a:tc>
                  <a:txBody>
                    <a:bodyPr/>
                    <a:lstStyle/>
                    <a:p>
                      <a:pPr algn="ctr"/>
                      <a:r>
                        <a:rPr lang="en-US" sz="1300"/>
                        <a:t>Unsheltered (n=259)</a:t>
                      </a:r>
                    </a:p>
                  </a:txBody>
                  <a:tcPr marL="65236" marR="65236" marT="32618" marB="32618"/>
                </a:tc>
                <a:tc>
                  <a:txBody>
                    <a:bodyPr/>
                    <a:lstStyle/>
                    <a:p>
                      <a:pPr algn="ctr"/>
                      <a:r>
                        <a:rPr lang="en-US" sz="1300"/>
                        <a:t>Total </a:t>
                      </a:r>
                    </a:p>
                    <a:p>
                      <a:pPr algn="ctr"/>
                      <a:r>
                        <a:rPr lang="en-US" sz="1300"/>
                        <a:t>(n=507)</a:t>
                      </a:r>
                    </a:p>
                  </a:txBody>
                  <a:tcPr marL="65236" marR="65236" marT="32618" marB="32618"/>
                </a:tc>
                <a:extLst>
                  <a:ext uri="{0D108BD9-81ED-4DB2-BD59-A6C34878D82A}">
                    <a16:rowId xmlns:a16="http://schemas.microsoft.com/office/drawing/2014/main" val="810122074"/>
                  </a:ext>
                </a:extLst>
              </a:tr>
              <a:tr h="308785">
                <a:tc>
                  <a:txBody>
                    <a:bodyPr/>
                    <a:lstStyle/>
                    <a:p>
                      <a:r>
                        <a:rPr lang="en-US" sz="1400"/>
                        <a:t>First time homeless</a:t>
                      </a:r>
                    </a:p>
                  </a:txBody>
                  <a:tcPr marL="65236" marR="65236" marT="32618" marB="32618"/>
                </a:tc>
                <a:tc>
                  <a:txBody>
                    <a:bodyPr/>
                    <a:lstStyle/>
                    <a:p>
                      <a:pPr algn="ctr"/>
                      <a:r>
                        <a:rPr lang="en-US" sz="1400"/>
                        <a:t>45 (34%)</a:t>
                      </a:r>
                    </a:p>
                  </a:txBody>
                  <a:tcPr marL="65236" marR="65236" marT="32618" marB="32618"/>
                </a:tc>
                <a:tc>
                  <a:txBody>
                    <a:bodyPr/>
                    <a:lstStyle/>
                    <a:p>
                      <a:pPr algn="ctr"/>
                      <a:r>
                        <a:rPr lang="en-US" sz="1400"/>
                        <a:t>16 (52%)</a:t>
                      </a:r>
                    </a:p>
                  </a:txBody>
                  <a:tcPr marL="65236" marR="65236" marT="32618" marB="32618"/>
                </a:tc>
                <a:tc>
                  <a:txBody>
                    <a:bodyPr/>
                    <a:lstStyle/>
                    <a:p>
                      <a:pPr algn="ctr"/>
                      <a:r>
                        <a:rPr lang="en-US" sz="1400"/>
                        <a:t>71 (35%) </a:t>
                      </a:r>
                    </a:p>
                  </a:txBody>
                  <a:tcPr marL="65236" marR="65236" marT="32618" marB="32618"/>
                </a:tc>
                <a:tc>
                  <a:txBody>
                    <a:bodyPr/>
                    <a:lstStyle/>
                    <a:p>
                      <a:pPr algn="ctr"/>
                      <a:r>
                        <a:rPr lang="en-US" sz="1400"/>
                        <a:t>132 (36%)</a:t>
                      </a:r>
                    </a:p>
                  </a:txBody>
                  <a:tcPr marL="65236" marR="65236" marT="32618" marB="32618"/>
                </a:tc>
                <a:extLst>
                  <a:ext uri="{0D108BD9-81ED-4DB2-BD59-A6C34878D82A}">
                    <a16:rowId xmlns:a16="http://schemas.microsoft.com/office/drawing/2014/main" val="731509114"/>
                  </a:ext>
                </a:extLst>
              </a:tr>
              <a:tr h="308785">
                <a:tc>
                  <a:txBody>
                    <a:bodyPr/>
                    <a:lstStyle/>
                    <a:p>
                      <a:r>
                        <a:rPr lang="en-US" sz="1400"/>
                        <a:t>Chronic</a:t>
                      </a:r>
                    </a:p>
                  </a:txBody>
                  <a:tcPr marL="65236" marR="65236" marT="32618" marB="32618"/>
                </a:tc>
                <a:tc>
                  <a:txBody>
                    <a:bodyPr/>
                    <a:lstStyle/>
                    <a:p>
                      <a:pPr algn="ctr"/>
                      <a:r>
                        <a:rPr lang="en-US" sz="1400"/>
                        <a:t>56 (34%)</a:t>
                      </a:r>
                    </a:p>
                  </a:txBody>
                  <a:tcPr marL="65236" marR="65236" marT="32618" marB="32618"/>
                </a:tc>
                <a:tc>
                  <a:txBody>
                    <a:bodyPr/>
                    <a:lstStyle/>
                    <a:p>
                      <a:pPr algn="ctr"/>
                      <a:r>
                        <a:rPr lang="en-US" sz="1400"/>
                        <a:t>N/A</a:t>
                      </a:r>
                    </a:p>
                  </a:txBody>
                  <a:tcPr marL="65236" marR="65236" marT="32618" marB="32618"/>
                </a:tc>
                <a:tc>
                  <a:txBody>
                    <a:bodyPr/>
                    <a:lstStyle/>
                    <a:p>
                      <a:pPr algn="ctr"/>
                      <a:r>
                        <a:rPr lang="en-US" sz="1400"/>
                        <a:t>121 (48%)</a:t>
                      </a:r>
                    </a:p>
                  </a:txBody>
                  <a:tcPr marL="65236" marR="65236" marT="32618" marB="32618"/>
                </a:tc>
                <a:tc>
                  <a:txBody>
                    <a:bodyPr/>
                    <a:lstStyle/>
                    <a:p>
                      <a:pPr algn="ctr"/>
                      <a:r>
                        <a:rPr lang="en-US" sz="1400"/>
                        <a:t>177 (42%)</a:t>
                      </a:r>
                    </a:p>
                  </a:txBody>
                  <a:tcPr marL="65236" marR="65236" marT="32618" marB="32618"/>
                </a:tc>
                <a:extLst>
                  <a:ext uri="{0D108BD9-81ED-4DB2-BD59-A6C34878D82A}">
                    <a16:rowId xmlns:a16="http://schemas.microsoft.com/office/drawing/2014/main" val="2045318907"/>
                  </a:ext>
                </a:extLst>
              </a:tr>
              <a:tr h="308785">
                <a:tc>
                  <a:txBody>
                    <a:bodyPr/>
                    <a:lstStyle/>
                    <a:p>
                      <a:r>
                        <a:rPr lang="en-US" sz="1400"/>
                        <a:t>SSA/VA disabled</a:t>
                      </a:r>
                    </a:p>
                  </a:txBody>
                  <a:tcPr marL="65236" marR="65236" marT="32618" marB="32618"/>
                </a:tc>
                <a:tc>
                  <a:txBody>
                    <a:bodyPr/>
                    <a:lstStyle/>
                    <a:p>
                      <a:pPr algn="ctr"/>
                      <a:r>
                        <a:rPr lang="en-US" sz="1400"/>
                        <a:t>36 (26%)</a:t>
                      </a:r>
                    </a:p>
                  </a:txBody>
                  <a:tcPr marL="65236" marR="65236" marT="32618" marB="32618"/>
                </a:tc>
                <a:tc>
                  <a:txBody>
                    <a:bodyPr/>
                    <a:lstStyle/>
                    <a:p>
                      <a:pPr algn="ctr"/>
                      <a:r>
                        <a:rPr lang="en-US" sz="1400"/>
                        <a:t>3 (13%)</a:t>
                      </a:r>
                    </a:p>
                  </a:txBody>
                  <a:tcPr marL="65236" marR="65236" marT="32618" marB="32618"/>
                </a:tc>
                <a:tc>
                  <a:txBody>
                    <a:bodyPr/>
                    <a:lstStyle/>
                    <a:p>
                      <a:pPr algn="ctr"/>
                      <a:r>
                        <a:rPr lang="en-US" sz="1400"/>
                        <a:t>43 (21%)</a:t>
                      </a:r>
                    </a:p>
                  </a:txBody>
                  <a:tcPr marL="65236" marR="65236" marT="32618" marB="32618"/>
                </a:tc>
                <a:tc>
                  <a:txBody>
                    <a:bodyPr/>
                    <a:lstStyle/>
                    <a:p>
                      <a:pPr algn="ctr"/>
                      <a:r>
                        <a:rPr lang="en-US" sz="1400"/>
                        <a:t>82 (23%)</a:t>
                      </a:r>
                    </a:p>
                  </a:txBody>
                  <a:tcPr marL="65236" marR="65236" marT="32618" marB="32618"/>
                </a:tc>
                <a:extLst>
                  <a:ext uri="{0D108BD9-81ED-4DB2-BD59-A6C34878D82A}">
                    <a16:rowId xmlns:a16="http://schemas.microsoft.com/office/drawing/2014/main" val="3462976640"/>
                  </a:ext>
                </a:extLst>
              </a:tr>
              <a:tr h="308785">
                <a:tc>
                  <a:txBody>
                    <a:bodyPr/>
                    <a:lstStyle/>
                    <a:p>
                      <a:r>
                        <a:rPr lang="en-US" sz="1400"/>
                        <a:t>Mental health</a:t>
                      </a:r>
                    </a:p>
                  </a:txBody>
                  <a:tcPr marL="65236" marR="65236" marT="32618" marB="32618"/>
                </a:tc>
                <a:tc>
                  <a:txBody>
                    <a:bodyPr/>
                    <a:lstStyle/>
                    <a:p>
                      <a:pPr algn="ctr"/>
                      <a:r>
                        <a:rPr lang="en-US" sz="1400"/>
                        <a:t>66 (49%)</a:t>
                      </a:r>
                    </a:p>
                  </a:txBody>
                  <a:tcPr marL="65236" marR="65236" marT="32618" marB="32618"/>
                </a:tc>
                <a:tc>
                  <a:txBody>
                    <a:bodyPr/>
                    <a:lstStyle/>
                    <a:p>
                      <a:pPr algn="ctr"/>
                      <a:r>
                        <a:rPr lang="en-US" sz="1400"/>
                        <a:t>4 (17%)</a:t>
                      </a:r>
                    </a:p>
                  </a:txBody>
                  <a:tcPr marL="65236" marR="65236" marT="32618" marB="32618"/>
                </a:tc>
                <a:tc>
                  <a:txBody>
                    <a:bodyPr/>
                    <a:lstStyle/>
                    <a:p>
                      <a:pPr algn="ctr"/>
                      <a:r>
                        <a:rPr lang="en-US" sz="1400"/>
                        <a:t>104 (53%)</a:t>
                      </a:r>
                    </a:p>
                  </a:txBody>
                  <a:tcPr marL="65236" marR="65236" marT="32618" marB="32618"/>
                </a:tc>
                <a:tc>
                  <a:txBody>
                    <a:bodyPr/>
                    <a:lstStyle/>
                    <a:p>
                      <a:pPr algn="ctr"/>
                      <a:r>
                        <a:rPr lang="en-US" sz="1400"/>
                        <a:t>174 (49%)</a:t>
                      </a:r>
                    </a:p>
                  </a:txBody>
                  <a:tcPr marL="65236" marR="65236" marT="32618" marB="32618"/>
                </a:tc>
                <a:extLst>
                  <a:ext uri="{0D108BD9-81ED-4DB2-BD59-A6C34878D82A}">
                    <a16:rowId xmlns:a16="http://schemas.microsoft.com/office/drawing/2014/main" val="4198307645"/>
                  </a:ext>
                </a:extLst>
              </a:tr>
              <a:tr h="308785">
                <a:tc>
                  <a:txBody>
                    <a:bodyPr/>
                    <a:lstStyle/>
                    <a:p>
                      <a:r>
                        <a:rPr lang="en-US" sz="1400"/>
                        <a:t>Substance use</a:t>
                      </a:r>
                    </a:p>
                  </a:txBody>
                  <a:tcPr marL="65236" marR="65236" marT="32618" marB="32618"/>
                </a:tc>
                <a:tc>
                  <a:txBody>
                    <a:bodyPr/>
                    <a:lstStyle/>
                    <a:p>
                      <a:pPr algn="ctr"/>
                      <a:r>
                        <a:rPr lang="en-US" sz="1400"/>
                        <a:t>29 (22%)</a:t>
                      </a:r>
                    </a:p>
                  </a:txBody>
                  <a:tcPr marL="65236" marR="65236" marT="32618" marB="32618"/>
                </a:tc>
                <a:tc>
                  <a:txBody>
                    <a:bodyPr/>
                    <a:lstStyle/>
                    <a:p>
                      <a:pPr algn="ctr"/>
                      <a:r>
                        <a:rPr lang="en-US" sz="1400"/>
                        <a:t>5 (22%)</a:t>
                      </a:r>
                    </a:p>
                  </a:txBody>
                  <a:tcPr marL="65236" marR="65236" marT="32618" marB="32618"/>
                </a:tc>
                <a:tc>
                  <a:txBody>
                    <a:bodyPr/>
                    <a:lstStyle/>
                    <a:p>
                      <a:pPr algn="ctr"/>
                      <a:r>
                        <a:rPr lang="en-US" sz="1400"/>
                        <a:t>65 (33%)</a:t>
                      </a:r>
                    </a:p>
                  </a:txBody>
                  <a:tcPr marL="65236" marR="65236" marT="32618" marB="32618"/>
                </a:tc>
                <a:tc>
                  <a:txBody>
                    <a:bodyPr/>
                    <a:lstStyle/>
                    <a:p>
                      <a:pPr algn="ctr"/>
                      <a:r>
                        <a:rPr lang="en-US" sz="1400"/>
                        <a:t>99 (28%)</a:t>
                      </a:r>
                    </a:p>
                  </a:txBody>
                  <a:tcPr marL="65236" marR="65236" marT="32618" marB="32618"/>
                </a:tc>
                <a:extLst>
                  <a:ext uri="{0D108BD9-81ED-4DB2-BD59-A6C34878D82A}">
                    <a16:rowId xmlns:a16="http://schemas.microsoft.com/office/drawing/2014/main" val="3349730158"/>
                  </a:ext>
                </a:extLst>
              </a:tr>
              <a:tr h="308785">
                <a:tc>
                  <a:txBody>
                    <a:bodyPr/>
                    <a:lstStyle/>
                    <a:p>
                      <a:r>
                        <a:rPr lang="en-US" sz="1400"/>
                        <a:t>Physical disability</a:t>
                      </a:r>
                    </a:p>
                  </a:txBody>
                  <a:tcPr marL="65236" marR="65236" marT="32618" marB="32618"/>
                </a:tc>
                <a:tc>
                  <a:txBody>
                    <a:bodyPr/>
                    <a:lstStyle/>
                    <a:p>
                      <a:pPr algn="ctr"/>
                      <a:r>
                        <a:rPr lang="en-US" sz="1400"/>
                        <a:t>46 (34%)</a:t>
                      </a:r>
                    </a:p>
                  </a:txBody>
                  <a:tcPr marL="65236" marR="65236" marT="32618" marB="32618"/>
                </a:tc>
                <a:tc>
                  <a:txBody>
                    <a:bodyPr/>
                    <a:lstStyle/>
                    <a:p>
                      <a:pPr algn="ctr"/>
                      <a:r>
                        <a:rPr lang="en-US" sz="1400"/>
                        <a:t>14 (61%)</a:t>
                      </a:r>
                    </a:p>
                  </a:txBody>
                  <a:tcPr marL="65236" marR="65236" marT="32618" marB="32618"/>
                </a:tc>
                <a:tc>
                  <a:txBody>
                    <a:bodyPr/>
                    <a:lstStyle/>
                    <a:p>
                      <a:pPr algn="ctr"/>
                      <a:r>
                        <a:rPr lang="en-US" sz="1400"/>
                        <a:t>91 (46%)</a:t>
                      </a:r>
                    </a:p>
                  </a:txBody>
                  <a:tcPr marL="65236" marR="65236" marT="32618" marB="32618"/>
                </a:tc>
                <a:tc>
                  <a:txBody>
                    <a:bodyPr/>
                    <a:lstStyle/>
                    <a:p>
                      <a:pPr algn="ctr"/>
                      <a:r>
                        <a:rPr lang="en-US" sz="1400"/>
                        <a:t>151 (42%)</a:t>
                      </a:r>
                    </a:p>
                  </a:txBody>
                  <a:tcPr marL="65236" marR="65236" marT="32618" marB="32618"/>
                </a:tc>
                <a:extLst>
                  <a:ext uri="{0D108BD9-81ED-4DB2-BD59-A6C34878D82A}">
                    <a16:rowId xmlns:a16="http://schemas.microsoft.com/office/drawing/2014/main" val="762515244"/>
                  </a:ext>
                </a:extLst>
              </a:tr>
              <a:tr h="308785">
                <a:tc>
                  <a:txBody>
                    <a:bodyPr/>
                    <a:lstStyle/>
                    <a:p>
                      <a:r>
                        <a:rPr lang="en-US" sz="1400"/>
                        <a:t>Developmental disability</a:t>
                      </a:r>
                    </a:p>
                  </a:txBody>
                  <a:tcPr marL="65236" marR="65236" marT="32618" marB="32618"/>
                </a:tc>
                <a:tc>
                  <a:txBody>
                    <a:bodyPr/>
                    <a:lstStyle/>
                    <a:p>
                      <a:pPr algn="ctr"/>
                      <a:r>
                        <a:rPr lang="en-US" sz="1400"/>
                        <a:t>16 (13%)</a:t>
                      </a:r>
                    </a:p>
                  </a:txBody>
                  <a:tcPr marL="65236" marR="65236" marT="32618" marB="32618"/>
                </a:tc>
                <a:tc>
                  <a:txBody>
                    <a:bodyPr/>
                    <a:lstStyle/>
                    <a:p>
                      <a:pPr algn="ctr"/>
                      <a:r>
                        <a:rPr lang="en-US" sz="1400"/>
                        <a:t>0</a:t>
                      </a:r>
                    </a:p>
                  </a:txBody>
                  <a:tcPr marL="65236" marR="65236" marT="32618" marB="32618"/>
                </a:tc>
                <a:tc>
                  <a:txBody>
                    <a:bodyPr/>
                    <a:lstStyle/>
                    <a:p>
                      <a:pPr algn="ctr"/>
                      <a:r>
                        <a:rPr lang="en-US" sz="1400"/>
                        <a:t>37 (19%)</a:t>
                      </a:r>
                    </a:p>
                  </a:txBody>
                  <a:tcPr marL="65236" marR="65236" marT="32618" marB="32618"/>
                </a:tc>
                <a:tc>
                  <a:txBody>
                    <a:bodyPr/>
                    <a:lstStyle/>
                    <a:p>
                      <a:pPr algn="ctr"/>
                      <a:r>
                        <a:rPr lang="en-US" sz="1400"/>
                        <a:t>53 (16%)</a:t>
                      </a:r>
                    </a:p>
                  </a:txBody>
                  <a:tcPr marL="65236" marR="65236" marT="32618" marB="32618"/>
                </a:tc>
                <a:extLst>
                  <a:ext uri="{0D108BD9-81ED-4DB2-BD59-A6C34878D82A}">
                    <a16:rowId xmlns:a16="http://schemas.microsoft.com/office/drawing/2014/main" val="2687660108"/>
                  </a:ext>
                </a:extLst>
              </a:tr>
              <a:tr h="308785">
                <a:tc>
                  <a:txBody>
                    <a:bodyPr/>
                    <a:lstStyle/>
                    <a:p>
                      <a:r>
                        <a:rPr lang="en-US" sz="1400"/>
                        <a:t>HIV/AIDS</a:t>
                      </a:r>
                    </a:p>
                  </a:txBody>
                  <a:tcPr marL="65236" marR="65236" marT="32618" marB="32618"/>
                </a:tc>
                <a:tc>
                  <a:txBody>
                    <a:bodyPr/>
                    <a:lstStyle/>
                    <a:p>
                      <a:pPr algn="ctr"/>
                      <a:r>
                        <a:rPr lang="en-US" sz="1400"/>
                        <a:t>0</a:t>
                      </a:r>
                    </a:p>
                  </a:txBody>
                  <a:tcPr marL="65236" marR="65236" marT="32618" marB="32618"/>
                </a:tc>
                <a:tc>
                  <a:txBody>
                    <a:bodyPr/>
                    <a:lstStyle/>
                    <a:p>
                      <a:pPr algn="ctr"/>
                      <a:r>
                        <a:rPr lang="en-US" sz="1400"/>
                        <a:t>0</a:t>
                      </a:r>
                    </a:p>
                  </a:txBody>
                  <a:tcPr marL="65236" marR="65236" marT="32618" marB="32618"/>
                </a:tc>
                <a:tc>
                  <a:txBody>
                    <a:bodyPr/>
                    <a:lstStyle/>
                    <a:p>
                      <a:pPr algn="ctr"/>
                      <a:r>
                        <a:rPr lang="en-US" sz="1400"/>
                        <a:t>3 (1.5%)</a:t>
                      </a:r>
                    </a:p>
                  </a:txBody>
                  <a:tcPr marL="65236" marR="65236" marT="32618" marB="32618"/>
                </a:tc>
                <a:tc>
                  <a:txBody>
                    <a:bodyPr/>
                    <a:lstStyle/>
                    <a:p>
                      <a:pPr algn="ctr"/>
                      <a:r>
                        <a:rPr lang="en-US" sz="1400"/>
                        <a:t>3 (0.8%)</a:t>
                      </a:r>
                    </a:p>
                  </a:txBody>
                  <a:tcPr marL="65236" marR="65236" marT="32618" marB="32618"/>
                </a:tc>
                <a:extLst>
                  <a:ext uri="{0D108BD9-81ED-4DB2-BD59-A6C34878D82A}">
                    <a16:rowId xmlns:a16="http://schemas.microsoft.com/office/drawing/2014/main" val="1522710805"/>
                  </a:ext>
                </a:extLst>
              </a:tr>
              <a:tr h="308785">
                <a:tc>
                  <a:txBody>
                    <a:bodyPr/>
                    <a:lstStyle/>
                    <a:p>
                      <a:r>
                        <a:rPr lang="en-US" sz="1400"/>
                        <a:t>1 or more disability</a:t>
                      </a:r>
                    </a:p>
                  </a:txBody>
                  <a:tcPr marL="65236" marR="65236" marT="32618" marB="32618"/>
                </a:tc>
                <a:tc>
                  <a:txBody>
                    <a:bodyPr/>
                    <a:lstStyle/>
                    <a:p>
                      <a:pPr algn="ctr"/>
                      <a:r>
                        <a:rPr lang="en-US" sz="1400"/>
                        <a:t>103 (62%)</a:t>
                      </a:r>
                    </a:p>
                  </a:txBody>
                  <a:tcPr marL="65236" marR="65236" marT="32618" marB="32618"/>
                </a:tc>
                <a:tc>
                  <a:txBody>
                    <a:bodyPr/>
                    <a:lstStyle/>
                    <a:p>
                      <a:pPr algn="ctr"/>
                      <a:r>
                        <a:rPr lang="en-US" sz="1400"/>
                        <a:t>16 (70%)</a:t>
                      </a:r>
                    </a:p>
                  </a:txBody>
                  <a:tcPr marL="65236" marR="65236" marT="32618" marB="32618"/>
                </a:tc>
                <a:tc>
                  <a:txBody>
                    <a:bodyPr/>
                    <a:lstStyle/>
                    <a:p>
                      <a:pPr algn="ctr"/>
                      <a:r>
                        <a:rPr lang="en-US" sz="1400"/>
                        <a:t>163 (64%)</a:t>
                      </a:r>
                    </a:p>
                  </a:txBody>
                  <a:tcPr marL="65236" marR="65236" marT="32618" marB="32618"/>
                </a:tc>
                <a:tc>
                  <a:txBody>
                    <a:bodyPr/>
                    <a:lstStyle/>
                    <a:p>
                      <a:pPr algn="ctr"/>
                      <a:r>
                        <a:rPr lang="en-US" sz="1400"/>
                        <a:t>282 (79%)</a:t>
                      </a:r>
                    </a:p>
                  </a:txBody>
                  <a:tcPr marL="65236" marR="65236" marT="32618" marB="32618"/>
                </a:tc>
                <a:extLst>
                  <a:ext uri="{0D108BD9-81ED-4DB2-BD59-A6C34878D82A}">
                    <a16:rowId xmlns:a16="http://schemas.microsoft.com/office/drawing/2014/main" val="3648529025"/>
                  </a:ext>
                </a:extLst>
              </a:tr>
            </a:tbl>
          </a:graphicData>
        </a:graphic>
      </p:graphicFrame>
    </p:spTree>
    <p:extLst>
      <p:ext uri="{BB962C8B-B14F-4D97-AF65-F5344CB8AC3E}">
        <p14:creationId xmlns:p14="http://schemas.microsoft.com/office/powerpoint/2010/main" val="2055913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16350EA2D392349A10558AA3E1514DC" ma:contentTypeVersion="2" ma:contentTypeDescription="Create a new document." ma:contentTypeScope="" ma:versionID="43f680593de4dae69071fcfaea3f6b98">
  <xsd:schema xmlns:xsd="http://www.w3.org/2001/XMLSchema" xmlns:xs="http://www.w3.org/2001/XMLSchema" xmlns:p="http://schemas.microsoft.com/office/2006/metadata/properties" xmlns:ns3="0622336e-19da-4910-a18f-077391877b23" targetNamespace="http://schemas.microsoft.com/office/2006/metadata/properties" ma:root="true" ma:fieldsID="4b1f5106534b424f2db54ed3055e1509" ns3:_="">
    <xsd:import namespace="0622336e-19da-4910-a18f-077391877b23"/>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22336e-19da-4910-a18f-077391877b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FDF025-1E74-46FF-A6C8-2352C80889C2}">
  <ds:schemaRefs>
    <ds:schemaRef ds:uri="http://www.w3.org/XML/1998/namespace"/>
    <ds:schemaRef ds:uri="http://schemas.microsoft.com/office/2006/documentManagement/types"/>
    <ds:schemaRef ds:uri="http://purl.org/dc/dcmitype/"/>
    <ds:schemaRef ds:uri="http://schemas.microsoft.com/office/2006/metadata/properties"/>
    <ds:schemaRef ds:uri="http://purl.org/dc/terms/"/>
    <ds:schemaRef ds:uri="0622336e-19da-4910-a18f-077391877b23"/>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ED18EFBA-27F5-447D-AE92-3D415EB483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22336e-19da-4910-a18f-077391877b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5768A6-3E95-4F83-996A-9BB7DA31E0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5760</TotalTime>
  <Words>4191</Words>
  <Application>Microsoft Office PowerPoint</Application>
  <PresentationFormat>Widescreen</PresentationFormat>
  <Paragraphs>1070</Paragraphs>
  <Slides>29</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 Narrow</vt:lpstr>
      <vt:lpstr>Arial</vt:lpstr>
      <vt:lpstr>Calibri</vt:lpstr>
      <vt:lpstr>Calibri Light</vt:lpstr>
      <vt:lpstr>Office Theme</vt:lpstr>
      <vt:lpstr>Northwest Arkansas CoC 2025 Point-in-Time Count</vt:lpstr>
      <vt:lpstr>Background &amp; methods</vt:lpstr>
      <vt:lpstr>Data sources</vt:lpstr>
      <vt:lpstr>Methodological and contextual changes</vt:lpstr>
      <vt:lpstr>Overview and age groups</vt:lpstr>
      <vt:lpstr>Gender, race, &amp; sexual orientation</vt:lpstr>
      <vt:lpstr>Family homelessness: Key details over time</vt:lpstr>
      <vt:lpstr>PIT Data by Counties and Cities</vt:lpstr>
      <vt:lpstr>Populations and characteristics</vt:lpstr>
      <vt:lpstr>Populations and characteristics, continued</vt:lpstr>
      <vt:lpstr>Veteran homelessness</vt:lpstr>
      <vt:lpstr>Veteran homelessness, continued</vt:lpstr>
      <vt:lpstr>PIT data: Trends over time</vt:lpstr>
      <vt:lpstr>PIT data: Trends over time</vt:lpstr>
      <vt:lpstr>Last stably housed</vt:lpstr>
      <vt:lpstr>We asked: “Which single factor do you feel contributes most to your current homelessness?”</vt:lpstr>
      <vt:lpstr>PowerPoint Presentation</vt:lpstr>
      <vt:lpstr>Identity and access to services</vt:lpstr>
      <vt:lpstr>Reports from school districts and charters</vt:lpstr>
      <vt:lpstr>School district data: By grade and status</vt:lpstr>
      <vt:lpstr>School district data: By race and ethnicity</vt:lpstr>
      <vt:lpstr>School district data: Trends over time</vt:lpstr>
      <vt:lpstr>Key findings: Basic numbers</vt:lpstr>
      <vt:lpstr>Key findings: Characteristics</vt:lpstr>
      <vt:lpstr>Key findings: Continued</vt:lpstr>
      <vt:lpstr>Strengths</vt:lpstr>
      <vt:lpstr>Limitations</vt:lpstr>
      <vt:lpstr>Discussion, summary, key points</vt:lpstr>
      <vt:lpstr>Questions, discussion, &amp; 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 Gallagher</dc:creator>
  <cp:lastModifiedBy>John M Gallagher</cp:lastModifiedBy>
  <cp:revision>71</cp:revision>
  <cp:lastPrinted>2022-05-31T21:32:01Z</cp:lastPrinted>
  <dcterms:created xsi:type="dcterms:W3CDTF">2022-05-30T17:23:48Z</dcterms:created>
  <dcterms:modified xsi:type="dcterms:W3CDTF">2025-07-08T16:45:58Z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0x010100E16350EA2D392349A10558AA3E1514DC</vt:lpwstr>
  </property>
</Properties>
</file>